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8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356" r:id="rId1"/>
  </p:sldMasterIdLst>
  <p:notesMasterIdLst>
    <p:notesMasterId r:id="rId21"/>
  </p:notesMasterIdLst>
  <p:sldIdLst>
    <p:sldId id="260" r:id="rId2"/>
    <p:sldId id="324" r:id="rId3"/>
    <p:sldId id="258" r:id="rId4"/>
    <p:sldId id="330" r:id="rId5"/>
    <p:sldId id="350" r:id="rId6"/>
    <p:sldId id="351" r:id="rId7"/>
    <p:sldId id="352" r:id="rId8"/>
    <p:sldId id="353" r:id="rId9"/>
    <p:sldId id="356" r:id="rId10"/>
    <p:sldId id="357" r:id="rId11"/>
    <p:sldId id="358" r:id="rId12"/>
    <p:sldId id="359" r:id="rId13"/>
    <p:sldId id="360" r:id="rId14"/>
    <p:sldId id="361" r:id="rId15"/>
    <p:sldId id="362" r:id="rId16"/>
    <p:sldId id="363" r:id="rId17"/>
    <p:sldId id="364" r:id="rId18"/>
    <p:sldId id="365" r:id="rId19"/>
    <p:sldId id="366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Petrescu Lucian" initials="PL" lastIdx="1" clrIdx="0">
    <p:extLst>
      <p:ext uri="{19B8F6BF-5375-455C-9EA6-DF929625EA0E}">
        <p15:presenceInfo xmlns:p15="http://schemas.microsoft.com/office/powerpoint/2012/main" userId="eea46fd661ac7f30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E6F5"/>
    <a:srgbClr val="FFFFFF"/>
    <a:srgbClr val="7CEB99"/>
    <a:srgbClr val="FFFFCC"/>
    <a:srgbClr val="FF9999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700" autoAdjust="0"/>
  </p:normalViewPr>
  <p:slideViewPr>
    <p:cSldViewPr snapToGrid="0">
      <p:cViewPr varScale="1">
        <p:scale>
          <a:sx n="75" d="100"/>
          <a:sy n="75" d="100"/>
        </p:scale>
        <p:origin x="87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commentAuthors" Target="commentAuthor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E336214-8D43-4AD8-ACEB-418D4287CCAD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8E8BB36-9C60-4556-88CE-EAF179D170C4}">
      <dgm:prSet phldrT="[Text]" custT="1"/>
      <dgm:spPr/>
      <dgm:t>
        <a:bodyPr/>
        <a:lstStyle/>
        <a:p>
          <a:pPr marL="91440" marR="0" lvl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ro-RO" sz="1600" b="1" u="sng" dirty="0">
              <a:latin typeface="Arial" panose="020B0604020202020204" pitchFamily="34" charset="0"/>
              <a:cs typeface="Arial" panose="020B0604020202020204" pitchFamily="34" charset="0"/>
            </a:rPr>
            <a:t>Activitatea 4.1 </a:t>
          </a:r>
        </a:p>
        <a:p>
          <a:pPr marL="91440" marR="0" lvl="0" indent="0" algn="l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ro-RO" sz="1600" b="1" dirty="0">
              <a:latin typeface="Arial" panose="020B0604020202020204" pitchFamily="34" charset="0"/>
              <a:cs typeface="Arial" panose="020B0604020202020204" pitchFamily="34" charset="0"/>
            </a:rPr>
            <a:t>Deplasări/expediții în teren pentru identificarea și colectarea de material biologic: specimene de bazidiocarpi - surse de germoplasmă din tulpini sălbatice de macromicete comestibile/medicinale </a:t>
          </a:r>
        </a:p>
        <a:p>
          <a:pPr marL="91440" marR="0" lvl="0" indent="0" algn="l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ro-RO" sz="1600" b="1" dirty="0">
              <a:latin typeface="Arial" panose="020B0604020202020204" pitchFamily="34" charset="0"/>
              <a:cs typeface="Arial" panose="020B0604020202020204" pitchFamily="34" charset="0"/>
            </a:rPr>
            <a:t>(seria IV)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100" dirty="0"/>
        </a:p>
      </dgm:t>
    </dgm:pt>
    <dgm:pt modelId="{6EFAF102-2851-4479-9247-0E8BEB7DC429}" type="parTrans" cxnId="{2575FC82-333B-449D-BB78-2F3C5ABC11B5}">
      <dgm:prSet/>
      <dgm:spPr/>
      <dgm:t>
        <a:bodyPr/>
        <a:lstStyle/>
        <a:p>
          <a:endParaRPr lang="en-US"/>
        </a:p>
      </dgm:t>
    </dgm:pt>
    <dgm:pt modelId="{EFE07DC6-12E0-4DD3-AB88-C34FCEBB3A6B}" type="sibTrans" cxnId="{2575FC82-333B-449D-BB78-2F3C5ABC11B5}">
      <dgm:prSet/>
      <dgm:spPr/>
      <dgm:t>
        <a:bodyPr/>
        <a:lstStyle/>
        <a:p>
          <a:endParaRPr lang="en-US"/>
        </a:p>
      </dgm:t>
    </dgm:pt>
    <dgm:pt modelId="{9CC3608A-D2F4-480F-8992-A1E9DEAC176C}">
      <dgm:prSet custT="1"/>
      <dgm:spPr/>
      <dgm:t>
        <a:bodyPr/>
        <a:lstStyle/>
        <a:p>
          <a:pPr marL="0" algn="ctr">
            <a:lnSpc>
              <a:spcPct val="90000"/>
            </a:lnSpc>
            <a:spcAft>
              <a:spcPct val="35000"/>
            </a:spcAft>
            <a:buNone/>
          </a:pPr>
          <a:r>
            <a:rPr lang="ro-RO" sz="1600" b="1" u="sng" dirty="0">
              <a:latin typeface="Arial" panose="020B0604020202020204" pitchFamily="34" charset="0"/>
              <a:cs typeface="Arial" panose="020B0604020202020204" pitchFamily="34" charset="0"/>
            </a:rPr>
            <a:t>Activitatea 4.2 </a:t>
          </a:r>
        </a:p>
        <a:p>
          <a:pPr marL="91440" algn="l">
            <a:lnSpc>
              <a:spcPct val="100000"/>
            </a:lnSpc>
            <a:spcAft>
              <a:spcPts val="0"/>
            </a:spcAft>
            <a:buNone/>
          </a:pPr>
          <a:r>
            <a:rPr lang="ro-RO" sz="1600" b="1" dirty="0">
              <a:latin typeface="Arial" panose="020B0604020202020204" pitchFamily="34" charset="0"/>
              <a:cs typeface="Arial" panose="020B0604020202020204" pitchFamily="34" charset="0"/>
            </a:rPr>
            <a:t>Evaluarea </a:t>
          </a:r>
          <a:r>
            <a:rPr lang="ro-RO" sz="1600" b="1" i="1" dirty="0">
              <a:latin typeface="Arial" panose="020B0604020202020204" pitchFamily="34" charset="0"/>
              <a:cs typeface="Arial" panose="020B0604020202020204" pitchFamily="34" charset="0"/>
            </a:rPr>
            <a:t>in vitro</a:t>
          </a:r>
          <a:r>
            <a:rPr lang="ro-RO" sz="1600" b="1" dirty="0">
              <a:latin typeface="Arial" panose="020B0604020202020204" pitchFamily="34" charset="0"/>
              <a:cs typeface="Arial" panose="020B0604020202020204" pitchFamily="34" charset="0"/>
            </a:rPr>
            <a:t> a miceliilor sălbatice din seriile III, IV după criterii morfofiziologice și culturale și utilizarea lor pentru pregătirea miceliului de însămânțare în vederea verificării capacității de fructificare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571D654-A41D-4E1E-A619-D098DD1C5685}" type="parTrans" cxnId="{30C5B6CC-79B4-4FEA-BEE5-31D5F14EC711}">
      <dgm:prSet/>
      <dgm:spPr/>
      <dgm:t>
        <a:bodyPr/>
        <a:lstStyle/>
        <a:p>
          <a:endParaRPr lang="en-US"/>
        </a:p>
      </dgm:t>
    </dgm:pt>
    <dgm:pt modelId="{0B27D03C-B635-4A01-B43C-90D29DC3DE8E}" type="sibTrans" cxnId="{30C5B6CC-79B4-4FEA-BEE5-31D5F14EC711}">
      <dgm:prSet/>
      <dgm:spPr/>
      <dgm:t>
        <a:bodyPr/>
        <a:lstStyle/>
        <a:p>
          <a:endParaRPr lang="en-US"/>
        </a:p>
      </dgm:t>
    </dgm:pt>
    <dgm:pt modelId="{33CB5971-84F5-4033-9D85-09105C3DC7E7}">
      <dgm:prSet custT="1"/>
      <dgm:spPr/>
      <dgm:t>
        <a:bodyPr/>
        <a:lstStyle/>
        <a:p>
          <a:pPr marL="0" algn="ctr">
            <a:lnSpc>
              <a:spcPct val="90000"/>
            </a:lnSpc>
            <a:spcAft>
              <a:spcPct val="35000"/>
            </a:spcAft>
          </a:pPr>
          <a:r>
            <a:rPr lang="ro-RO" sz="1600" b="1" u="sng" dirty="0">
              <a:latin typeface="Arial" panose="020B0604020202020204" pitchFamily="34" charset="0"/>
              <a:cs typeface="Arial" panose="020B0604020202020204" pitchFamily="34" charset="0"/>
            </a:rPr>
            <a:t>Activitatea 4.4</a:t>
          </a:r>
        </a:p>
        <a:p>
          <a:pPr marL="91440" algn="l">
            <a:lnSpc>
              <a:spcPct val="100000"/>
            </a:lnSpc>
            <a:spcAft>
              <a:spcPts val="0"/>
            </a:spcAft>
          </a:pPr>
          <a:r>
            <a:rPr lang="ro-RO" sz="1600" b="1" dirty="0">
              <a:latin typeface="Arial" panose="020B0604020202020204" pitchFamily="34" charset="0"/>
              <a:cs typeface="Arial" panose="020B0604020202020204" pitchFamily="34" charset="0"/>
            </a:rPr>
            <a:t>Evaluarea variabilității intra-/interspecifice existentă la izolatele sălbatice experimentale determinată prin tehnici moleculare și/sau de analiză biochimică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52BC282-CF17-42E2-9B62-85F3915DDDD0}" type="parTrans" cxnId="{7C845B73-CF06-4DBA-A05D-D5137038D1A9}">
      <dgm:prSet/>
      <dgm:spPr/>
      <dgm:t>
        <a:bodyPr/>
        <a:lstStyle/>
        <a:p>
          <a:endParaRPr lang="en-US"/>
        </a:p>
      </dgm:t>
    </dgm:pt>
    <dgm:pt modelId="{9FF65BF6-B131-4AEB-8689-B306A7926EFD}" type="sibTrans" cxnId="{7C845B73-CF06-4DBA-A05D-D5137038D1A9}">
      <dgm:prSet/>
      <dgm:spPr/>
      <dgm:t>
        <a:bodyPr/>
        <a:lstStyle/>
        <a:p>
          <a:endParaRPr lang="en-US"/>
        </a:p>
      </dgm:t>
    </dgm:pt>
    <dgm:pt modelId="{0B78F94F-CD37-414D-B6B5-C2DC3C8E86D5}">
      <dgm:prSet custT="1"/>
      <dgm:spPr/>
      <dgm:t>
        <a:bodyPr/>
        <a:lstStyle/>
        <a:p>
          <a:pPr marL="0" algn="ctr">
            <a:lnSpc>
              <a:spcPct val="100000"/>
            </a:lnSpc>
            <a:spcAft>
              <a:spcPts val="0"/>
            </a:spcAft>
          </a:pPr>
          <a:r>
            <a:rPr lang="ro-RO" sz="1600" b="1" u="sng" dirty="0">
              <a:latin typeface="Arial" panose="020B0604020202020204" pitchFamily="34" charset="0"/>
              <a:cs typeface="Arial" panose="020B0604020202020204" pitchFamily="34" charset="0"/>
            </a:rPr>
            <a:t>Activitatea 4.5</a:t>
          </a:r>
        </a:p>
        <a:p>
          <a:pPr marL="91440" algn="ctr">
            <a:lnSpc>
              <a:spcPct val="100000"/>
            </a:lnSpc>
            <a:spcAft>
              <a:spcPts val="0"/>
            </a:spcAft>
          </a:pPr>
          <a:r>
            <a:rPr lang="ro-RO" sz="1600" b="1" dirty="0">
              <a:latin typeface="Arial" panose="020B0604020202020204" pitchFamily="34" charset="0"/>
              <a:cs typeface="Arial" panose="020B0604020202020204" pitchFamily="34" charset="0"/>
            </a:rPr>
            <a:t>Diseminarea rezultatelor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7833E63-593E-4C7D-A952-5DCC73360CE7}" type="parTrans" cxnId="{6BB70F56-F4C1-4A6E-A265-9935CE140ABD}">
      <dgm:prSet/>
      <dgm:spPr/>
      <dgm:t>
        <a:bodyPr/>
        <a:lstStyle/>
        <a:p>
          <a:endParaRPr lang="en-US"/>
        </a:p>
      </dgm:t>
    </dgm:pt>
    <dgm:pt modelId="{6AD56AE4-FE59-4EF3-989A-839D60B813FA}" type="sibTrans" cxnId="{6BB70F56-F4C1-4A6E-A265-9935CE140ABD}">
      <dgm:prSet/>
      <dgm:spPr/>
      <dgm:t>
        <a:bodyPr/>
        <a:lstStyle/>
        <a:p>
          <a:endParaRPr lang="en-US"/>
        </a:p>
      </dgm:t>
    </dgm:pt>
    <dgm:pt modelId="{05F0453A-0855-4324-A8FE-70CB245C9B77}">
      <dgm:prSet custT="1"/>
      <dgm:spPr/>
      <dgm:t>
        <a:bodyPr/>
        <a:lstStyle/>
        <a:p>
          <a:pPr marL="91440" algn="ctr">
            <a:lnSpc>
              <a:spcPct val="100000"/>
            </a:lnSpc>
            <a:spcAft>
              <a:spcPts val="0"/>
            </a:spcAft>
          </a:pPr>
          <a:r>
            <a:rPr lang="ro-RO" sz="1600" b="1" u="sng" dirty="0">
              <a:latin typeface="Arial" panose="020B0604020202020204" pitchFamily="34" charset="0"/>
              <a:cs typeface="Arial" panose="020B0604020202020204" pitchFamily="34" charset="0"/>
            </a:rPr>
            <a:t>Activitatea 4.3 </a:t>
          </a:r>
        </a:p>
        <a:p>
          <a:pPr marL="91440" algn="l">
            <a:lnSpc>
              <a:spcPct val="100000"/>
            </a:lnSpc>
            <a:spcAft>
              <a:spcPts val="0"/>
            </a:spcAft>
          </a:pPr>
          <a:r>
            <a:rPr lang="ro-RO" sz="1600" b="1" dirty="0">
              <a:latin typeface="Arial" panose="020B0604020202020204" pitchFamily="34" charset="0"/>
              <a:cs typeface="Arial" panose="020B0604020202020204" pitchFamily="34" charset="0"/>
            </a:rPr>
            <a:t>Testarea capacității de fructificare a tulpinilor sălbatice din seriile III, IV în condiții de ciupercărie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7DECA89-8455-4497-9D99-4F5EB5E7A810}" type="parTrans" cxnId="{545F361D-8ADD-4052-B779-4E5649B18322}">
      <dgm:prSet/>
      <dgm:spPr/>
      <dgm:t>
        <a:bodyPr/>
        <a:lstStyle/>
        <a:p>
          <a:endParaRPr lang="en-US"/>
        </a:p>
      </dgm:t>
    </dgm:pt>
    <dgm:pt modelId="{3153022B-5E92-494B-826F-65BEE501BABA}" type="sibTrans" cxnId="{545F361D-8ADD-4052-B779-4E5649B18322}">
      <dgm:prSet/>
      <dgm:spPr/>
      <dgm:t>
        <a:bodyPr/>
        <a:lstStyle/>
        <a:p>
          <a:endParaRPr lang="en-US"/>
        </a:p>
      </dgm:t>
    </dgm:pt>
    <dgm:pt modelId="{3B58A825-47CD-45F4-893E-CA46BE49F2C9}" type="pres">
      <dgm:prSet presAssocID="{FE336214-8D43-4AD8-ACEB-418D4287CCAD}" presName="diagram" presStyleCnt="0">
        <dgm:presLayoutVars>
          <dgm:dir/>
          <dgm:resizeHandles val="exact"/>
        </dgm:presLayoutVars>
      </dgm:prSet>
      <dgm:spPr/>
    </dgm:pt>
    <dgm:pt modelId="{560E4CEB-A672-4934-95B2-D3E358533C72}" type="pres">
      <dgm:prSet presAssocID="{28E8BB36-9C60-4556-88CE-EAF179D170C4}" presName="node" presStyleLbl="node1" presStyleIdx="0" presStyleCnt="5" custScaleX="173135" custScaleY="117332" custLinFactNeighborX="-44987" custLinFactNeighborY="6082">
        <dgm:presLayoutVars>
          <dgm:bulletEnabled val="1"/>
        </dgm:presLayoutVars>
      </dgm:prSet>
      <dgm:spPr/>
    </dgm:pt>
    <dgm:pt modelId="{7DF38661-0D41-4FE9-BD07-D143B4BD07F7}" type="pres">
      <dgm:prSet presAssocID="{EFE07DC6-12E0-4DD3-AB88-C34FCEBB3A6B}" presName="sibTrans" presStyleCnt="0"/>
      <dgm:spPr/>
    </dgm:pt>
    <dgm:pt modelId="{4D28000D-E088-41E9-9668-AF85BD78A129}" type="pres">
      <dgm:prSet presAssocID="{9CC3608A-D2F4-480F-8992-A1E9DEAC176C}" presName="node" presStyleLbl="node1" presStyleIdx="1" presStyleCnt="5" custScaleX="171299" custScaleY="118472" custLinFactX="-100000" custLinFactY="29473" custLinFactNeighborX="-129354" custLinFactNeighborY="100000">
        <dgm:presLayoutVars>
          <dgm:bulletEnabled val="1"/>
        </dgm:presLayoutVars>
      </dgm:prSet>
      <dgm:spPr/>
    </dgm:pt>
    <dgm:pt modelId="{056A6DEC-0100-4E11-8015-6E2E01396107}" type="pres">
      <dgm:prSet presAssocID="{0B27D03C-B635-4A01-B43C-90D29DC3DE8E}" presName="sibTrans" presStyleCnt="0"/>
      <dgm:spPr/>
    </dgm:pt>
    <dgm:pt modelId="{C53BDAE3-A91B-4061-99AD-EA0B6A287EC4}" type="pres">
      <dgm:prSet presAssocID="{05F0453A-0855-4324-A8FE-70CB245C9B77}" presName="node" presStyleLbl="node1" presStyleIdx="2" presStyleCnt="5" custScaleX="147471" custScaleY="117333" custLinFactX="71509" custLinFactY="-30491" custLinFactNeighborX="100000" custLinFactNeighborY="-100000">
        <dgm:presLayoutVars>
          <dgm:bulletEnabled val="1"/>
        </dgm:presLayoutVars>
      </dgm:prSet>
      <dgm:spPr/>
    </dgm:pt>
    <dgm:pt modelId="{A2C075DA-AECD-4588-915C-5F5C8F265ADF}" type="pres">
      <dgm:prSet presAssocID="{3153022B-5E92-494B-826F-65BEE501BABA}" presName="sibTrans" presStyleCnt="0"/>
      <dgm:spPr/>
    </dgm:pt>
    <dgm:pt modelId="{0D25530F-9982-4349-A7A4-5D0445DF7AC8}" type="pres">
      <dgm:prSet presAssocID="{0B78F94F-CD37-414D-B6B5-C2DC3C8E86D5}" presName="node" presStyleLbl="node1" presStyleIdx="3" presStyleCnt="5" custScaleX="119532" custScaleY="116223" custLinFactX="65152" custLinFactNeighborX="100000" custLinFactNeighborY="-6583">
        <dgm:presLayoutVars>
          <dgm:bulletEnabled val="1"/>
        </dgm:presLayoutVars>
      </dgm:prSet>
      <dgm:spPr/>
    </dgm:pt>
    <dgm:pt modelId="{9D85CD2E-0591-4488-9B5C-1FCA1B3FD4F5}" type="pres">
      <dgm:prSet presAssocID="{6AD56AE4-FE59-4EF3-989A-839D60B813FA}" presName="sibTrans" presStyleCnt="0"/>
      <dgm:spPr/>
    </dgm:pt>
    <dgm:pt modelId="{355337C9-9DD1-42B5-AE3E-71C5AFAE93E6}" type="pres">
      <dgm:prSet presAssocID="{33CB5971-84F5-4033-9D85-09105C3DC7E7}" presName="node" presStyleLbl="node1" presStyleIdx="4" presStyleCnt="5" custScaleX="149216" custScaleY="119298" custLinFactX="-15207" custLinFactNeighborX="-100000" custLinFactNeighborY="-7920">
        <dgm:presLayoutVars>
          <dgm:bulletEnabled val="1"/>
        </dgm:presLayoutVars>
      </dgm:prSet>
      <dgm:spPr/>
    </dgm:pt>
  </dgm:ptLst>
  <dgm:cxnLst>
    <dgm:cxn modelId="{C07BE500-71B5-49EB-84B3-2B0BAD216757}" type="presOf" srcId="{05F0453A-0855-4324-A8FE-70CB245C9B77}" destId="{C53BDAE3-A91B-4061-99AD-EA0B6A287EC4}" srcOrd="0" destOrd="0" presId="urn:microsoft.com/office/officeart/2005/8/layout/default"/>
    <dgm:cxn modelId="{0B26D30E-1DFC-48E0-9488-0A3146B66C7B}" type="presOf" srcId="{33CB5971-84F5-4033-9D85-09105C3DC7E7}" destId="{355337C9-9DD1-42B5-AE3E-71C5AFAE93E6}" srcOrd="0" destOrd="0" presId="urn:microsoft.com/office/officeart/2005/8/layout/default"/>
    <dgm:cxn modelId="{DE49411C-B0BA-4A78-A909-95E1FC75B987}" type="presOf" srcId="{28E8BB36-9C60-4556-88CE-EAF179D170C4}" destId="{560E4CEB-A672-4934-95B2-D3E358533C72}" srcOrd="0" destOrd="0" presId="urn:microsoft.com/office/officeart/2005/8/layout/default"/>
    <dgm:cxn modelId="{545F361D-8ADD-4052-B779-4E5649B18322}" srcId="{FE336214-8D43-4AD8-ACEB-418D4287CCAD}" destId="{05F0453A-0855-4324-A8FE-70CB245C9B77}" srcOrd="2" destOrd="0" parTransId="{77DECA89-8455-4497-9D99-4F5EB5E7A810}" sibTransId="{3153022B-5E92-494B-826F-65BEE501BABA}"/>
    <dgm:cxn modelId="{268B182A-A173-4C5C-8F0D-63219B4FC010}" type="presOf" srcId="{0B78F94F-CD37-414D-B6B5-C2DC3C8E86D5}" destId="{0D25530F-9982-4349-A7A4-5D0445DF7AC8}" srcOrd="0" destOrd="0" presId="urn:microsoft.com/office/officeart/2005/8/layout/default"/>
    <dgm:cxn modelId="{832AD43A-EF32-474C-BD81-F57FC79D071E}" type="presOf" srcId="{FE336214-8D43-4AD8-ACEB-418D4287CCAD}" destId="{3B58A825-47CD-45F4-893E-CA46BE49F2C9}" srcOrd="0" destOrd="0" presId="urn:microsoft.com/office/officeart/2005/8/layout/default"/>
    <dgm:cxn modelId="{7C845B73-CF06-4DBA-A05D-D5137038D1A9}" srcId="{FE336214-8D43-4AD8-ACEB-418D4287CCAD}" destId="{33CB5971-84F5-4033-9D85-09105C3DC7E7}" srcOrd="4" destOrd="0" parTransId="{052BC282-CF17-42E2-9B62-85F3915DDDD0}" sibTransId="{9FF65BF6-B131-4AEB-8689-B306A7926EFD}"/>
    <dgm:cxn modelId="{6BB70F56-F4C1-4A6E-A265-9935CE140ABD}" srcId="{FE336214-8D43-4AD8-ACEB-418D4287CCAD}" destId="{0B78F94F-CD37-414D-B6B5-C2DC3C8E86D5}" srcOrd="3" destOrd="0" parTransId="{E7833E63-593E-4C7D-A952-5DCC73360CE7}" sibTransId="{6AD56AE4-FE59-4EF3-989A-839D60B813FA}"/>
    <dgm:cxn modelId="{2575FC82-333B-449D-BB78-2F3C5ABC11B5}" srcId="{FE336214-8D43-4AD8-ACEB-418D4287CCAD}" destId="{28E8BB36-9C60-4556-88CE-EAF179D170C4}" srcOrd="0" destOrd="0" parTransId="{6EFAF102-2851-4479-9247-0E8BEB7DC429}" sibTransId="{EFE07DC6-12E0-4DD3-AB88-C34FCEBB3A6B}"/>
    <dgm:cxn modelId="{3437F3B4-CF20-427E-BC7B-F703194F5079}" type="presOf" srcId="{9CC3608A-D2F4-480F-8992-A1E9DEAC176C}" destId="{4D28000D-E088-41E9-9668-AF85BD78A129}" srcOrd="0" destOrd="0" presId="urn:microsoft.com/office/officeart/2005/8/layout/default"/>
    <dgm:cxn modelId="{30C5B6CC-79B4-4FEA-BEE5-31D5F14EC711}" srcId="{FE336214-8D43-4AD8-ACEB-418D4287CCAD}" destId="{9CC3608A-D2F4-480F-8992-A1E9DEAC176C}" srcOrd="1" destOrd="0" parTransId="{2571D654-A41D-4E1E-A619-D098DD1C5685}" sibTransId="{0B27D03C-B635-4A01-B43C-90D29DC3DE8E}"/>
    <dgm:cxn modelId="{6FA0727D-EAB4-4447-8F6A-728FA017E3DF}" type="presParOf" srcId="{3B58A825-47CD-45F4-893E-CA46BE49F2C9}" destId="{560E4CEB-A672-4934-95B2-D3E358533C72}" srcOrd="0" destOrd="0" presId="urn:microsoft.com/office/officeart/2005/8/layout/default"/>
    <dgm:cxn modelId="{3461FC5B-BC42-4ECE-B4D5-A10242E0F334}" type="presParOf" srcId="{3B58A825-47CD-45F4-893E-CA46BE49F2C9}" destId="{7DF38661-0D41-4FE9-BD07-D143B4BD07F7}" srcOrd="1" destOrd="0" presId="urn:microsoft.com/office/officeart/2005/8/layout/default"/>
    <dgm:cxn modelId="{1F97D497-4E76-4F8C-A982-5AF01922C864}" type="presParOf" srcId="{3B58A825-47CD-45F4-893E-CA46BE49F2C9}" destId="{4D28000D-E088-41E9-9668-AF85BD78A129}" srcOrd="2" destOrd="0" presId="urn:microsoft.com/office/officeart/2005/8/layout/default"/>
    <dgm:cxn modelId="{E8400184-6029-4F9A-8E8A-8BD78CED48D9}" type="presParOf" srcId="{3B58A825-47CD-45F4-893E-CA46BE49F2C9}" destId="{056A6DEC-0100-4E11-8015-6E2E01396107}" srcOrd="3" destOrd="0" presId="urn:microsoft.com/office/officeart/2005/8/layout/default"/>
    <dgm:cxn modelId="{CEA53AD6-1E99-4239-92A6-9AFD07DF5705}" type="presParOf" srcId="{3B58A825-47CD-45F4-893E-CA46BE49F2C9}" destId="{C53BDAE3-A91B-4061-99AD-EA0B6A287EC4}" srcOrd="4" destOrd="0" presId="urn:microsoft.com/office/officeart/2005/8/layout/default"/>
    <dgm:cxn modelId="{457C0CEB-2D6B-4532-A2D1-35CE5F2244EC}" type="presParOf" srcId="{3B58A825-47CD-45F4-893E-CA46BE49F2C9}" destId="{A2C075DA-AECD-4588-915C-5F5C8F265ADF}" srcOrd="5" destOrd="0" presId="urn:microsoft.com/office/officeart/2005/8/layout/default"/>
    <dgm:cxn modelId="{CE920D2E-B877-450B-90F4-DA6571DB8B95}" type="presParOf" srcId="{3B58A825-47CD-45F4-893E-CA46BE49F2C9}" destId="{0D25530F-9982-4349-A7A4-5D0445DF7AC8}" srcOrd="6" destOrd="0" presId="urn:microsoft.com/office/officeart/2005/8/layout/default"/>
    <dgm:cxn modelId="{524453FA-AEEF-4F6B-9AF6-D966842BCF4D}" type="presParOf" srcId="{3B58A825-47CD-45F4-893E-CA46BE49F2C9}" destId="{9D85CD2E-0591-4488-9B5C-1FCA1B3FD4F5}" srcOrd="7" destOrd="0" presId="urn:microsoft.com/office/officeart/2005/8/layout/default"/>
    <dgm:cxn modelId="{45AF54DC-7708-4437-81D6-5D44291050C5}" type="presParOf" srcId="{3B58A825-47CD-45F4-893E-CA46BE49F2C9}" destId="{355337C9-9DD1-42B5-AE3E-71C5AFAE93E6}" srcOrd="8" destOrd="0" presId="urn:microsoft.com/office/officeart/2005/8/layout/default"/>
  </dgm:cxnLst>
  <dgm:bg>
    <a:noFill/>
  </dgm:bg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36228E1-EFA5-41F0-910C-7F478A346C3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02F3282-25AF-4509-BCBA-E886EAB97756}">
      <dgm:prSet custT="1"/>
      <dgm:spPr/>
      <dgm:t>
        <a:bodyPr/>
        <a:lstStyle/>
        <a:p>
          <a:r>
            <a:rPr lang="ro-RO" sz="1600" b="1" dirty="0">
              <a:latin typeface="Arial" panose="020B0604020202020204" pitchFamily="34" charset="0"/>
              <a:cs typeface="Arial" panose="020B0604020202020204" pitchFamily="34" charset="0"/>
            </a:rPr>
            <a:t>SERIA IV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D9A7CD3-2A7D-4875-97BB-71A45B42A1AA}" type="parTrans" cxnId="{B39FC577-442D-4F78-9082-2EC129009364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8DA958F-869B-4D5B-B409-F2DB5397933A}" type="sibTrans" cxnId="{B39FC577-442D-4F78-9082-2EC129009364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C80220C-4573-4B5C-AB8F-92F467E892CB}">
      <dgm:prSet custT="1"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r>
            <a:rPr lang="ro-RO" sz="1500" b="1" i="1" dirty="0">
              <a:latin typeface="Arial" panose="020B0604020202020204" pitchFamily="34" charset="0"/>
              <a:cs typeface="Arial" panose="020B0604020202020204" pitchFamily="34" charset="0"/>
            </a:rPr>
            <a:t>Agaricus campestris</a:t>
          </a:r>
          <a:r>
            <a:rPr lang="ro-RO" sz="1500" b="1" dirty="0">
              <a:latin typeface="Arial" panose="020B0604020202020204" pitchFamily="34" charset="0"/>
              <a:cs typeface="Arial" panose="020B0604020202020204" pitchFamily="34" charset="0"/>
            </a:rPr>
            <a:t>  Ac3B</a:t>
          </a:r>
          <a:endParaRPr lang="en-US" sz="15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FB4B0E9-66FB-466C-8444-0B7B163F45C4}" type="parTrans" cxnId="{19F11026-F7B0-43FD-A92C-252EC88DA16B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55C9125-B35B-4EAC-A5E2-17139E7E799A}" type="sibTrans" cxnId="{19F11026-F7B0-43FD-A92C-252EC88DA16B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A3C4798-681C-479A-9FF3-1C35434B9DF7}">
      <dgm:prSet custT="1"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r>
            <a:rPr lang="ro-RO" sz="1500" b="1" i="1" dirty="0">
              <a:latin typeface="Arial" panose="020B0604020202020204" pitchFamily="34" charset="0"/>
              <a:cs typeface="Arial" panose="020B0604020202020204" pitchFamily="34" charset="0"/>
            </a:rPr>
            <a:t>Leucoagaricus leucothites  </a:t>
          </a:r>
          <a:r>
            <a:rPr lang="ro-RO" sz="1500" b="1" dirty="0">
              <a:latin typeface="Arial" panose="020B0604020202020204" pitchFamily="34" charset="0"/>
              <a:cs typeface="Arial" panose="020B0604020202020204" pitchFamily="34" charset="0"/>
            </a:rPr>
            <a:t>Llt2B</a:t>
          </a:r>
          <a:endParaRPr lang="en-US" sz="15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457A7F1-7FF6-40EC-8212-88D16E03C4EC}" type="parTrans" cxnId="{8CB0500A-0BB3-4F81-8418-C016994A0E56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D59EBAF-D5E7-4868-8223-8DDBEBEA58C0}" type="sibTrans" cxnId="{8CB0500A-0BB3-4F81-8418-C016994A0E56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B57CFBD-F323-43A9-9560-68DD697B5426}">
      <dgm:prSet custT="1"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r>
            <a:rPr lang="ro-RO" sz="1500" b="1" i="1" dirty="0">
              <a:latin typeface="Arial" panose="020B0604020202020204" pitchFamily="34" charset="0"/>
              <a:cs typeface="Arial" panose="020B0604020202020204" pitchFamily="34" charset="0"/>
            </a:rPr>
            <a:t>Lepista personata</a:t>
          </a:r>
          <a:r>
            <a:rPr lang="ro-RO" sz="1500" b="1" dirty="0">
              <a:latin typeface="Arial" panose="020B0604020202020204" pitchFamily="34" charset="0"/>
              <a:cs typeface="Arial" panose="020B0604020202020204" pitchFamily="34" charset="0"/>
            </a:rPr>
            <a:t>  Lps1M </a:t>
          </a:r>
          <a:endParaRPr lang="en-US" sz="15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6290709-3E9C-4126-A4FF-84B69F92E034}" type="parTrans" cxnId="{23A330C3-3CEF-43DC-8CD1-95D194BB6682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2DF87D6-56E4-4F81-A3E7-BB60B0AD380C}" type="sibTrans" cxnId="{23A330C3-3CEF-43DC-8CD1-95D194BB6682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7CC217E-7A07-4388-AA5B-625BCB06FE93}">
      <dgm:prSet custT="1"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r>
            <a:rPr lang="ro-RO" sz="1500" b="1" i="1" dirty="0">
              <a:latin typeface="Arial" panose="020B0604020202020204" pitchFamily="34" charset="0"/>
              <a:cs typeface="Arial" panose="020B0604020202020204" pitchFamily="34" charset="0"/>
            </a:rPr>
            <a:t>Agaricus arvensis  </a:t>
          </a:r>
          <a:r>
            <a:rPr lang="ro-RO" sz="1500" b="1" dirty="0">
              <a:latin typeface="Arial" panose="020B0604020202020204" pitchFamily="34" charset="0"/>
              <a:cs typeface="Arial" panose="020B0604020202020204" pitchFamily="34" charset="0"/>
            </a:rPr>
            <a:t>Aar1V </a:t>
          </a:r>
          <a:endParaRPr lang="en-US" sz="15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2EF224F-E27D-44DE-8FD0-C92264E17714}" type="parTrans" cxnId="{79D42CA1-847F-4767-984A-79F12BD8A056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B2EBB06-123B-4C2E-8878-2525CF82B22C}" type="sibTrans" cxnId="{79D42CA1-847F-4767-984A-79F12BD8A056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9964E2B-8F6E-4FFB-9E74-EA1A3DB7A9C9}">
      <dgm:prSet custT="1"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r>
            <a:rPr lang="ro-RO" sz="1500" b="1" i="1" dirty="0">
              <a:latin typeface="Arial" panose="020B0604020202020204" pitchFamily="34" charset="0"/>
              <a:cs typeface="Arial" panose="020B0604020202020204" pitchFamily="34" charset="0"/>
            </a:rPr>
            <a:t>Macrolepiota rhacodes  </a:t>
          </a:r>
          <a:r>
            <a:rPr lang="ro-RO" sz="1500" b="1" dirty="0">
              <a:latin typeface="Arial" panose="020B0604020202020204" pitchFamily="34" charset="0"/>
              <a:cs typeface="Arial" panose="020B0604020202020204" pitchFamily="34" charset="0"/>
            </a:rPr>
            <a:t>Mrh1M </a:t>
          </a:r>
          <a:endParaRPr lang="en-US" sz="15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67D9EFF-A7D8-4157-95EB-D4CA7A1D69F0}" type="parTrans" cxnId="{6C7A9A29-95D1-4723-A794-33A8170AC57A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10A10D4-B57A-478E-BE94-59ED7FD78626}" type="sibTrans" cxnId="{6C7A9A29-95D1-4723-A794-33A8170AC57A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2241D8B-8A5B-4918-8A0A-0EF28AD09CFC}">
      <dgm:prSet custT="1"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r>
            <a:rPr lang="ro-RO" sz="1500" b="1" i="1" dirty="0">
              <a:latin typeface="Arial" panose="020B0604020202020204" pitchFamily="34" charset="0"/>
              <a:cs typeface="Arial" panose="020B0604020202020204" pitchFamily="34" charset="0"/>
            </a:rPr>
            <a:t>Polyporus squamosus  </a:t>
          </a:r>
          <a:r>
            <a:rPr lang="ro-RO" sz="1500" b="1" dirty="0">
              <a:latin typeface="Arial" panose="020B0604020202020204" pitchFamily="34" charset="0"/>
              <a:cs typeface="Arial" panose="020B0604020202020204" pitchFamily="34" charset="0"/>
            </a:rPr>
            <a:t>Psq2M</a:t>
          </a:r>
          <a:endParaRPr lang="en-US" sz="15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738AC1C-98E8-4F8F-B57D-CAD18B29611E}" type="parTrans" cxnId="{FEC100DB-F7EB-4EF2-99FC-B2F24FA14484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6882A05-6D49-4E14-81AB-D1E1FF5FF8D2}" type="sibTrans" cxnId="{FEC100DB-F7EB-4EF2-99FC-B2F24FA14484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592D17D-EDA0-44F6-B235-B61D258AD588}">
      <dgm:prSet custT="1"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r>
            <a:rPr lang="ro-RO" sz="1500" b="1" i="1" dirty="0">
              <a:latin typeface="Arial" panose="020B0604020202020204" pitchFamily="34" charset="0"/>
              <a:cs typeface="Arial" panose="020B0604020202020204" pitchFamily="34" charset="0"/>
            </a:rPr>
            <a:t>Pleurotus ostreatus  </a:t>
          </a:r>
          <a:r>
            <a:rPr lang="ro-RO" sz="1500" b="1" dirty="0">
              <a:latin typeface="Arial" panose="020B0604020202020204" pitchFamily="34" charset="0"/>
              <a:cs typeface="Arial" panose="020B0604020202020204" pitchFamily="34" charset="0"/>
            </a:rPr>
            <a:t>Po3M, Po4V, Po5C, Po6M, Po7B) </a:t>
          </a:r>
          <a:endParaRPr lang="en-US" sz="15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A182799-4D8A-4E2A-8045-E0B9A419ED03}" type="parTrans" cxnId="{946E84DA-8CE3-459D-B309-7AA6B10BF4C7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FC37831-1F4D-4DE7-B713-1FD0B33F9F94}" type="sibTrans" cxnId="{946E84DA-8CE3-459D-B309-7AA6B10BF4C7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A103B99-F9A7-48C3-A212-F7BEA1FF28D0}">
      <dgm:prSet custT="1"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r>
            <a:rPr lang="ro-RO" sz="1500" b="1" i="1" dirty="0">
              <a:latin typeface="Arial" panose="020B0604020202020204" pitchFamily="34" charset="0"/>
              <a:cs typeface="Arial" panose="020B0604020202020204" pitchFamily="34" charset="0"/>
            </a:rPr>
            <a:t>Morchella esculenta  </a:t>
          </a:r>
          <a:r>
            <a:rPr lang="ro-RO" sz="1500" b="1" dirty="0">
              <a:latin typeface="Arial" panose="020B0604020202020204" pitchFamily="34" charset="0"/>
              <a:cs typeface="Arial" panose="020B0604020202020204" pitchFamily="34" charset="0"/>
            </a:rPr>
            <a:t>Mes1M </a:t>
          </a:r>
          <a:endParaRPr lang="en-US" sz="15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CBF9C49-A375-42B7-9D8B-519C19DB0E69}" type="parTrans" cxnId="{18854078-8087-4F9C-9EF6-026DA6034E92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85B0822-D108-4CE8-AE83-7FFDD51EAD63}" type="sibTrans" cxnId="{18854078-8087-4F9C-9EF6-026DA6034E92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873F878-542F-40A8-8BDE-515247A09E38}" type="pres">
      <dgm:prSet presAssocID="{736228E1-EFA5-41F0-910C-7F478A346C3F}" presName="linear" presStyleCnt="0">
        <dgm:presLayoutVars>
          <dgm:animLvl val="lvl"/>
          <dgm:resizeHandles val="exact"/>
        </dgm:presLayoutVars>
      </dgm:prSet>
      <dgm:spPr/>
    </dgm:pt>
    <dgm:pt modelId="{298D322B-758C-487A-BEA6-7A6CABFF5373}" type="pres">
      <dgm:prSet presAssocID="{902F3282-25AF-4509-BCBA-E886EAB97756}" presName="parentText" presStyleLbl="node1" presStyleIdx="0" presStyleCnt="1" custScaleX="98182" custScaleY="173224" custLinFactNeighborX="-349" custLinFactNeighborY="-3049">
        <dgm:presLayoutVars>
          <dgm:chMax val="0"/>
          <dgm:bulletEnabled val="1"/>
        </dgm:presLayoutVars>
      </dgm:prSet>
      <dgm:spPr/>
    </dgm:pt>
    <dgm:pt modelId="{8BECAB7F-51D4-49A3-8406-D51FA0EF7203}" type="pres">
      <dgm:prSet presAssocID="{902F3282-25AF-4509-BCBA-E886EAB97756}" presName="childText" presStyleLbl="revTx" presStyleIdx="0" presStyleCnt="1" custScaleX="104340" custScaleY="130238" custLinFactNeighborX="1143" custLinFactNeighborY="15788">
        <dgm:presLayoutVars>
          <dgm:bulletEnabled val="1"/>
        </dgm:presLayoutVars>
      </dgm:prSet>
      <dgm:spPr/>
    </dgm:pt>
  </dgm:ptLst>
  <dgm:cxnLst>
    <dgm:cxn modelId="{8CB0500A-0BB3-4F81-8418-C016994A0E56}" srcId="{902F3282-25AF-4509-BCBA-E886EAB97756}" destId="{DA3C4798-681C-479A-9FF3-1C35434B9DF7}" srcOrd="1" destOrd="0" parTransId="{E457A7F1-7FF6-40EC-8212-88D16E03C4EC}" sibTransId="{7D59EBAF-D5E7-4868-8223-8DDBEBEA58C0}"/>
    <dgm:cxn modelId="{DFA0580B-574B-460C-9336-70CD9A8071E2}" type="presOf" srcId="{97CC217E-7A07-4388-AA5B-625BCB06FE93}" destId="{8BECAB7F-51D4-49A3-8406-D51FA0EF7203}" srcOrd="0" destOrd="3" presId="urn:microsoft.com/office/officeart/2005/8/layout/vList2"/>
    <dgm:cxn modelId="{8D975B0F-5C5E-43BC-968B-AC33E67DD624}" type="presOf" srcId="{02241D8B-8A5B-4918-8A0A-0EF28AD09CFC}" destId="{8BECAB7F-51D4-49A3-8406-D51FA0EF7203}" srcOrd="0" destOrd="5" presId="urn:microsoft.com/office/officeart/2005/8/layout/vList2"/>
    <dgm:cxn modelId="{19F11026-F7B0-43FD-A92C-252EC88DA16B}" srcId="{902F3282-25AF-4509-BCBA-E886EAB97756}" destId="{9C80220C-4573-4B5C-AB8F-92F467E892CB}" srcOrd="0" destOrd="0" parTransId="{DFB4B0E9-66FB-466C-8444-0B7B163F45C4}" sibTransId="{955C9125-B35B-4EAC-A5E2-17139E7E799A}"/>
    <dgm:cxn modelId="{6C7A9A29-95D1-4723-A794-33A8170AC57A}" srcId="{902F3282-25AF-4509-BCBA-E886EAB97756}" destId="{29964E2B-8F6E-4FFB-9E74-EA1A3DB7A9C9}" srcOrd="4" destOrd="0" parTransId="{167D9EFF-A7D8-4157-95EB-D4CA7A1D69F0}" sibTransId="{C10A10D4-B57A-478E-BE94-59ED7FD78626}"/>
    <dgm:cxn modelId="{141FB02A-4059-4BA8-BBF9-6FF70AE30ED2}" type="presOf" srcId="{9C80220C-4573-4B5C-AB8F-92F467E892CB}" destId="{8BECAB7F-51D4-49A3-8406-D51FA0EF7203}" srcOrd="0" destOrd="0" presId="urn:microsoft.com/office/officeart/2005/8/layout/vList2"/>
    <dgm:cxn modelId="{5D30925E-683F-49AA-8610-EEAAB050A1BD}" type="presOf" srcId="{29964E2B-8F6E-4FFB-9E74-EA1A3DB7A9C9}" destId="{8BECAB7F-51D4-49A3-8406-D51FA0EF7203}" srcOrd="0" destOrd="4" presId="urn:microsoft.com/office/officeart/2005/8/layout/vList2"/>
    <dgm:cxn modelId="{AF821C71-42DE-4A30-AB82-28A6CCC32628}" type="presOf" srcId="{5B57CFBD-F323-43A9-9560-68DD697B5426}" destId="{8BECAB7F-51D4-49A3-8406-D51FA0EF7203}" srcOrd="0" destOrd="2" presId="urn:microsoft.com/office/officeart/2005/8/layout/vList2"/>
    <dgm:cxn modelId="{B39FC577-442D-4F78-9082-2EC129009364}" srcId="{736228E1-EFA5-41F0-910C-7F478A346C3F}" destId="{902F3282-25AF-4509-BCBA-E886EAB97756}" srcOrd="0" destOrd="0" parTransId="{FD9A7CD3-2A7D-4875-97BB-71A45B42A1AA}" sibTransId="{48DA958F-869B-4D5B-B409-F2DB5397933A}"/>
    <dgm:cxn modelId="{18854078-8087-4F9C-9EF6-026DA6034E92}" srcId="{902F3282-25AF-4509-BCBA-E886EAB97756}" destId="{CA103B99-F9A7-48C3-A212-F7BEA1FF28D0}" srcOrd="7" destOrd="0" parTransId="{1CBF9C49-A375-42B7-9D8B-519C19DB0E69}" sibTransId="{185B0822-D108-4CE8-AE83-7FFDD51EAD63}"/>
    <dgm:cxn modelId="{42909E5A-4B79-4983-BA62-4D068A230715}" type="presOf" srcId="{736228E1-EFA5-41F0-910C-7F478A346C3F}" destId="{1873F878-542F-40A8-8BDE-515247A09E38}" srcOrd="0" destOrd="0" presId="urn:microsoft.com/office/officeart/2005/8/layout/vList2"/>
    <dgm:cxn modelId="{70563787-C7BC-4BD2-BB39-840B1B660DDE}" type="presOf" srcId="{DA3C4798-681C-479A-9FF3-1C35434B9DF7}" destId="{8BECAB7F-51D4-49A3-8406-D51FA0EF7203}" srcOrd="0" destOrd="1" presId="urn:microsoft.com/office/officeart/2005/8/layout/vList2"/>
    <dgm:cxn modelId="{79D42CA1-847F-4767-984A-79F12BD8A056}" srcId="{902F3282-25AF-4509-BCBA-E886EAB97756}" destId="{97CC217E-7A07-4388-AA5B-625BCB06FE93}" srcOrd="3" destOrd="0" parTransId="{52EF224F-E27D-44DE-8FD0-C92264E17714}" sibTransId="{6B2EBB06-123B-4C2E-8878-2525CF82B22C}"/>
    <dgm:cxn modelId="{E6C310A3-BEB3-4A6A-AF42-465CBBD1B259}" type="presOf" srcId="{CA103B99-F9A7-48C3-A212-F7BEA1FF28D0}" destId="{8BECAB7F-51D4-49A3-8406-D51FA0EF7203}" srcOrd="0" destOrd="7" presId="urn:microsoft.com/office/officeart/2005/8/layout/vList2"/>
    <dgm:cxn modelId="{23A330C3-3CEF-43DC-8CD1-95D194BB6682}" srcId="{902F3282-25AF-4509-BCBA-E886EAB97756}" destId="{5B57CFBD-F323-43A9-9560-68DD697B5426}" srcOrd="2" destOrd="0" parTransId="{46290709-3E9C-4126-A4FF-84B69F92E034}" sibTransId="{E2DF87D6-56E4-4F81-A3E7-BB60B0AD380C}"/>
    <dgm:cxn modelId="{946E84DA-8CE3-459D-B309-7AA6B10BF4C7}" srcId="{902F3282-25AF-4509-BCBA-E886EAB97756}" destId="{4592D17D-EDA0-44F6-B235-B61D258AD588}" srcOrd="6" destOrd="0" parTransId="{6A182799-4D8A-4E2A-8045-E0B9A419ED03}" sibTransId="{AFC37831-1F4D-4DE7-B713-1FD0B33F9F94}"/>
    <dgm:cxn modelId="{FEC100DB-F7EB-4EF2-99FC-B2F24FA14484}" srcId="{902F3282-25AF-4509-BCBA-E886EAB97756}" destId="{02241D8B-8A5B-4918-8A0A-0EF28AD09CFC}" srcOrd="5" destOrd="0" parTransId="{5738AC1C-98E8-4F8F-B57D-CAD18B29611E}" sibTransId="{86882A05-6D49-4E14-81AB-D1E1FF5FF8D2}"/>
    <dgm:cxn modelId="{FB80A9F9-1A54-44EC-A458-37F993425926}" type="presOf" srcId="{4592D17D-EDA0-44F6-B235-B61D258AD588}" destId="{8BECAB7F-51D4-49A3-8406-D51FA0EF7203}" srcOrd="0" destOrd="6" presId="urn:microsoft.com/office/officeart/2005/8/layout/vList2"/>
    <dgm:cxn modelId="{CFCA8EFC-F6DA-4B89-A073-12413FE04ED4}" type="presOf" srcId="{902F3282-25AF-4509-BCBA-E886EAB97756}" destId="{298D322B-758C-487A-BEA6-7A6CABFF5373}" srcOrd="0" destOrd="0" presId="urn:microsoft.com/office/officeart/2005/8/layout/vList2"/>
    <dgm:cxn modelId="{6997331B-85FA-4E6C-96C7-B20130B63EDA}" type="presParOf" srcId="{1873F878-542F-40A8-8BDE-515247A09E38}" destId="{298D322B-758C-487A-BEA6-7A6CABFF5373}" srcOrd="0" destOrd="0" presId="urn:microsoft.com/office/officeart/2005/8/layout/vList2"/>
    <dgm:cxn modelId="{485E504C-E1A9-4F33-A6DF-E297F1D34C24}" type="presParOf" srcId="{1873F878-542F-40A8-8BDE-515247A09E38}" destId="{8BECAB7F-51D4-49A3-8406-D51FA0EF7203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79D8A01-A733-4407-82F0-31E4F94D1D8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D2CBF98-9798-4ABE-B453-DB013E0A05BA}">
      <dgm:prSet custT="1"/>
      <dgm:spPr/>
      <dgm:t>
        <a:bodyPr/>
        <a:lstStyle/>
        <a:p>
          <a:r>
            <a:rPr lang="ro-RO" sz="1600" b="1" dirty="0">
              <a:latin typeface="Arial" panose="020B0604020202020204" pitchFamily="34" charset="0"/>
              <a:cs typeface="Arial" panose="020B0604020202020204" pitchFamily="34" charset="0"/>
            </a:rPr>
            <a:t>SERIA III  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73C28FD-0C79-4364-93FA-57CD0D1FCCA4}" type="parTrans" cxnId="{ADE3D8C3-9294-4B3F-A286-CD1AB97A4618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2B2A945-FCFB-4866-8A31-15DF755A210F}" type="sibTrans" cxnId="{ADE3D8C3-9294-4B3F-A286-CD1AB97A4618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9F7508B-1179-485D-8AE8-24224A3B2F10}">
      <dgm:prSet custT="1"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r>
            <a:rPr lang="ro-RO" sz="1500" b="1" i="1" dirty="0">
              <a:latin typeface="Arial" panose="020B0604020202020204" pitchFamily="34" charset="0"/>
              <a:cs typeface="Arial" panose="020B0604020202020204" pitchFamily="34" charset="0"/>
            </a:rPr>
            <a:t>Boletus edulis  </a:t>
          </a:r>
          <a:r>
            <a:rPr lang="ro-RO" sz="1500" b="1" dirty="0">
              <a:latin typeface="Arial" panose="020B0604020202020204" pitchFamily="34" charset="0"/>
              <a:cs typeface="Arial" panose="020B0604020202020204" pitchFamily="34" charset="0"/>
            </a:rPr>
            <a:t>Bed2BM</a:t>
          </a:r>
          <a:endParaRPr lang="en-US" sz="15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41726F3-3E81-479A-8F67-D36716DD163C}" type="parTrans" cxnId="{F3A58242-670C-4035-A1D0-FE8BFAA75207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1DE164B-728B-4CEF-A888-E9A48722E3C0}" type="sibTrans" cxnId="{F3A58242-670C-4035-A1D0-FE8BFAA75207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90AFAB1-8F32-4D45-A9E6-52702C184F16}">
      <dgm:prSet custT="1"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r>
            <a:rPr lang="ro-RO" sz="1500" b="1" i="1" dirty="0">
              <a:latin typeface="Arial" panose="020B0604020202020204" pitchFamily="34" charset="0"/>
              <a:cs typeface="Arial" panose="020B0604020202020204" pitchFamily="34" charset="0"/>
            </a:rPr>
            <a:t>Armillaria mellea  </a:t>
          </a:r>
          <a:r>
            <a:rPr lang="ro-RO" sz="1500" b="1" dirty="0">
              <a:latin typeface="Arial" panose="020B0604020202020204" pitchFamily="34" charset="0"/>
              <a:cs typeface="Arial" panose="020B0604020202020204" pitchFamily="34" charset="0"/>
            </a:rPr>
            <a:t>Arm1BM</a:t>
          </a:r>
          <a:endParaRPr lang="en-US" sz="15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D9603CF-F887-48F1-AE91-79E7BE4653B6}" type="parTrans" cxnId="{4EB1BE1E-E42B-48FB-ABB5-2F502E354EBB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BA84DEB-E0B8-4DCD-8625-4EF7B5B32C56}" type="sibTrans" cxnId="{4EB1BE1E-E42B-48FB-ABB5-2F502E354EBB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39BB9F1-4B3A-412F-996C-F2DBFFF66214}">
      <dgm:prSet custT="1"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r>
            <a:rPr lang="ro-RO" sz="1500" b="1" i="1" dirty="0">
              <a:latin typeface="Arial" panose="020B0604020202020204" pitchFamily="34" charset="0"/>
              <a:cs typeface="Arial" panose="020B0604020202020204" pitchFamily="34" charset="0"/>
            </a:rPr>
            <a:t>Polyporus squamosus</a:t>
          </a:r>
          <a:r>
            <a:rPr lang="ro-RO" sz="1500" b="1" dirty="0">
              <a:latin typeface="Arial" panose="020B0604020202020204" pitchFamily="34" charset="0"/>
              <a:cs typeface="Arial" panose="020B0604020202020204" pitchFamily="34" charset="0"/>
            </a:rPr>
            <a:t>  Psq1BM</a:t>
          </a:r>
          <a:endParaRPr lang="en-US" sz="15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BF19FD3-4DC2-436B-A3C5-F4494D765513}" type="parTrans" cxnId="{64DDB79B-9762-475E-85A3-93092A72B97B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A0126B2-5623-4FDE-9E69-1A35708436B6}" type="sibTrans" cxnId="{64DDB79B-9762-475E-85A3-93092A72B97B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B626686-DBB7-4722-9C7D-34B798CA3535}">
      <dgm:prSet custT="1"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r>
            <a:rPr lang="ro-RO" sz="1500" b="1" i="1" dirty="0">
              <a:latin typeface="Arial" panose="020B0604020202020204" pitchFamily="34" charset="0"/>
              <a:cs typeface="Arial" panose="020B0604020202020204" pitchFamily="34" charset="0"/>
            </a:rPr>
            <a:t>Laetiporus sulphureus</a:t>
          </a:r>
          <a:r>
            <a:rPr lang="ro-RO" sz="1500" b="1" dirty="0">
              <a:latin typeface="Arial" panose="020B0604020202020204" pitchFamily="34" charset="0"/>
              <a:cs typeface="Arial" panose="020B0604020202020204" pitchFamily="34" charset="0"/>
            </a:rPr>
            <a:t>  Ls3VD</a:t>
          </a:r>
          <a:endParaRPr lang="en-US" sz="15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DB92191-9C57-49F8-9394-3DBD045416C6}" type="parTrans" cxnId="{45E24509-E7BB-4579-8A2D-E9F7D7C44BB2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726DC95-250C-40E8-9423-F91953519E15}" type="sibTrans" cxnId="{45E24509-E7BB-4579-8A2D-E9F7D7C44BB2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A209C29-BE05-4AFF-96CE-07E2BF8BEC6D}">
      <dgm:prSet custT="1"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r>
            <a:rPr lang="ro-RO" sz="1500" b="1" i="1" dirty="0">
              <a:latin typeface="Arial" panose="020B0604020202020204" pitchFamily="34" charset="0"/>
              <a:cs typeface="Arial" panose="020B0604020202020204" pitchFamily="34" charset="0"/>
            </a:rPr>
            <a:t>Leucoagaricus leucothites  </a:t>
          </a:r>
          <a:r>
            <a:rPr lang="ro-RO" sz="1500" b="1" dirty="0">
              <a:latin typeface="Arial" panose="020B0604020202020204" pitchFamily="34" charset="0"/>
              <a:cs typeface="Arial" panose="020B0604020202020204" pitchFamily="34" charset="0"/>
            </a:rPr>
            <a:t>Llt1VD</a:t>
          </a:r>
          <a:endParaRPr lang="en-US" sz="15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B5EE4F9-8688-4B42-87E6-864C231816D7}" type="parTrans" cxnId="{FBF3D5B3-3604-4F29-A19F-2964841B2000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804BC77-4C48-4D17-9BA5-A27BE563FF18}" type="sibTrans" cxnId="{FBF3D5B3-3604-4F29-A19F-2964841B2000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2E8D8A9-AECF-451A-AD96-DBC1D59E9BC8}">
      <dgm:prSet custT="1"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r>
            <a:rPr lang="ro-RO" sz="1500" b="1" i="1" dirty="0">
              <a:latin typeface="Arial" panose="020B0604020202020204" pitchFamily="34" charset="0"/>
              <a:cs typeface="Arial" panose="020B0604020202020204" pitchFamily="34" charset="0"/>
            </a:rPr>
            <a:t>Agaricus campestris  </a:t>
          </a:r>
          <a:r>
            <a:rPr lang="ro-RO" sz="1500" b="1" dirty="0">
              <a:latin typeface="Arial" panose="020B0604020202020204" pitchFamily="34" charset="0"/>
              <a:cs typeface="Arial" panose="020B0604020202020204" pitchFamily="34" charset="0"/>
            </a:rPr>
            <a:t>Ac2VD</a:t>
          </a:r>
          <a:endParaRPr lang="en-US" sz="15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C502EA5-81F7-4EEB-8B89-498DF664D8F5}" type="parTrans" cxnId="{21A1DABE-B26E-416E-B34C-DF7E5421E851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D386703-B6F4-4B40-BB17-B50382BC5156}" type="sibTrans" cxnId="{21A1DABE-B26E-416E-B34C-DF7E5421E851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E837FA8-365D-487F-95E1-4A195A763077}">
      <dgm:prSet custT="1"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r>
            <a:rPr lang="ro-RO" sz="1500" b="1" i="1" dirty="0">
              <a:latin typeface="Arial" panose="020B0604020202020204" pitchFamily="34" charset="0"/>
              <a:cs typeface="Arial" panose="020B0604020202020204" pitchFamily="34" charset="0"/>
            </a:rPr>
            <a:t>Trametes versicolor  </a:t>
          </a:r>
          <a:r>
            <a:rPr lang="ro-RO" sz="1500" b="1" dirty="0">
              <a:latin typeface="Arial" panose="020B0604020202020204" pitchFamily="34" charset="0"/>
              <a:cs typeface="Arial" panose="020B0604020202020204" pitchFamily="34" charset="0"/>
            </a:rPr>
            <a:t>Tv1VD</a:t>
          </a:r>
          <a:endParaRPr lang="en-US" sz="15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78DCA75-18FE-4D36-8105-D0D7CE674221}" type="parTrans" cxnId="{930882C6-0686-4EE9-A3CB-DDFCB2EFB10C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81640D9-8309-489E-8AEA-8D0ACE184946}" type="sibTrans" cxnId="{930882C6-0686-4EE9-A3CB-DDFCB2EFB10C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4B7D1B0-85A1-4A6F-9929-BF9692CE86FC}" type="pres">
      <dgm:prSet presAssocID="{379D8A01-A733-4407-82F0-31E4F94D1D88}" presName="linear" presStyleCnt="0">
        <dgm:presLayoutVars>
          <dgm:animLvl val="lvl"/>
          <dgm:resizeHandles val="exact"/>
        </dgm:presLayoutVars>
      </dgm:prSet>
      <dgm:spPr/>
    </dgm:pt>
    <dgm:pt modelId="{8E0EB3B7-6990-4392-8F14-B0E87E1466ED}" type="pres">
      <dgm:prSet presAssocID="{DD2CBF98-9798-4ABE-B453-DB013E0A05BA}" presName="parentText" presStyleLbl="node1" presStyleIdx="0" presStyleCnt="1" custScaleX="97369" custScaleY="45089" custLinFactNeighborX="646" custLinFactNeighborY="-4566">
        <dgm:presLayoutVars>
          <dgm:chMax val="0"/>
          <dgm:bulletEnabled val="1"/>
        </dgm:presLayoutVars>
      </dgm:prSet>
      <dgm:spPr/>
    </dgm:pt>
    <dgm:pt modelId="{8D2D97FA-68C5-4A28-9F9D-F8ED93C2852C}" type="pres">
      <dgm:prSet presAssocID="{DD2CBF98-9798-4ABE-B453-DB013E0A05BA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45E24509-E7BB-4579-8A2D-E9F7D7C44BB2}" srcId="{DD2CBF98-9798-4ABE-B453-DB013E0A05BA}" destId="{BB626686-DBB7-4722-9C7D-34B798CA3535}" srcOrd="3" destOrd="0" parTransId="{5DB92191-9C57-49F8-9394-3DBD045416C6}" sibTransId="{3726DC95-250C-40E8-9423-F91953519E15}"/>
    <dgm:cxn modelId="{4EB1BE1E-E42B-48FB-ABB5-2F502E354EBB}" srcId="{DD2CBF98-9798-4ABE-B453-DB013E0A05BA}" destId="{790AFAB1-8F32-4D45-A9E6-52702C184F16}" srcOrd="1" destOrd="0" parTransId="{3D9603CF-F887-48F1-AE91-79E7BE4653B6}" sibTransId="{3BA84DEB-E0B8-4DCD-8625-4EF7B5B32C56}"/>
    <dgm:cxn modelId="{1E799140-0D18-4955-8EC6-804BF2E03976}" type="presOf" srcId="{790AFAB1-8F32-4D45-A9E6-52702C184F16}" destId="{8D2D97FA-68C5-4A28-9F9D-F8ED93C2852C}" srcOrd="0" destOrd="1" presId="urn:microsoft.com/office/officeart/2005/8/layout/vList2"/>
    <dgm:cxn modelId="{F3A58242-670C-4035-A1D0-FE8BFAA75207}" srcId="{DD2CBF98-9798-4ABE-B453-DB013E0A05BA}" destId="{69F7508B-1179-485D-8AE8-24224A3B2F10}" srcOrd="0" destOrd="0" parTransId="{841726F3-3E81-479A-8F67-D36716DD163C}" sibTransId="{E1DE164B-728B-4CEF-A888-E9A48722E3C0}"/>
    <dgm:cxn modelId="{1E5CF264-55F4-4915-A1C1-02D39F1E9420}" type="presOf" srcId="{E39BB9F1-4B3A-412F-996C-F2DBFFF66214}" destId="{8D2D97FA-68C5-4A28-9F9D-F8ED93C2852C}" srcOrd="0" destOrd="2" presId="urn:microsoft.com/office/officeart/2005/8/layout/vList2"/>
    <dgm:cxn modelId="{8FCE3D88-BACA-43CB-9589-D6475A9F84A6}" type="presOf" srcId="{BB626686-DBB7-4722-9C7D-34B798CA3535}" destId="{8D2D97FA-68C5-4A28-9F9D-F8ED93C2852C}" srcOrd="0" destOrd="3" presId="urn:microsoft.com/office/officeart/2005/8/layout/vList2"/>
    <dgm:cxn modelId="{19A5E198-F774-424E-BC7E-A156F3238629}" type="presOf" srcId="{379D8A01-A733-4407-82F0-31E4F94D1D88}" destId="{D4B7D1B0-85A1-4A6F-9929-BF9692CE86FC}" srcOrd="0" destOrd="0" presId="urn:microsoft.com/office/officeart/2005/8/layout/vList2"/>
    <dgm:cxn modelId="{64DDB79B-9762-475E-85A3-93092A72B97B}" srcId="{DD2CBF98-9798-4ABE-B453-DB013E0A05BA}" destId="{E39BB9F1-4B3A-412F-996C-F2DBFFF66214}" srcOrd="2" destOrd="0" parTransId="{3BF19FD3-4DC2-436B-A3C5-F4494D765513}" sibTransId="{3A0126B2-5623-4FDE-9E69-1A35708436B6}"/>
    <dgm:cxn modelId="{953087A9-9746-4053-9A98-D53483F18CA8}" type="presOf" srcId="{5E837FA8-365D-487F-95E1-4A195A763077}" destId="{8D2D97FA-68C5-4A28-9F9D-F8ED93C2852C}" srcOrd="0" destOrd="6" presId="urn:microsoft.com/office/officeart/2005/8/layout/vList2"/>
    <dgm:cxn modelId="{33A384AD-0B41-4CF5-B6A4-645C351A6157}" type="presOf" srcId="{69F7508B-1179-485D-8AE8-24224A3B2F10}" destId="{8D2D97FA-68C5-4A28-9F9D-F8ED93C2852C}" srcOrd="0" destOrd="0" presId="urn:microsoft.com/office/officeart/2005/8/layout/vList2"/>
    <dgm:cxn modelId="{FBF3D5B3-3604-4F29-A19F-2964841B2000}" srcId="{DD2CBF98-9798-4ABE-B453-DB013E0A05BA}" destId="{7A209C29-BE05-4AFF-96CE-07E2BF8BEC6D}" srcOrd="4" destOrd="0" parTransId="{5B5EE4F9-8688-4B42-87E6-864C231816D7}" sibTransId="{F804BC77-4C48-4D17-9BA5-A27BE563FF18}"/>
    <dgm:cxn modelId="{21A1DABE-B26E-416E-B34C-DF7E5421E851}" srcId="{DD2CBF98-9798-4ABE-B453-DB013E0A05BA}" destId="{D2E8D8A9-AECF-451A-AD96-DBC1D59E9BC8}" srcOrd="5" destOrd="0" parTransId="{3C502EA5-81F7-4EEB-8B89-498DF664D8F5}" sibTransId="{ED386703-B6F4-4B40-BB17-B50382BC5156}"/>
    <dgm:cxn modelId="{ADE3D8C3-9294-4B3F-A286-CD1AB97A4618}" srcId="{379D8A01-A733-4407-82F0-31E4F94D1D88}" destId="{DD2CBF98-9798-4ABE-B453-DB013E0A05BA}" srcOrd="0" destOrd="0" parTransId="{473C28FD-0C79-4364-93FA-57CD0D1FCCA4}" sibTransId="{82B2A945-FCFB-4866-8A31-15DF755A210F}"/>
    <dgm:cxn modelId="{930882C6-0686-4EE9-A3CB-DDFCB2EFB10C}" srcId="{DD2CBF98-9798-4ABE-B453-DB013E0A05BA}" destId="{5E837FA8-365D-487F-95E1-4A195A763077}" srcOrd="6" destOrd="0" parTransId="{678DCA75-18FE-4D36-8105-D0D7CE674221}" sibTransId="{881640D9-8309-489E-8AEA-8D0ACE184946}"/>
    <dgm:cxn modelId="{86B099ED-4E4A-4981-A7CB-F2993C334FF2}" type="presOf" srcId="{D2E8D8A9-AECF-451A-AD96-DBC1D59E9BC8}" destId="{8D2D97FA-68C5-4A28-9F9D-F8ED93C2852C}" srcOrd="0" destOrd="5" presId="urn:microsoft.com/office/officeart/2005/8/layout/vList2"/>
    <dgm:cxn modelId="{F90AD8F6-5C35-4FC4-9324-34A5DE9BA16B}" type="presOf" srcId="{7A209C29-BE05-4AFF-96CE-07E2BF8BEC6D}" destId="{8D2D97FA-68C5-4A28-9F9D-F8ED93C2852C}" srcOrd="0" destOrd="4" presId="urn:microsoft.com/office/officeart/2005/8/layout/vList2"/>
    <dgm:cxn modelId="{CBED5DFB-D7CF-482D-8D6E-70541F1F6361}" type="presOf" srcId="{DD2CBF98-9798-4ABE-B453-DB013E0A05BA}" destId="{8E0EB3B7-6990-4392-8F14-B0E87E1466ED}" srcOrd="0" destOrd="0" presId="urn:microsoft.com/office/officeart/2005/8/layout/vList2"/>
    <dgm:cxn modelId="{642929CE-7D0D-4CA0-B5A3-508C67A0A3E4}" type="presParOf" srcId="{D4B7D1B0-85A1-4A6F-9929-BF9692CE86FC}" destId="{8E0EB3B7-6990-4392-8F14-B0E87E1466ED}" srcOrd="0" destOrd="0" presId="urn:microsoft.com/office/officeart/2005/8/layout/vList2"/>
    <dgm:cxn modelId="{9EF8DAB3-9832-4F3E-9EEA-84E6677CAACD}" type="presParOf" srcId="{D4B7D1B0-85A1-4A6F-9929-BF9692CE86FC}" destId="{8D2D97FA-68C5-4A28-9F9D-F8ED93C2852C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49D8C31-6DA7-4116-9415-0A3B7B3126BB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A722750-3B6B-4940-8B5F-62D2724D4629}">
      <dgm:prSet custT="1"/>
      <dgm:spPr/>
      <dgm:t>
        <a:bodyPr/>
        <a:lstStyle/>
        <a:p>
          <a:pPr>
            <a:lnSpc>
              <a:spcPct val="100000"/>
            </a:lnSpc>
            <a:spcAft>
              <a:spcPts val="0"/>
            </a:spcAft>
          </a:pPr>
          <a:endParaRPr lang="ro-RO" sz="1800" b="1" u="sng" dirty="0"/>
        </a:p>
        <a:p>
          <a:pPr>
            <a:lnSpc>
              <a:spcPct val="100000"/>
            </a:lnSpc>
            <a:spcAft>
              <a:spcPts val="0"/>
            </a:spcAft>
          </a:pPr>
          <a:endParaRPr lang="ro-RO" sz="1800" b="1" u="sng" dirty="0"/>
        </a:p>
        <a:p>
          <a:pPr>
            <a:lnSpc>
              <a:spcPct val="100000"/>
            </a:lnSpc>
            <a:spcAft>
              <a:spcPts val="0"/>
            </a:spcAft>
          </a:pPr>
          <a:r>
            <a:rPr lang="ro-RO" sz="1800" b="1" u="none" dirty="0"/>
            <a:t>C</a:t>
          </a:r>
          <a:r>
            <a:rPr lang="en-US" sz="1800" b="1" u="none" dirty="0" err="1"/>
            <a:t>aracteristici</a:t>
          </a:r>
          <a:r>
            <a:rPr lang="en-US" sz="1800" b="1" u="none" dirty="0"/>
            <a:t> </a:t>
          </a:r>
          <a:endParaRPr lang="ro-RO" sz="1800" b="1" u="none" dirty="0"/>
        </a:p>
        <a:p>
          <a:pPr>
            <a:lnSpc>
              <a:spcPct val="100000"/>
            </a:lnSpc>
            <a:spcAft>
              <a:spcPts val="0"/>
            </a:spcAft>
          </a:pPr>
          <a:r>
            <a:rPr lang="en-US" sz="1800" b="1" u="none" dirty="0"/>
            <a:t>de </a:t>
          </a:r>
          <a:r>
            <a:rPr lang="en-US" sz="1800" b="1" u="none" dirty="0" err="1"/>
            <a:t>creștere</a:t>
          </a:r>
          <a:r>
            <a:rPr lang="en-US" sz="1800" b="1" u="none" dirty="0"/>
            <a:t> </a:t>
          </a:r>
          <a:endParaRPr lang="ro-RO" sz="1800" b="1" u="none" dirty="0"/>
        </a:p>
        <a:p>
          <a:pPr>
            <a:lnSpc>
              <a:spcPct val="100000"/>
            </a:lnSpc>
            <a:spcAft>
              <a:spcPts val="0"/>
            </a:spcAft>
          </a:pPr>
          <a:r>
            <a:rPr lang="ro-RO" sz="1800" b="1" u="none" dirty="0"/>
            <a:t>ale </a:t>
          </a:r>
          <a:r>
            <a:rPr lang="en-US" sz="1800" b="1" u="none" dirty="0" err="1"/>
            <a:t>miceli</a:t>
          </a:r>
          <a:r>
            <a:rPr lang="ro-RO" sz="1800" b="1" u="none" dirty="0"/>
            <a:t>ului</a:t>
          </a:r>
        </a:p>
        <a:p>
          <a:pPr>
            <a:lnSpc>
              <a:spcPct val="100000"/>
            </a:lnSpc>
            <a:spcAft>
              <a:spcPts val="0"/>
            </a:spcAft>
          </a:pPr>
          <a:endParaRPr lang="ro-RO" sz="1800" b="1" u="none" dirty="0"/>
        </a:p>
        <a:p>
          <a:pPr>
            <a:lnSpc>
              <a:spcPct val="100000"/>
            </a:lnSpc>
            <a:spcAft>
              <a:spcPts val="0"/>
            </a:spcAft>
          </a:pPr>
          <a:r>
            <a:rPr lang="ro-RO" sz="1800" b="1" u="none" dirty="0"/>
            <a:t>M</a:t>
          </a:r>
          <a:r>
            <a:rPr lang="en-US" sz="1800" b="1" u="none" dirty="0" err="1"/>
            <a:t>orfologi</a:t>
          </a:r>
          <a:r>
            <a:rPr lang="ro-RO" sz="1800" b="1" u="none" dirty="0"/>
            <a:t>a </a:t>
          </a:r>
          <a:r>
            <a:rPr lang="en-US" sz="1800" b="1" u="none" dirty="0" err="1"/>
            <a:t>coloniilor</a:t>
          </a:r>
          <a:endParaRPr lang="ro-RO" sz="1800" b="1" u="none" dirty="0"/>
        </a:p>
        <a:p>
          <a:pPr>
            <a:lnSpc>
              <a:spcPct val="100000"/>
            </a:lnSpc>
            <a:spcAft>
              <a:spcPts val="0"/>
            </a:spcAft>
          </a:pPr>
          <a:endParaRPr lang="ro-RO" sz="1800" b="1" u="sng" dirty="0"/>
        </a:p>
        <a:p>
          <a:pPr>
            <a:lnSpc>
              <a:spcPct val="100000"/>
            </a:lnSpc>
            <a:spcAft>
              <a:spcPts val="0"/>
            </a:spcAft>
          </a:pPr>
          <a:r>
            <a:rPr lang="en-US" sz="2200" b="1" u="sng" dirty="0"/>
            <a:t> </a:t>
          </a:r>
          <a:endParaRPr lang="en-US" sz="1800" dirty="0"/>
        </a:p>
      </dgm:t>
    </dgm:pt>
    <dgm:pt modelId="{9FE3924A-B3BA-445A-B4CD-E81BBAF9D92E}" type="parTrans" cxnId="{6F4E5A57-3E03-4A54-802D-BDD5A1D9E1F3}">
      <dgm:prSet/>
      <dgm:spPr/>
      <dgm:t>
        <a:bodyPr/>
        <a:lstStyle/>
        <a:p>
          <a:endParaRPr lang="en-US"/>
        </a:p>
      </dgm:t>
    </dgm:pt>
    <dgm:pt modelId="{569591F6-779A-432C-84FE-3F09462F6D25}" type="sibTrans" cxnId="{6F4E5A57-3E03-4A54-802D-BDD5A1D9E1F3}">
      <dgm:prSet/>
      <dgm:spPr/>
      <dgm:t>
        <a:bodyPr/>
        <a:lstStyle/>
        <a:p>
          <a:endParaRPr lang="en-US"/>
        </a:p>
      </dgm:t>
    </dgm:pt>
    <dgm:pt modelId="{666F1A82-825F-4217-84DE-B74BA374E360}">
      <dgm:prSet custT="1"/>
      <dgm:spPr/>
      <dgm:t>
        <a:bodyPr/>
        <a:lstStyle/>
        <a:p>
          <a:pPr>
            <a:lnSpc>
              <a:spcPct val="100000"/>
            </a:lnSpc>
            <a:spcAft>
              <a:spcPts val="600"/>
            </a:spcAft>
          </a:pPr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rata de </a:t>
          </a:r>
          <a:r>
            <a:rPr lang="en-US" sz="1600" b="1" dirty="0" err="1">
              <a:latin typeface="Arial" panose="020B0604020202020204" pitchFamily="34" charset="0"/>
              <a:cs typeface="Arial" panose="020B0604020202020204" pitchFamily="34" charset="0"/>
            </a:rPr>
            <a:t>creştere</a:t>
          </a:r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 a </a:t>
          </a:r>
          <a:r>
            <a:rPr lang="en-US" sz="1600" b="1" dirty="0" err="1">
              <a:latin typeface="Arial" panose="020B0604020202020204" pitchFamily="34" charset="0"/>
              <a:cs typeface="Arial" panose="020B0604020202020204" pitchFamily="34" charset="0"/>
            </a:rPr>
            <a:t>coloniei</a:t>
          </a:r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b="1" dirty="0" err="1">
              <a:latin typeface="Arial" panose="020B0604020202020204" pitchFamily="34" charset="0"/>
              <a:cs typeface="Arial" panose="020B0604020202020204" pitchFamily="34" charset="0"/>
            </a:rPr>
            <a:t>miceliene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EC2A29A-EFED-4EE5-BA8C-FAFAAB6E9EEB}" type="parTrans" cxnId="{BF269903-D7DF-4EEF-8796-DBE490880D22}">
      <dgm:prSet/>
      <dgm:spPr/>
      <dgm:t>
        <a:bodyPr/>
        <a:lstStyle/>
        <a:p>
          <a:endParaRPr lang="en-US"/>
        </a:p>
      </dgm:t>
    </dgm:pt>
    <dgm:pt modelId="{BD0515C5-CA42-4119-A766-B61142A92AC2}" type="sibTrans" cxnId="{BF269903-D7DF-4EEF-8796-DBE490880D22}">
      <dgm:prSet/>
      <dgm:spPr/>
      <dgm:t>
        <a:bodyPr/>
        <a:lstStyle/>
        <a:p>
          <a:endParaRPr lang="en-US"/>
        </a:p>
      </dgm:t>
    </dgm:pt>
    <dgm:pt modelId="{6890DABD-D066-48BA-BF34-5B7AE5118C38}">
      <dgm:prSet custT="1"/>
      <dgm:spPr/>
      <dgm:t>
        <a:bodyPr/>
        <a:lstStyle/>
        <a:p>
          <a:pPr>
            <a:lnSpc>
              <a:spcPct val="100000"/>
            </a:lnSpc>
            <a:spcAft>
              <a:spcPts val="600"/>
            </a:spcAft>
          </a:pPr>
          <a:r>
            <a:rPr lang="en-US" sz="1600" b="1" dirty="0" err="1">
              <a:latin typeface="Arial" panose="020B0604020202020204" pitchFamily="34" charset="0"/>
              <a:cs typeface="Arial" panose="020B0604020202020204" pitchFamily="34" charset="0"/>
            </a:rPr>
            <a:t>tipul</a:t>
          </a:r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 predominant de </a:t>
          </a:r>
          <a:r>
            <a:rPr lang="en-US" sz="1600" b="1" dirty="0" err="1">
              <a:latin typeface="Arial" panose="020B0604020202020204" pitchFamily="34" charset="0"/>
              <a:cs typeface="Arial" panose="020B0604020202020204" pitchFamily="34" charset="0"/>
            </a:rPr>
            <a:t>miceliu</a:t>
          </a:r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 (</a:t>
          </a:r>
          <a:r>
            <a:rPr lang="en-US" sz="1600" b="1" dirty="0" err="1">
              <a:latin typeface="Arial" panose="020B0604020202020204" pitchFamily="34" charset="0"/>
              <a:cs typeface="Arial" panose="020B0604020202020204" pitchFamily="34" charset="0"/>
            </a:rPr>
            <a:t>textura</a:t>
          </a:r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)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8322848-27AA-4DC5-990E-BE852BAEBFDB}" type="parTrans" cxnId="{7E30B146-F5F2-4830-8A7E-ED2A363CC471}">
      <dgm:prSet/>
      <dgm:spPr/>
      <dgm:t>
        <a:bodyPr/>
        <a:lstStyle/>
        <a:p>
          <a:endParaRPr lang="en-US"/>
        </a:p>
      </dgm:t>
    </dgm:pt>
    <dgm:pt modelId="{0B7683A7-753C-4323-9F95-37D437B42280}" type="sibTrans" cxnId="{7E30B146-F5F2-4830-8A7E-ED2A363CC471}">
      <dgm:prSet/>
      <dgm:spPr/>
      <dgm:t>
        <a:bodyPr/>
        <a:lstStyle/>
        <a:p>
          <a:endParaRPr lang="en-US"/>
        </a:p>
      </dgm:t>
    </dgm:pt>
    <dgm:pt modelId="{30277908-2EF6-4C86-A3B5-F5AB5D1D8C71}">
      <dgm:prSet custT="1"/>
      <dgm:spPr/>
      <dgm:t>
        <a:bodyPr/>
        <a:lstStyle/>
        <a:p>
          <a:pPr>
            <a:lnSpc>
              <a:spcPct val="100000"/>
            </a:lnSpc>
            <a:spcAft>
              <a:spcPts val="600"/>
            </a:spcAft>
          </a:pPr>
          <a:r>
            <a:rPr lang="en-US" sz="1600" b="1">
              <a:latin typeface="Arial" panose="020B0604020202020204" pitchFamily="34" charset="0"/>
              <a:cs typeface="Arial" panose="020B0604020202020204" pitchFamily="34" charset="0"/>
            </a:rPr>
            <a:t>prezenţa/absenţa striurilor de creştere </a:t>
          </a: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B284626-0D48-4EA4-BE21-2490A5A21F22}" type="parTrans" cxnId="{A0948617-C0F7-42A0-8373-F9BDF7AF379B}">
      <dgm:prSet/>
      <dgm:spPr/>
      <dgm:t>
        <a:bodyPr/>
        <a:lstStyle/>
        <a:p>
          <a:endParaRPr lang="en-US"/>
        </a:p>
      </dgm:t>
    </dgm:pt>
    <dgm:pt modelId="{F79EDF7B-A71C-44EA-8CB4-BC8F25B71C8A}" type="sibTrans" cxnId="{A0948617-C0F7-42A0-8373-F9BDF7AF379B}">
      <dgm:prSet/>
      <dgm:spPr/>
      <dgm:t>
        <a:bodyPr/>
        <a:lstStyle/>
        <a:p>
          <a:endParaRPr lang="en-US"/>
        </a:p>
      </dgm:t>
    </dgm:pt>
    <dgm:pt modelId="{13D0250C-1988-4A54-A3EE-1450D6C3E67A}">
      <dgm:prSet custT="1"/>
      <dgm:spPr/>
      <dgm:t>
        <a:bodyPr/>
        <a:lstStyle/>
        <a:p>
          <a:pPr>
            <a:lnSpc>
              <a:spcPct val="100000"/>
            </a:lnSpc>
            <a:spcAft>
              <a:spcPts val="600"/>
            </a:spcAft>
          </a:pPr>
          <a:r>
            <a:rPr lang="en-US" sz="1600" b="1">
              <a:latin typeface="Arial" panose="020B0604020202020204" pitchFamily="34" charset="0"/>
              <a:cs typeface="Arial" panose="020B0604020202020204" pitchFamily="34" charset="0"/>
            </a:rPr>
            <a:t>culoarea coloniei miceliene </a:t>
          </a: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712F145-964F-4567-B45D-4198F8829AE5}" type="parTrans" cxnId="{F959509F-1386-45DB-9631-342A26B4D167}">
      <dgm:prSet/>
      <dgm:spPr/>
      <dgm:t>
        <a:bodyPr/>
        <a:lstStyle/>
        <a:p>
          <a:endParaRPr lang="en-US"/>
        </a:p>
      </dgm:t>
    </dgm:pt>
    <dgm:pt modelId="{CDEE3C9B-965B-427F-B8E3-7CD036CC0FDE}" type="sibTrans" cxnId="{F959509F-1386-45DB-9631-342A26B4D167}">
      <dgm:prSet/>
      <dgm:spPr/>
      <dgm:t>
        <a:bodyPr/>
        <a:lstStyle/>
        <a:p>
          <a:endParaRPr lang="en-US"/>
        </a:p>
      </dgm:t>
    </dgm:pt>
    <dgm:pt modelId="{E5438742-6712-46BC-B069-45A334D41C29}">
      <dgm:prSet custT="1"/>
      <dgm:spPr/>
      <dgm:t>
        <a:bodyPr/>
        <a:lstStyle/>
        <a:p>
          <a:pPr>
            <a:lnSpc>
              <a:spcPct val="100000"/>
            </a:lnSpc>
            <a:spcAft>
              <a:spcPts val="600"/>
            </a:spcAft>
          </a:pPr>
          <a:r>
            <a:rPr lang="en-US" sz="1600" b="1" dirty="0" err="1">
              <a:latin typeface="Arial" panose="020B0604020202020204" pitchFamily="34" charset="0"/>
              <a:cs typeface="Arial" panose="020B0604020202020204" pitchFamily="34" charset="0"/>
            </a:rPr>
            <a:t>densitatea</a:t>
          </a:r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b="1" dirty="0" err="1">
              <a:latin typeface="Arial" panose="020B0604020202020204" pitchFamily="34" charset="0"/>
              <a:cs typeface="Arial" panose="020B0604020202020204" pitchFamily="34" charset="0"/>
            </a:rPr>
            <a:t>reţelei</a:t>
          </a:r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b="1" dirty="0" err="1">
              <a:latin typeface="Arial" panose="020B0604020202020204" pitchFamily="34" charset="0"/>
              <a:cs typeface="Arial" panose="020B0604020202020204" pitchFamily="34" charset="0"/>
            </a:rPr>
            <a:t>hifale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901239D-EC53-4E76-A332-C2D477D1BFB8}" type="parTrans" cxnId="{48C619E5-1CCB-44E1-91BA-503DA81FCBD2}">
      <dgm:prSet/>
      <dgm:spPr/>
      <dgm:t>
        <a:bodyPr/>
        <a:lstStyle/>
        <a:p>
          <a:endParaRPr lang="en-US"/>
        </a:p>
      </dgm:t>
    </dgm:pt>
    <dgm:pt modelId="{26327CF4-D214-43D3-BB0D-542E2AB4E561}" type="sibTrans" cxnId="{48C619E5-1CCB-44E1-91BA-503DA81FCBD2}">
      <dgm:prSet/>
      <dgm:spPr/>
      <dgm:t>
        <a:bodyPr/>
        <a:lstStyle/>
        <a:p>
          <a:endParaRPr lang="en-US"/>
        </a:p>
      </dgm:t>
    </dgm:pt>
    <dgm:pt modelId="{1927D294-C954-4141-9E9D-F34A9070434C}">
      <dgm:prSet custT="1"/>
      <dgm:spPr/>
      <dgm:t>
        <a:bodyPr/>
        <a:lstStyle/>
        <a:p>
          <a:pPr>
            <a:lnSpc>
              <a:spcPct val="100000"/>
            </a:lnSpc>
            <a:spcAft>
              <a:spcPts val="600"/>
            </a:spcAft>
          </a:pPr>
          <a:r>
            <a:rPr lang="en-US" sz="1600" b="1" dirty="0" err="1">
              <a:latin typeface="Arial" panose="020B0604020202020204" pitchFamily="34" charset="0"/>
              <a:cs typeface="Arial" panose="020B0604020202020204" pitchFamily="34" charset="0"/>
            </a:rPr>
            <a:t>prezenţa</a:t>
          </a:r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/</a:t>
          </a:r>
          <a:r>
            <a:rPr lang="en-US" sz="1600" b="1" dirty="0" err="1">
              <a:latin typeface="Arial" panose="020B0604020202020204" pitchFamily="34" charset="0"/>
              <a:cs typeface="Arial" panose="020B0604020202020204" pitchFamily="34" charset="0"/>
            </a:rPr>
            <a:t>absenţa</a:t>
          </a:r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b="1" dirty="0" err="1">
              <a:latin typeface="Arial" panose="020B0604020202020204" pitchFamily="34" charset="0"/>
              <a:cs typeface="Arial" panose="020B0604020202020204" pitchFamily="34" charset="0"/>
            </a:rPr>
            <a:t>picăturilor</a:t>
          </a:r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 de </a:t>
          </a:r>
          <a:r>
            <a:rPr lang="en-US" sz="1600" b="1" dirty="0" err="1">
              <a:latin typeface="Arial" panose="020B0604020202020204" pitchFamily="34" charset="0"/>
              <a:cs typeface="Arial" panose="020B0604020202020204" pitchFamily="34" charset="0"/>
            </a:rPr>
            <a:t>exudat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D934E28-704D-4B6C-AFF9-E7EF9F30812B}" type="parTrans" cxnId="{5DD9D906-72E3-4E15-A264-BAF59F6012A1}">
      <dgm:prSet/>
      <dgm:spPr/>
      <dgm:t>
        <a:bodyPr/>
        <a:lstStyle/>
        <a:p>
          <a:endParaRPr lang="en-US"/>
        </a:p>
      </dgm:t>
    </dgm:pt>
    <dgm:pt modelId="{E252B5DB-B6E2-40DF-9218-9088E5708772}" type="sibTrans" cxnId="{5DD9D906-72E3-4E15-A264-BAF59F6012A1}">
      <dgm:prSet/>
      <dgm:spPr/>
      <dgm:t>
        <a:bodyPr/>
        <a:lstStyle/>
        <a:p>
          <a:endParaRPr lang="en-US"/>
        </a:p>
      </dgm:t>
    </dgm:pt>
    <dgm:pt modelId="{3C11040E-6D77-41F3-9A11-A591B50098CB}">
      <dgm:prSet custT="1"/>
      <dgm:spPr/>
      <dgm:t>
        <a:bodyPr/>
        <a:lstStyle/>
        <a:p>
          <a:pPr>
            <a:lnSpc>
              <a:spcPct val="100000"/>
            </a:lnSpc>
            <a:spcAft>
              <a:spcPts val="600"/>
            </a:spcAft>
          </a:pPr>
          <a:r>
            <a:rPr lang="en-US" sz="1600" b="1" dirty="0" err="1">
              <a:latin typeface="Arial" panose="020B0604020202020204" pitchFamily="34" charset="0"/>
              <a:cs typeface="Arial" panose="020B0604020202020204" pitchFamily="34" charset="0"/>
            </a:rPr>
            <a:t>uniformitatea</a:t>
          </a:r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b="1" dirty="0" err="1">
              <a:latin typeface="Arial" panose="020B0604020202020204" pitchFamily="34" charset="0"/>
              <a:cs typeface="Arial" panose="020B0604020202020204" pitchFamily="34" charset="0"/>
            </a:rPr>
            <a:t>morfologiei</a:t>
          </a:r>
          <a:r>
            <a:rPr lang="ro-RO" sz="1600" b="1" dirty="0">
              <a:latin typeface="Arial" panose="020B0604020202020204" pitchFamily="34" charset="0"/>
              <a:cs typeface="Arial" panose="020B0604020202020204" pitchFamily="34" charset="0"/>
            </a:rPr>
            <a:t>/</a:t>
          </a:r>
          <a:r>
            <a:rPr lang="en-US" sz="1600" b="1" dirty="0" err="1">
              <a:latin typeface="Arial" panose="020B0604020202020204" pitchFamily="34" charset="0"/>
              <a:cs typeface="Arial" panose="020B0604020202020204" pitchFamily="34" charset="0"/>
            </a:rPr>
            <a:t>aspectului</a:t>
          </a:r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b="1" dirty="0" err="1">
              <a:latin typeface="Arial" panose="020B0604020202020204" pitchFamily="34" charset="0"/>
              <a:cs typeface="Arial" panose="020B0604020202020204" pitchFamily="34" charset="0"/>
            </a:rPr>
            <a:t>coloniei</a:t>
          </a:r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A5B6A00-80C0-4BEA-AC31-5D1059827344}" type="parTrans" cxnId="{19605DC0-9248-4A47-942C-FAE827ABD4FC}">
      <dgm:prSet/>
      <dgm:spPr/>
      <dgm:t>
        <a:bodyPr/>
        <a:lstStyle/>
        <a:p>
          <a:endParaRPr lang="en-US"/>
        </a:p>
      </dgm:t>
    </dgm:pt>
    <dgm:pt modelId="{1A6E8ADB-FAC6-4016-AA1C-632F8EBC2846}" type="sibTrans" cxnId="{19605DC0-9248-4A47-942C-FAE827ABD4FC}">
      <dgm:prSet/>
      <dgm:spPr/>
      <dgm:t>
        <a:bodyPr/>
        <a:lstStyle/>
        <a:p>
          <a:endParaRPr lang="en-US"/>
        </a:p>
      </dgm:t>
    </dgm:pt>
    <dgm:pt modelId="{8CFF9296-5036-4A96-89C1-B8E0F9BCED56}">
      <dgm:prSet custT="1"/>
      <dgm:spPr/>
      <dgm:t>
        <a:bodyPr/>
        <a:lstStyle/>
        <a:p>
          <a:pPr>
            <a:lnSpc>
              <a:spcPct val="100000"/>
            </a:lnSpc>
            <a:spcAft>
              <a:spcPts val="600"/>
            </a:spcAft>
          </a:pPr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zone (</a:t>
          </a:r>
          <a:r>
            <a:rPr lang="en-US" sz="1600" b="1" dirty="0" err="1">
              <a:latin typeface="Arial" panose="020B0604020202020204" pitchFamily="34" charset="0"/>
              <a:cs typeface="Arial" panose="020B0604020202020204" pitchFamily="34" charset="0"/>
            </a:rPr>
            <a:t>sectoare</a:t>
          </a:r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) de </a:t>
          </a:r>
          <a:r>
            <a:rPr lang="en-US" sz="1600" b="1" dirty="0" err="1">
              <a:latin typeface="Arial" panose="020B0604020202020204" pitchFamily="34" charset="0"/>
              <a:cs typeface="Arial" panose="020B0604020202020204" pitchFamily="34" charset="0"/>
            </a:rPr>
            <a:t>miceliu</a:t>
          </a:r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 cu </a:t>
          </a:r>
          <a:r>
            <a:rPr lang="en-US" sz="1600" b="1" dirty="0" err="1">
              <a:latin typeface="Arial" panose="020B0604020202020204" pitchFamily="34" charset="0"/>
              <a:cs typeface="Arial" panose="020B0604020202020204" pitchFamily="34" charset="0"/>
            </a:rPr>
            <a:t>morfologie</a:t>
          </a:r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b="1" dirty="0" err="1">
              <a:latin typeface="Arial" panose="020B0604020202020204" pitchFamily="34" charset="0"/>
              <a:cs typeface="Arial" panose="020B0604020202020204" pitchFamily="34" charset="0"/>
            </a:rPr>
            <a:t>anormală</a:t>
          </a:r>
          <a:r>
            <a:rPr lang="ro-RO" sz="1600" b="1" dirty="0"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US" sz="1600" b="1" dirty="0" err="1">
              <a:latin typeface="Arial" panose="020B0604020202020204" pitchFamily="34" charset="0"/>
              <a:cs typeface="Arial" panose="020B0604020202020204" pitchFamily="34" charset="0"/>
            </a:rPr>
            <a:t>atipică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CEB0630-7451-4771-B83D-4EA5CD8F2E34}" type="parTrans" cxnId="{FBFF60F2-3113-45A9-A3FA-64C82BF8DD16}">
      <dgm:prSet/>
      <dgm:spPr/>
      <dgm:t>
        <a:bodyPr/>
        <a:lstStyle/>
        <a:p>
          <a:endParaRPr lang="en-US"/>
        </a:p>
      </dgm:t>
    </dgm:pt>
    <dgm:pt modelId="{625BEEA4-DF71-4531-8F8D-BDECB65F0A83}" type="sibTrans" cxnId="{FBFF60F2-3113-45A9-A3FA-64C82BF8DD16}">
      <dgm:prSet/>
      <dgm:spPr/>
      <dgm:t>
        <a:bodyPr/>
        <a:lstStyle/>
        <a:p>
          <a:endParaRPr lang="en-US"/>
        </a:p>
      </dgm:t>
    </dgm:pt>
    <dgm:pt modelId="{3C6670DD-BC3E-4F10-AA75-54A85C7B046C}" type="pres">
      <dgm:prSet presAssocID="{449D8C31-6DA7-4116-9415-0A3B7B3126BB}" presName="Name0" presStyleCnt="0">
        <dgm:presLayoutVars>
          <dgm:dir/>
          <dgm:animLvl val="lvl"/>
          <dgm:resizeHandles val="exact"/>
        </dgm:presLayoutVars>
      </dgm:prSet>
      <dgm:spPr/>
    </dgm:pt>
    <dgm:pt modelId="{4ADBB0F2-32B1-4298-8427-DC6DD80968B2}" type="pres">
      <dgm:prSet presAssocID="{CA722750-3B6B-4940-8B5F-62D2724D4629}" presName="linNode" presStyleCnt="0"/>
      <dgm:spPr/>
    </dgm:pt>
    <dgm:pt modelId="{26BA8B39-5348-45DA-B29D-AD09578124CF}" type="pres">
      <dgm:prSet presAssocID="{CA722750-3B6B-4940-8B5F-62D2724D4629}" presName="parentText" presStyleLbl="node1" presStyleIdx="0" presStyleCnt="1" custScaleX="79650" custScaleY="94829" custLinFactNeighborX="-1165" custLinFactNeighborY="-2585">
        <dgm:presLayoutVars>
          <dgm:chMax val="1"/>
          <dgm:bulletEnabled val="1"/>
        </dgm:presLayoutVars>
      </dgm:prSet>
      <dgm:spPr/>
    </dgm:pt>
    <dgm:pt modelId="{E4CECEA7-324D-47AB-AB3B-18AE97C46BDF}" type="pres">
      <dgm:prSet presAssocID="{CA722750-3B6B-4940-8B5F-62D2724D4629}" presName="descendantText" presStyleLbl="alignAccFollowNode1" presStyleIdx="0" presStyleCnt="1" custScaleX="108042" custScaleY="103977" custLinFactNeighborX="-209" custLinFactNeighborY="204">
        <dgm:presLayoutVars>
          <dgm:bulletEnabled val="1"/>
        </dgm:presLayoutVars>
      </dgm:prSet>
      <dgm:spPr/>
    </dgm:pt>
  </dgm:ptLst>
  <dgm:cxnLst>
    <dgm:cxn modelId="{FA1D7202-46EC-42B6-A82D-34032BE659FC}" type="presOf" srcId="{1927D294-C954-4141-9E9D-F34A9070434C}" destId="{E4CECEA7-324D-47AB-AB3B-18AE97C46BDF}" srcOrd="0" destOrd="5" presId="urn:microsoft.com/office/officeart/2005/8/layout/vList5"/>
    <dgm:cxn modelId="{BF269903-D7DF-4EEF-8796-DBE490880D22}" srcId="{CA722750-3B6B-4940-8B5F-62D2724D4629}" destId="{666F1A82-825F-4217-84DE-B74BA374E360}" srcOrd="0" destOrd="0" parTransId="{CEC2A29A-EFED-4EE5-BA8C-FAFAAB6E9EEB}" sibTransId="{BD0515C5-CA42-4119-A766-B61142A92AC2}"/>
    <dgm:cxn modelId="{5DD9D906-72E3-4E15-A264-BAF59F6012A1}" srcId="{CA722750-3B6B-4940-8B5F-62D2724D4629}" destId="{1927D294-C954-4141-9E9D-F34A9070434C}" srcOrd="5" destOrd="0" parTransId="{5D934E28-704D-4B6C-AFF9-E7EF9F30812B}" sibTransId="{E252B5DB-B6E2-40DF-9218-9088E5708772}"/>
    <dgm:cxn modelId="{A0948617-C0F7-42A0-8373-F9BDF7AF379B}" srcId="{CA722750-3B6B-4940-8B5F-62D2724D4629}" destId="{30277908-2EF6-4C86-A3B5-F5AB5D1D8C71}" srcOrd="2" destOrd="0" parTransId="{CB284626-0D48-4EA4-BE21-2490A5A21F22}" sibTransId="{F79EDF7B-A71C-44EA-8CB4-BC8F25B71C8A}"/>
    <dgm:cxn modelId="{31C6CD20-3212-41EC-A27F-C9F9FFDD52F0}" type="presOf" srcId="{3C11040E-6D77-41F3-9A11-A591B50098CB}" destId="{E4CECEA7-324D-47AB-AB3B-18AE97C46BDF}" srcOrd="0" destOrd="6" presId="urn:microsoft.com/office/officeart/2005/8/layout/vList5"/>
    <dgm:cxn modelId="{1246D831-D9A8-43CE-A5B6-4A468A7AAAE9}" type="presOf" srcId="{E5438742-6712-46BC-B069-45A334D41C29}" destId="{E4CECEA7-324D-47AB-AB3B-18AE97C46BDF}" srcOrd="0" destOrd="4" presId="urn:microsoft.com/office/officeart/2005/8/layout/vList5"/>
    <dgm:cxn modelId="{AFA3845F-8D04-465D-8BBB-F7890E9E689E}" type="presOf" srcId="{30277908-2EF6-4C86-A3B5-F5AB5D1D8C71}" destId="{E4CECEA7-324D-47AB-AB3B-18AE97C46BDF}" srcOrd="0" destOrd="2" presId="urn:microsoft.com/office/officeart/2005/8/layout/vList5"/>
    <dgm:cxn modelId="{7E30B146-F5F2-4830-8A7E-ED2A363CC471}" srcId="{CA722750-3B6B-4940-8B5F-62D2724D4629}" destId="{6890DABD-D066-48BA-BF34-5B7AE5118C38}" srcOrd="1" destOrd="0" parTransId="{78322848-27AA-4DC5-990E-BE852BAEBFDB}" sibTransId="{0B7683A7-753C-4323-9F95-37D437B42280}"/>
    <dgm:cxn modelId="{6F4E5A57-3E03-4A54-802D-BDD5A1D9E1F3}" srcId="{449D8C31-6DA7-4116-9415-0A3B7B3126BB}" destId="{CA722750-3B6B-4940-8B5F-62D2724D4629}" srcOrd="0" destOrd="0" parTransId="{9FE3924A-B3BA-445A-B4CD-E81BBAF9D92E}" sibTransId="{569591F6-779A-432C-84FE-3F09462F6D25}"/>
    <dgm:cxn modelId="{47DDCB77-6C74-49E6-99E8-B4BA8C8DE80F}" type="presOf" srcId="{6890DABD-D066-48BA-BF34-5B7AE5118C38}" destId="{E4CECEA7-324D-47AB-AB3B-18AE97C46BDF}" srcOrd="0" destOrd="1" presId="urn:microsoft.com/office/officeart/2005/8/layout/vList5"/>
    <dgm:cxn modelId="{F1EB2483-837D-4259-A321-B14263601F22}" type="presOf" srcId="{13D0250C-1988-4A54-A3EE-1450D6C3E67A}" destId="{E4CECEA7-324D-47AB-AB3B-18AE97C46BDF}" srcOrd="0" destOrd="3" presId="urn:microsoft.com/office/officeart/2005/8/layout/vList5"/>
    <dgm:cxn modelId="{3CB06F8F-6281-473F-AD88-3910D8AA3682}" type="presOf" srcId="{CA722750-3B6B-4940-8B5F-62D2724D4629}" destId="{26BA8B39-5348-45DA-B29D-AD09578124CF}" srcOrd="0" destOrd="0" presId="urn:microsoft.com/office/officeart/2005/8/layout/vList5"/>
    <dgm:cxn modelId="{F959509F-1386-45DB-9631-342A26B4D167}" srcId="{CA722750-3B6B-4940-8B5F-62D2724D4629}" destId="{13D0250C-1988-4A54-A3EE-1450D6C3E67A}" srcOrd="3" destOrd="0" parTransId="{8712F145-964F-4567-B45D-4198F8829AE5}" sibTransId="{CDEE3C9B-965B-427F-B8E3-7CD036CC0FDE}"/>
    <dgm:cxn modelId="{00772BA3-FA97-4ED6-9591-DC45F2F2ED9C}" type="presOf" srcId="{8CFF9296-5036-4A96-89C1-B8E0F9BCED56}" destId="{E4CECEA7-324D-47AB-AB3B-18AE97C46BDF}" srcOrd="0" destOrd="7" presId="urn:microsoft.com/office/officeart/2005/8/layout/vList5"/>
    <dgm:cxn modelId="{FB024EB5-3347-4BF9-98BC-1AC1924A84AB}" type="presOf" srcId="{449D8C31-6DA7-4116-9415-0A3B7B3126BB}" destId="{3C6670DD-BC3E-4F10-AA75-54A85C7B046C}" srcOrd="0" destOrd="0" presId="urn:microsoft.com/office/officeart/2005/8/layout/vList5"/>
    <dgm:cxn modelId="{19605DC0-9248-4A47-942C-FAE827ABD4FC}" srcId="{CA722750-3B6B-4940-8B5F-62D2724D4629}" destId="{3C11040E-6D77-41F3-9A11-A591B50098CB}" srcOrd="6" destOrd="0" parTransId="{3A5B6A00-80C0-4BEA-AC31-5D1059827344}" sibTransId="{1A6E8ADB-FAC6-4016-AA1C-632F8EBC2846}"/>
    <dgm:cxn modelId="{CFE49BDA-DB04-42B0-ADDD-6145BC9EF811}" type="presOf" srcId="{666F1A82-825F-4217-84DE-B74BA374E360}" destId="{E4CECEA7-324D-47AB-AB3B-18AE97C46BDF}" srcOrd="0" destOrd="0" presId="urn:microsoft.com/office/officeart/2005/8/layout/vList5"/>
    <dgm:cxn modelId="{48C619E5-1CCB-44E1-91BA-503DA81FCBD2}" srcId="{CA722750-3B6B-4940-8B5F-62D2724D4629}" destId="{E5438742-6712-46BC-B069-45A334D41C29}" srcOrd="4" destOrd="0" parTransId="{9901239D-EC53-4E76-A332-C2D477D1BFB8}" sibTransId="{26327CF4-D214-43D3-BB0D-542E2AB4E561}"/>
    <dgm:cxn modelId="{FBFF60F2-3113-45A9-A3FA-64C82BF8DD16}" srcId="{CA722750-3B6B-4940-8B5F-62D2724D4629}" destId="{8CFF9296-5036-4A96-89C1-B8E0F9BCED56}" srcOrd="7" destOrd="0" parTransId="{1CEB0630-7451-4771-B83D-4EA5CD8F2E34}" sibTransId="{625BEEA4-DF71-4531-8F8D-BDECB65F0A83}"/>
    <dgm:cxn modelId="{75254BEC-07C9-42A7-81E9-3FC0908DC167}" type="presParOf" srcId="{3C6670DD-BC3E-4F10-AA75-54A85C7B046C}" destId="{4ADBB0F2-32B1-4298-8427-DC6DD80968B2}" srcOrd="0" destOrd="0" presId="urn:microsoft.com/office/officeart/2005/8/layout/vList5"/>
    <dgm:cxn modelId="{F8421EC1-D8B0-4605-ACDB-FCEC9792AD87}" type="presParOf" srcId="{4ADBB0F2-32B1-4298-8427-DC6DD80968B2}" destId="{26BA8B39-5348-45DA-B29D-AD09578124CF}" srcOrd="0" destOrd="0" presId="urn:microsoft.com/office/officeart/2005/8/layout/vList5"/>
    <dgm:cxn modelId="{12F888DF-7FD3-4A00-A17D-3EA2D3E67B36}" type="presParOf" srcId="{4ADBB0F2-32B1-4298-8427-DC6DD80968B2}" destId="{E4CECEA7-324D-47AB-AB3B-18AE97C46BDF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0E4CEB-A672-4934-95B2-D3E358533C72}">
      <dsp:nvSpPr>
        <dsp:cNvPr id="0" name=""/>
        <dsp:cNvSpPr/>
      </dsp:nvSpPr>
      <dsp:spPr>
        <a:xfrm>
          <a:off x="129062" y="107087"/>
          <a:ext cx="4610101" cy="18745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91440" marR="0" lvl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ro-RO" sz="1600" b="1" u="sng" kern="1200" dirty="0">
              <a:latin typeface="Arial" panose="020B0604020202020204" pitchFamily="34" charset="0"/>
              <a:cs typeface="Arial" panose="020B0604020202020204" pitchFamily="34" charset="0"/>
            </a:rPr>
            <a:t>Activitatea 4.1 </a:t>
          </a:r>
        </a:p>
        <a:p>
          <a:pPr marL="91440" marR="0" lvl="0" indent="0" algn="l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ro-RO" sz="1600" b="1" kern="1200" dirty="0">
              <a:latin typeface="Arial" panose="020B0604020202020204" pitchFamily="34" charset="0"/>
              <a:cs typeface="Arial" panose="020B0604020202020204" pitchFamily="34" charset="0"/>
            </a:rPr>
            <a:t>Deplasări/expediții în teren pentru identificarea și colectarea de material biologic: specimene de bazidiocarpi - surse de germoplasmă din tulpini sălbatice de macromicete comestibile/medicinale </a:t>
          </a:r>
        </a:p>
        <a:p>
          <a:pPr marL="91440" marR="0" lvl="0" indent="0" algn="l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ro-RO" sz="1600" b="1" kern="1200" dirty="0">
              <a:latin typeface="Arial" panose="020B0604020202020204" pitchFamily="34" charset="0"/>
              <a:cs typeface="Arial" panose="020B0604020202020204" pitchFamily="34" charset="0"/>
            </a:rPr>
            <a:t>(seria IV)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 dirty="0"/>
        </a:p>
      </dsp:txBody>
      <dsp:txXfrm>
        <a:off x="129062" y="107087"/>
        <a:ext cx="4610101" cy="1874534"/>
      </dsp:txXfrm>
    </dsp:sp>
    <dsp:sp modelId="{4D28000D-E088-41E9-9668-AF85BD78A129}">
      <dsp:nvSpPr>
        <dsp:cNvPr id="0" name=""/>
        <dsp:cNvSpPr/>
      </dsp:nvSpPr>
      <dsp:spPr>
        <a:xfrm>
          <a:off x="96257" y="2069316"/>
          <a:ext cx="4561214" cy="189274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600" b="1" u="sng" kern="1200" dirty="0">
              <a:latin typeface="Arial" panose="020B0604020202020204" pitchFamily="34" charset="0"/>
              <a:cs typeface="Arial" panose="020B0604020202020204" pitchFamily="34" charset="0"/>
            </a:rPr>
            <a:t>Activitatea 4.2 </a:t>
          </a:r>
        </a:p>
        <a:p>
          <a:pPr marL="91440" lvl="0" indent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  <a:buNone/>
          </a:pPr>
          <a:r>
            <a:rPr lang="ro-RO" sz="1600" b="1" kern="1200" dirty="0">
              <a:latin typeface="Arial" panose="020B0604020202020204" pitchFamily="34" charset="0"/>
              <a:cs typeface="Arial" panose="020B0604020202020204" pitchFamily="34" charset="0"/>
            </a:rPr>
            <a:t>Evaluarea </a:t>
          </a:r>
          <a:r>
            <a:rPr lang="ro-RO" sz="1600" b="1" i="1" kern="1200" dirty="0">
              <a:latin typeface="Arial" panose="020B0604020202020204" pitchFamily="34" charset="0"/>
              <a:cs typeface="Arial" panose="020B0604020202020204" pitchFamily="34" charset="0"/>
            </a:rPr>
            <a:t>in vitro</a:t>
          </a:r>
          <a:r>
            <a:rPr lang="ro-RO" sz="1600" b="1" kern="1200" dirty="0">
              <a:latin typeface="Arial" panose="020B0604020202020204" pitchFamily="34" charset="0"/>
              <a:cs typeface="Arial" panose="020B0604020202020204" pitchFamily="34" charset="0"/>
            </a:rPr>
            <a:t> a miceliilor sălbatice din seriile III, IV după criterii morfofiziologice și culturale și utilizarea lor pentru pregătirea miceliului de însămânțare în vederea verificării capacității de fructificare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6257" y="2069316"/>
        <a:ext cx="4561214" cy="1892747"/>
      </dsp:txXfrm>
    </dsp:sp>
    <dsp:sp modelId="{C53BDAE3-A91B-4061-99AD-EA0B6A287EC4}">
      <dsp:nvSpPr>
        <dsp:cNvPr id="0" name=""/>
        <dsp:cNvSpPr/>
      </dsp:nvSpPr>
      <dsp:spPr>
        <a:xfrm>
          <a:off x="4804893" y="90762"/>
          <a:ext cx="3926741" cy="18745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91440" lvl="0" indent="0" algn="ctr" defTabSz="711200">
            <a:lnSpc>
              <a:spcPct val="100000"/>
            </a:lnSpc>
            <a:spcBef>
              <a:spcPct val="0"/>
            </a:spcBef>
            <a:spcAft>
              <a:spcPts val="0"/>
            </a:spcAft>
            <a:buNone/>
          </a:pPr>
          <a:r>
            <a:rPr lang="ro-RO" sz="1600" b="1" u="sng" kern="1200" dirty="0">
              <a:latin typeface="Arial" panose="020B0604020202020204" pitchFamily="34" charset="0"/>
              <a:cs typeface="Arial" panose="020B0604020202020204" pitchFamily="34" charset="0"/>
            </a:rPr>
            <a:t>Activitatea 4.3 </a:t>
          </a:r>
        </a:p>
        <a:p>
          <a:pPr marL="91440" lvl="0" indent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  <a:buNone/>
          </a:pPr>
          <a:r>
            <a:rPr lang="ro-RO" sz="1600" b="1" kern="1200" dirty="0">
              <a:latin typeface="Arial" panose="020B0604020202020204" pitchFamily="34" charset="0"/>
              <a:cs typeface="Arial" panose="020B0604020202020204" pitchFamily="34" charset="0"/>
            </a:rPr>
            <a:t>Testarea capacității de fructificare a tulpinilor sălbatice din seriile III, IV în condiții de ciupercărie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804893" y="90762"/>
        <a:ext cx="3926741" cy="1874550"/>
      </dsp:txXfrm>
    </dsp:sp>
    <dsp:sp modelId="{0D25530F-9982-4349-A7A4-5D0445DF7AC8}">
      <dsp:nvSpPr>
        <dsp:cNvPr id="0" name=""/>
        <dsp:cNvSpPr/>
      </dsp:nvSpPr>
      <dsp:spPr>
        <a:xfrm>
          <a:off x="8828637" y="2079224"/>
          <a:ext cx="3182803" cy="18568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ts val="0"/>
            </a:spcAft>
            <a:buNone/>
          </a:pPr>
          <a:r>
            <a:rPr lang="ro-RO" sz="1600" b="1" u="sng" kern="1200" dirty="0">
              <a:latin typeface="Arial" panose="020B0604020202020204" pitchFamily="34" charset="0"/>
              <a:cs typeface="Arial" panose="020B0604020202020204" pitchFamily="34" charset="0"/>
            </a:rPr>
            <a:t>Activitatea 4.5</a:t>
          </a:r>
        </a:p>
        <a:p>
          <a:pPr marL="91440" lvl="0" indent="0" algn="ctr" defTabSz="711200">
            <a:lnSpc>
              <a:spcPct val="100000"/>
            </a:lnSpc>
            <a:spcBef>
              <a:spcPct val="0"/>
            </a:spcBef>
            <a:spcAft>
              <a:spcPts val="0"/>
            </a:spcAft>
            <a:buNone/>
          </a:pPr>
          <a:r>
            <a:rPr lang="ro-RO" sz="1600" b="1" kern="1200" dirty="0">
              <a:latin typeface="Arial" panose="020B0604020202020204" pitchFamily="34" charset="0"/>
              <a:cs typeface="Arial" panose="020B0604020202020204" pitchFamily="34" charset="0"/>
            </a:rPr>
            <a:t>Diseminarea rezultatelor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828637" y="2079224"/>
        <a:ext cx="3182803" cy="1856816"/>
      </dsp:txXfrm>
    </dsp:sp>
    <dsp:sp modelId="{355337C9-9DD1-42B5-AE3E-71C5AFAE93E6}">
      <dsp:nvSpPr>
        <dsp:cNvPr id="0" name=""/>
        <dsp:cNvSpPr/>
      </dsp:nvSpPr>
      <dsp:spPr>
        <a:xfrm>
          <a:off x="4812535" y="2033300"/>
          <a:ext cx="3973205" cy="19059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600" b="1" u="sng" kern="1200" dirty="0">
              <a:latin typeface="Arial" panose="020B0604020202020204" pitchFamily="34" charset="0"/>
              <a:cs typeface="Arial" panose="020B0604020202020204" pitchFamily="34" charset="0"/>
            </a:rPr>
            <a:t>Activitatea 4.4</a:t>
          </a:r>
        </a:p>
        <a:p>
          <a:pPr marL="91440" lvl="0" indent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  <a:buNone/>
          </a:pPr>
          <a:r>
            <a:rPr lang="ro-RO" sz="1600" b="1" kern="1200" dirty="0">
              <a:latin typeface="Arial" panose="020B0604020202020204" pitchFamily="34" charset="0"/>
              <a:cs typeface="Arial" panose="020B0604020202020204" pitchFamily="34" charset="0"/>
            </a:rPr>
            <a:t>Evaluarea variabilității intra-/interspecifice existentă la izolatele sălbatice experimentale determinată prin tehnici moleculare și/sau de analiză biochimică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812535" y="2033300"/>
        <a:ext cx="3973205" cy="190594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8D322B-758C-487A-BEA6-7A6CABFF5373}">
      <dsp:nvSpPr>
        <dsp:cNvPr id="0" name=""/>
        <dsp:cNvSpPr/>
      </dsp:nvSpPr>
      <dsp:spPr>
        <a:xfrm>
          <a:off x="72008" y="0"/>
          <a:ext cx="4758207" cy="51758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600" b="1" kern="1200" dirty="0">
              <a:latin typeface="Arial" panose="020B0604020202020204" pitchFamily="34" charset="0"/>
              <a:cs typeface="Arial" panose="020B0604020202020204" pitchFamily="34" charset="0"/>
            </a:rPr>
            <a:t>SERIA IV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7274" y="25266"/>
        <a:ext cx="4707675" cy="467052"/>
      </dsp:txXfrm>
    </dsp:sp>
    <dsp:sp modelId="{8BECAB7F-51D4-49A3-8406-D51FA0EF7203}">
      <dsp:nvSpPr>
        <dsp:cNvPr id="0" name=""/>
        <dsp:cNvSpPr/>
      </dsp:nvSpPr>
      <dsp:spPr>
        <a:xfrm>
          <a:off x="0" y="522093"/>
          <a:ext cx="4936051" cy="2236378"/>
        </a:xfrm>
        <a:prstGeom prst="rect">
          <a:avLst/>
        </a:prstGeom>
        <a:solidFill>
          <a:schemeClr val="accent2">
            <a:lumMod val="20000"/>
            <a:lumOff val="80000"/>
          </a:schemeClr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0201" tIns="19050" rIns="106680" bIns="1905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ro-RO" sz="1500" b="1" i="1" kern="1200" dirty="0">
              <a:latin typeface="Arial" panose="020B0604020202020204" pitchFamily="34" charset="0"/>
              <a:cs typeface="Arial" panose="020B0604020202020204" pitchFamily="34" charset="0"/>
            </a:rPr>
            <a:t>Agaricus campestris</a:t>
          </a:r>
          <a:r>
            <a:rPr lang="ro-RO" sz="1500" b="1" kern="1200" dirty="0">
              <a:latin typeface="Arial" panose="020B0604020202020204" pitchFamily="34" charset="0"/>
              <a:cs typeface="Arial" panose="020B0604020202020204" pitchFamily="34" charset="0"/>
            </a:rPr>
            <a:t>  Ac3B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ro-RO" sz="1500" b="1" i="1" kern="1200" dirty="0">
              <a:latin typeface="Arial" panose="020B0604020202020204" pitchFamily="34" charset="0"/>
              <a:cs typeface="Arial" panose="020B0604020202020204" pitchFamily="34" charset="0"/>
            </a:rPr>
            <a:t>Leucoagaricus leucothites  </a:t>
          </a:r>
          <a:r>
            <a:rPr lang="ro-RO" sz="1500" b="1" kern="1200" dirty="0">
              <a:latin typeface="Arial" panose="020B0604020202020204" pitchFamily="34" charset="0"/>
              <a:cs typeface="Arial" panose="020B0604020202020204" pitchFamily="34" charset="0"/>
            </a:rPr>
            <a:t>Llt2B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ro-RO" sz="1500" b="1" i="1" kern="1200" dirty="0">
              <a:latin typeface="Arial" panose="020B0604020202020204" pitchFamily="34" charset="0"/>
              <a:cs typeface="Arial" panose="020B0604020202020204" pitchFamily="34" charset="0"/>
            </a:rPr>
            <a:t>Lepista personata</a:t>
          </a:r>
          <a:r>
            <a:rPr lang="ro-RO" sz="1500" b="1" kern="1200" dirty="0">
              <a:latin typeface="Arial" panose="020B0604020202020204" pitchFamily="34" charset="0"/>
              <a:cs typeface="Arial" panose="020B0604020202020204" pitchFamily="34" charset="0"/>
            </a:rPr>
            <a:t>  Lps1M 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ro-RO" sz="1500" b="1" i="1" kern="1200" dirty="0">
              <a:latin typeface="Arial" panose="020B0604020202020204" pitchFamily="34" charset="0"/>
              <a:cs typeface="Arial" panose="020B0604020202020204" pitchFamily="34" charset="0"/>
            </a:rPr>
            <a:t>Agaricus arvensis  </a:t>
          </a:r>
          <a:r>
            <a:rPr lang="ro-RO" sz="1500" b="1" kern="1200" dirty="0">
              <a:latin typeface="Arial" panose="020B0604020202020204" pitchFamily="34" charset="0"/>
              <a:cs typeface="Arial" panose="020B0604020202020204" pitchFamily="34" charset="0"/>
            </a:rPr>
            <a:t>Aar1V 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ro-RO" sz="1500" b="1" i="1" kern="1200" dirty="0">
              <a:latin typeface="Arial" panose="020B0604020202020204" pitchFamily="34" charset="0"/>
              <a:cs typeface="Arial" panose="020B0604020202020204" pitchFamily="34" charset="0"/>
            </a:rPr>
            <a:t>Macrolepiota rhacodes  </a:t>
          </a:r>
          <a:r>
            <a:rPr lang="ro-RO" sz="1500" b="1" kern="1200" dirty="0">
              <a:latin typeface="Arial" panose="020B0604020202020204" pitchFamily="34" charset="0"/>
              <a:cs typeface="Arial" panose="020B0604020202020204" pitchFamily="34" charset="0"/>
            </a:rPr>
            <a:t>Mrh1M 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ro-RO" sz="1500" b="1" i="1" kern="1200" dirty="0">
              <a:latin typeface="Arial" panose="020B0604020202020204" pitchFamily="34" charset="0"/>
              <a:cs typeface="Arial" panose="020B0604020202020204" pitchFamily="34" charset="0"/>
            </a:rPr>
            <a:t>Polyporus squamosus  </a:t>
          </a:r>
          <a:r>
            <a:rPr lang="ro-RO" sz="1500" b="1" kern="1200" dirty="0">
              <a:latin typeface="Arial" panose="020B0604020202020204" pitchFamily="34" charset="0"/>
              <a:cs typeface="Arial" panose="020B0604020202020204" pitchFamily="34" charset="0"/>
            </a:rPr>
            <a:t>Psq2M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ro-RO" sz="1500" b="1" i="1" kern="1200" dirty="0">
              <a:latin typeface="Arial" panose="020B0604020202020204" pitchFamily="34" charset="0"/>
              <a:cs typeface="Arial" panose="020B0604020202020204" pitchFamily="34" charset="0"/>
            </a:rPr>
            <a:t>Pleurotus ostreatus  </a:t>
          </a:r>
          <a:r>
            <a:rPr lang="ro-RO" sz="1500" b="1" kern="1200" dirty="0">
              <a:latin typeface="Arial" panose="020B0604020202020204" pitchFamily="34" charset="0"/>
              <a:cs typeface="Arial" panose="020B0604020202020204" pitchFamily="34" charset="0"/>
            </a:rPr>
            <a:t>Po3M, Po4V, Po5C, Po6M, Po7B) 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ro-RO" sz="1500" b="1" i="1" kern="1200" dirty="0">
              <a:latin typeface="Arial" panose="020B0604020202020204" pitchFamily="34" charset="0"/>
              <a:cs typeface="Arial" panose="020B0604020202020204" pitchFamily="34" charset="0"/>
            </a:rPr>
            <a:t>Morchella esculenta  </a:t>
          </a:r>
          <a:r>
            <a:rPr lang="ro-RO" sz="1500" b="1" kern="1200" dirty="0">
              <a:latin typeface="Arial" panose="020B0604020202020204" pitchFamily="34" charset="0"/>
              <a:cs typeface="Arial" panose="020B0604020202020204" pitchFamily="34" charset="0"/>
            </a:rPr>
            <a:t>Mes1M 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522093"/>
        <a:ext cx="4936051" cy="223637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0EB3B7-6990-4392-8F14-B0E87E1466ED}">
      <dsp:nvSpPr>
        <dsp:cNvPr id="0" name=""/>
        <dsp:cNvSpPr/>
      </dsp:nvSpPr>
      <dsp:spPr>
        <a:xfrm>
          <a:off x="69998" y="0"/>
          <a:ext cx="3474722" cy="54864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600" b="1" kern="1200" dirty="0">
              <a:latin typeface="Arial" panose="020B0604020202020204" pitchFamily="34" charset="0"/>
              <a:cs typeface="Arial" panose="020B0604020202020204" pitchFamily="34" charset="0"/>
            </a:rPr>
            <a:t>SERIA III  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6780" y="26782"/>
        <a:ext cx="3421158" cy="495078"/>
      </dsp:txXfrm>
    </dsp:sp>
    <dsp:sp modelId="{8D2D97FA-68C5-4A28-9F9D-F8ED93C2852C}">
      <dsp:nvSpPr>
        <dsp:cNvPr id="0" name=""/>
        <dsp:cNvSpPr/>
      </dsp:nvSpPr>
      <dsp:spPr>
        <a:xfrm>
          <a:off x="0" y="555470"/>
          <a:ext cx="3568613" cy="1681875"/>
        </a:xfrm>
        <a:prstGeom prst="rect">
          <a:avLst/>
        </a:prstGeom>
        <a:solidFill>
          <a:schemeClr val="accent2">
            <a:lumMod val="20000"/>
            <a:lumOff val="80000"/>
          </a:schemeClr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303" tIns="19050" rIns="106680" bIns="1905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ro-RO" sz="1500" b="1" i="1" kern="1200" dirty="0">
              <a:latin typeface="Arial" panose="020B0604020202020204" pitchFamily="34" charset="0"/>
              <a:cs typeface="Arial" panose="020B0604020202020204" pitchFamily="34" charset="0"/>
            </a:rPr>
            <a:t>Boletus edulis  </a:t>
          </a:r>
          <a:r>
            <a:rPr lang="ro-RO" sz="1500" b="1" kern="1200" dirty="0">
              <a:latin typeface="Arial" panose="020B0604020202020204" pitchFamily="34" charset="0"/>
              <a:cs typeface="Arial" panose="020B0604020202020204" pitchFamily="34" charset="0"/>
            </a:rPr>
            <a:t>Bed2BM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ro-RO" sz="1500" b="1" i="1" kern="1200" dirty="0">
              <a:latin typeface="Arial" panose="020B0604020202020204" pitchFamily="34" charset="0"/>
              <a:cs typeface="Arial" panose="020B0604020202020204" pitchFamily="34" charset="0"/>
            </a:rPr>
            <a:t>Armillaria mellea  </a:t>
          </a:r>
          <a:r>
            <a:rPr lang="ro-RO" sz="1500" b="1" kern="1200" dirty="0">
              <a:latin typeface="Arial" panose="020B0604020202020204" pitchFamily="34" charset="0"/>
              <a:cs typeface="Arial" panose="020B0604020202020204" pitchFamily="34" charset="0"/>
            </a:rPr>
            <a:t>Arm1BM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ro-RO" sz="1500" b="1" i="1" kern="1200" dirty="0">
              <a:latin typeface="Arial" panose="020B0604020202020204" pitchFamily="34" charset="0"/>
              <a:cs typeface="Arial" panose="020B0604020202020204" pitchFamily="34" charset="0"/>
            </a:rPr>
            <a:t>Polyporus squamosus</a:t>
          </a:r>
          <a:r>
            <a:rPr lang="ro-RO" sz="1500" b="1" kern="1200" dirty="0">
              <a:latin typeface="Arial" panose="020B0604020202020204" pitchFamily="34" charset="0"/>
              <a:cs typeface="Arial" panose="020B0604020202020204" pitchFamily="34" charset="0"/>
            </a:rPr>
            <a:t>  Psq1BM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ro-RO" sz="1500" b="1" i="1" kern="1200" dirty="0">
              <a:latin typeface="Arial" panose="020B0604020202020204" pitchFamily="34" charset="0"/>
              <a:cs typeface="Arial" panose="020B0604020202020204" pitchFamily="34" charset="0"/>
            </a:rPr>
            <a:t>Laetiporus sulphureus</a:t>
          </a:r>
          <a:r>
            <a:rPr lang="ro-RO" sz="1500" b="1" kern="1200" dirty="0">
              <a:latin typeface="Arial" panose="020B0604020202020204" pitchFamily="34" charset="0"/>
              <a:cs typeface="Arial" panose="020B0604020202020204" pitchFamily="34" charset="0"/>
            </a:rPr>
            <a:t>  Ls3VD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ro-RO" sz="1500" b="1" i="1" kern="1200" dirty="0">
              <a:latin typeface="Arial" panose="020B0604020202020204" pitchFamily="34" charset="0"/>
              <a:cs typeface="Arial" panose="020B0604020202020204" pitchFamily="34" charset="0"/>
            </a:rPr>
            <a:t>Leucoagaricus leucothites  </a:t>
          </a:r>
          <a:r>
            <a:rPr lang="ro-RO" sz="1500" b="1" kern="1200" dirty="0">
              <a:latin typeface="Arial" panose="020B0604020202020204" pitchFamily="34" charset="0"/>
              <a:cs typeface="Arial" panose="020B0604020202020204" pitchFamily="34" charset="0"/>
            </a:rPr>
            <a:t>Llt1VD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ro-RO" sz="1500" b="1" i="1" kern="1200" dirty="0">
              <a:latin typeface="Arial" panose="020B0604020202020204" pitchFamily="34" charset="0"/>
              <a:cs typeface="Arial" panose="020B0604020202020204" pitchFamily="34" charset="0"/>
            </a:rPr>
            <a:t>Agaricus campestris  </a:t>
          </a:r>
          <a:r>
            <a:rPr lang="ro-RO" sz="1500" b="1" kern="1200" dirty="0">
              <a:latin typeface="Arial" panose="020B0604020202020204" pitchFamily="34" charset="0"/>
              <a:cs typeface="Arial" panose="020B0604020202020204" pitchFamily="34" charset="0"/>
            </a:rPr>
            <a:t>Ac2VD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ro-RO" sz="1500" b="1" i="1" kern="1200" dirty="0">
              <a:latin typeface="Arial" panose="020B0604020202020204" pitchFamily="34" charset="0"/>
              <a:cs typeface="Arial" panose="020B0604020202020204" pitchFamily="34" charset="0"/>
            </a:rPr>
            <a:t>Trametes versicolor  </a:t>
          </a:r>
          <a:r>
            <a:rPr lang="ro-RO" sz="1500" b="1" kern="1200" dirty="0">
              <a:latin typeface="Arial" panose="020B0604020202020204" pitchFamily="34" charset="0"/>
              <a:cs typeface="Arial" panose="020B0604020202020204" pitchFamily="34" charset="0"/>
            </a:rPr>
            <a:t>Tv1VD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555470"/>
        <a:ext cx="3568613" cy="168187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CECEA7-324D-47AB-AB3B-18AE97C46BDF}">
      <dsp:nvSpPr>
        <dsp:cNvPr id="0" name=""/>
        <dsp:cNvSpPr/>
      </dsp:nvSpPr>
      <dsp:spPr>
        <a:xfrm rot="5400000">
          <a:off x="3500005" y="-971331"/>
          <a:ext cx="2724439" cy="5231847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711200">
            <a:lnSpc>
              <a:spcPct val="100000"/>
            </a:lnSpc>
            <a:spcBef>
              <a:spcPct val="0"/>
            </a:spcBef>
            <a:spcAft>
              <a:spcPts val="600"/>
            </a:spcAft>
            <a:buChar char="•"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rata de </a:t>
          </a:r>
          <a:r>
            <a:rPr lang="en-US" sz="1600" b="1" kern="1200" dirty="0" err="1">
              <a:latin typeface="Arial" panose="020B0604020202020204" pitchFamily="34" charset="0"/>
              <a:cs typeface="Arial" panose="020B0604020202020204" pitchFamily="34" charset="0"/>
            </a:rPr>
            <a:t>creştere</a:t>
          </a: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 a </a:t>
          </a:r>
          <a:r>
            <a:rPr lang="en-US" sz="1600" b="1" kern="1200" dirty="0" err="1">
              <a:latin typeface="Arial" panose="020B0604020202020204" pitchFamily="34" charset="0"/>
              <a:cs typeface="Arial" panose="020B0604020202020204" pitchFamily="34" charset="0"/>
            </a:rPr>
            <a:t>coloniei</a:t>
          </a: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b="1" kern="1200" dirty="0" err="1">
              <a:latin typeface="Arial" panose="020B0604020202020204" pitchFamily="34" charset="0"/>
              <a:cs typeface="Arial" panose="020B0604020202020204" pitchFamily="34" charset="0"/>
            </a:rPr>
            <a:t>miceliene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100000"/>
            </a:lnSpc>
            <a:spcBef>
              <a:spcPct val="0"/>
            </a:spcBef>
            <a:spcAft>
              <a:spcPts val="600"/>
            </a:spcAft>
            <a:buChar char="•"/>
          </a:pPr>
          <a:r>
            <a:rPr lang="en-US" sz="1600" b="1" kern="1200" dirty="0" err="1">
              <a:latin typeface="Arial" panose="020B0604020202020204" pitchFamily="34" charset="0"/>
              <a:cs typeface="Arial" panose="020B0604020202020204" pitchFamily="34" charset="0"/>
            </a:rPr>
            <a:t>tipul</a:t>
          </a: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 predominant de </a:t>
          </a:r>
          <a:r>
            <a:rPr lang="en-US" sz="1600" b="1" kern="1200" dirty="0" err="1">
              <a:latin typeface="Arial" panose="020B0604020202020204" pitchFamily="34" charset="0"/>
              <a:cs typeface="Arial" panose="020B0604020202020204" pitchFamily="34" charset="0"/>
            </a:rPr>
            <a:t>miceliu</a:t>
          </a: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 (</a:t>
          </a:r>
          <a:r>
            <a:rPr lang="en-US" sz="1600" b="1" kern="1200" dirty="0" err="1">
              <a:latin typeface="Arial" panose="020B0604020202020204" pitchFamily="34" charset="0"/>
              <a:cs typeface="Arial" panose="020B0604020202020204" pitchFamily="34" charset="0"/>
            </a:rPr>
            <a:t>textura</a:t>
          </a: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)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100000"/>
            </a:lnSpc>
            <a:spcBef>
              <a:spcPct val="0"/>
            </a:spcBef>
            <a:spcAft>
              <a:spcPts val="600"/>
            </a:spcAft>
            <a:buChar char="•"/>
          </a:pPr>
          <a:r>
            <a:rPr lang="en-US" sz="1600" b="1" kern="1200">
              <a:latin typeface="Arial" panose="020B0604020202020204" pitchFamily="34" charset="0"/>
              <a:cs typeface="Arial" panose="020B0604020202020204" pitchFamily="34" charset="0"/>
            </a:rPr>
            <a:t>prezenţa/absenţa striurilor de creştere 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100000"/>
            </a:lnSpc>
            <a:spcBef>
              <a:spcPct val="0"/>
            </a:spcBef>
            <a:spcAft>
              <a:spcPts val="600"/>
            </a:spcAft>
            <a:buChar char="•"/>
          </a:pPr>
          <a:r>
            <a:rPr lang="en-US" sz="1600" b="1" kern="1200">
              <a:latin typeface="Arial" panose="020B0604020202020204" pitchFamily="34" charset="0"/>
              <a:cs typeface="Arial" panose="020B0604020202020204" pitchFamily="34" charset="0"/>
            </a:rPr>
            <a:t>culoarea coloniei miceliene 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100000"/>
            </a:lnSpc>
            <a:spcBef>
              <a:spcPct val="0"/>
            </a:spcBef>
            <a:spcAft>
              <a:spcPts val="600"/>
            </a:spcAft>
            <a:buChar char="•"/>
          </a:pPr>
          <a:r>
            <a:rPr lang="en-US" sz="1600" b="1" kern="1200" dirty="0" err="1">
              <a:latin typeface="Arial" panose="020B0604020202020204" pitchFamily="34" charset="0"/>
              <a:cs typeface="Arial" panose="020B0604020202020204" pitchFamily="34" charset="0"/>
            </a:rPr>
            <a:t>densitatea</a:t>
          </a: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b="1" kern="1200" dirty="0" err="1">
              <a:latin typeface="Arial" panose="020B0604020202020204" pitchFamily="34" charset="0"/>
              <a:cs typeface="Arial" panose="020B0604020202020204" pitchFamily="34" charset="0"/>
            </a:rPr>
            <a:t>reţelei</a:t>
          </a: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b="1" kern="1200" dirty="0" err="1">
              <a:latin typeface="Arial" panose="020B0604020202020204" pitchFamily="34" charset="0"/>
              <a:cs typeface="Arial" panose="020B0604020202020204" pitchFamily="34" charset="0"/>
            </a:rPr>
            <a:t>hifale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100000"/>
            </a:lnSpc>
            <a:spcBef>
              <a:spcPct val="0"/>
            </a:spcBef>
            <a:spcAft>
              <a:spcPts val="600"/>
            </a:spcAft>
            <a:buChar char="•"/>
          </a:pPr>
          <a:r>
            <a:rPr lang="en-US" sz="1600" b="1" kern="1200" dirty="0" err="1">
              <a:latin typeface="Arial" panose="020B0604020202020204" pitchFamily="34" charset="0"/>
              <a:cs typeface="Arial" panose="020B0604020202020204" pitchFamily="34" charset="0"/>
            </a:rPr>
            <a:t>prezenţa</a:t>
          </a: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/</a:t>
          </a:r>
          <a:r>
            <a:rPr lang="en-US" sz="1600" b="1" kern="1200" dirty="0" err="1">
              <a:latin typeface="Arial" panose="020B0604020202020204" pitchFamily="34" charset="0"/>
              <a:cs typeface="Arial" panose="020B0604020202020204" pitchFamily="34" charset="0"/>
            </a:rPr>
            <a:t>absenţa</a:t>
          </a: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b="1" kern="1200" dirty="0" err="1">
              <a:latin typeface="Arial" panose="020B0604020202020204" pitchFamily="34" charset="0"/>
              <a:cs typeface="Arial" panose="020B0604020202020204" pitchFamily="34" charset="0"/>
            </a:rPr>
            <a:t>picăturilor</a:t>
          </a: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 de </a:t>
          </a:r>
          <a:r>
            <a:rPr lang="en-US" sz="1600" b="1" kern="1200" dirty="0" err="1">
              <a:latin typeface="Arial" panose="020B0604020202020204" pitchFamily="34" charset="0"/>
              <a:cs typeface="Arial" panose="020B0604020202020204" pitchFamily="34" charset="0"/>
            </a:rPr>
            <a:t>exudat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100000"/>
            </a:lnSpc>
            <a:spcBef>
              <a:spcPct val="0"/>
            </a:spcBef>
            <a:spcAft>
              <a:spcPts val="600"/>
            </a:spcAft>
            <a:buChar char="•"/>
          </a:pPr>
          <a:r>
            <a:rPr lang="en-US" sz="1600" b="1" kern="1200" dirty="0" err="1">
              <a:latin typeface="Arial" panose="020B0604020202020204" pitchFamily="34" charset="0"/>
              <a:cs typeface="Arial" panose="020B0604020202020204" pitchFamily="34" charset="0"/>
            </a:rPr>
            <a:t>uniformitatea</a:t>
          </a: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b="1" kern="1200" dirty="0" err="1">
              <a:latin typeface="Arial" panose="020B0604020202020204" pitchFamily="34" charset="0"/>
              <a:cs typeface="Arial" panose="020B0604020202020204" pitchFamily="34" charset="0"/>
            </a:rPr>
            <a:t>morfologiei</a:t>
          </a:r>
          <a:r>
            <a:rPr lang="ro-RO" sz="1600" b="1" kern="1200" dirty="0">
              <a:latin typeface="Arial" panose="020B0604020202020204" pitchFamily="34" charset="0"/>
              <a:cs typeface="Arial" panose="020B0604020202020204" pitchFamily="34" charset="0"/>
            </a:rPr>
            <a:t>/</a:t>
          </a:r>
          <a:r>
            <a:rPr lang="en-US" sz="1600" b="1" kern="1200" dirty="0" err="1">
              <a:latin typeface="Arial" panose="020B0604020202020204" pitchFamily="34" charset="0"/>
              <a:cs typeface="Arial" panose="020B0604020202020204" pitchFamily="34" charset="0"/>
            </a:rPr>
            <a:t>aspectului</a:t>
          </a: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b="1" kern="1200" dirty="0" err="1">
              <a:latin typeface="Arial" panose="020B0604020202020204" pitchFamily="34" charset="0"/>
              <a:cs typeface="Arial" panose="020B0604020202020204" pitchFamily="34" charset="0"/>
            </a:rPr>
            <a:t>coloniei</a:t>
          </a: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100000"/>
            </a:lnSpc>
            <a:spcBef>
              <a:spcPct val="0"/>
            </a:spcBef>
            <a:spcAft>
              <a:spcPts val="600"/>
            </a:spcAft>
            <a:buChar char="•"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zone (</a:t>
          </a:r>
          <a:r>
            <a:rPr lang="en-US" sz="1600" b="1" kern="1200" dirty="0" err="1">
              <a:latin typeface="Arial" panose="020B0604020202020204" pitchFamily="34" charset="0"/>
              <a:cs typeface="Arial" panose="020B0604020202020204" pitchFamily="34" charset="0"/>
            </a:rPr>
            <a:t>sectoare</a:t>
          </a: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) de </a:t>
          </a:r>
          <a:r>
            <a:rPr lang="en-US" sz="1600" b="1" kern="1200" dirty="0" err="1">
              <a:latin typeface="Arial" panose="020B0604020202020204" pitchFamily="34" charset="0"/>
              <a:cs typeface="Arial" panose="020B0604020202020204" pitchFamily="34" charset="0"/>
            </a:rPr>
            <a:t>miceliu</a:t>
          </a: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 cu </a:t>
          </a:r>
          <a:r>
            <a:rPr lang="en-US" sz="1600" b="1" kern="1200" dirty="0" err="1">
              <a:latin typeface="Arial" panose="020B0604020202020204" pitchFamily="34" charset="0"/>
              <a:cs typeface="Arial" panose="020B0604020202020204" pitchFamily="34" charset="0"/>
            </a:rPr>
            <a:t>morfologie</a:t>
          </a: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b="1" kern="1200" dirty="0" err="1">
              <a:latin typeface="Arial" panose="020B0604020202020204" pitchFamily="34" charset="0"/>
              <a:cs typeface="Arial" panose="020B0604020202020204" pitchFamily="34" charset="0"/>
            </a:rPr>
            <a:t>anormală</a:t>
          </a:r>
          <a:r>
            <a:rPr lang="ro-RO" sz="1600" b="1" kern="1200" dirty="0"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US" sz="1600" b="1" kern="1200" dirty="0" err="1">
              <a:latin typeface="Arial" panose="020B0604020202020204" pitchFamily="34" charset="0"/>
              <a:cs typeface="Arial" panose="020B0604020202020204" pitchFamily="34" charset="0"/>
            </a:rPr>
            <a:t>atipică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2246301" y="415369"/>
        <a:ext cx="5098851" cy="2458447"/>
      </dsp:txXfrm>
    </dsp:sp>
    <dsp:sp modelId="{26BA8B39-5348-45DA-B29D-AD09578124CF}">
      <dsp:nvSpPr>
        <dsp:cNvPr id="0" name=""/>
        <dsp:cNvSpPr/>
      </dsp:nvSpPr>
      <dsp:spPr>
        <a:xfrm>
          <a:off x="26024" y="1617"/>
          <a:ext cx="2169555" cy="310592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ts val="0"/>
            </a:spcAft>
            <a:buNone/>
          </a:pPr>
          <a:endParaRPr lang="ro-RO" sz="1800" b="1" u="sng" kern="1200" dirty="0"/>
        </a:p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ts val="0"/>
            </a:spcAft>
            <a:buNone/>
          </a:pPr>
          <a:endParaRPr lang="ro-RO" sz="1800" b="1" u="sng" kern="1200" dirty="0"/>
        </a:p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ts val="0"/>
            </a:spcAft>
            <a:buNone/>
          </a:pPr>
          <a:r>
            <a:rPr lang="ro-RO" sz="1800" b="1" u="none" kern="1200" dirty="0"/>
            <a:t>C</a:t>
          </a:r>
          <a:r>
            <a:rPr lang="en-US" sz="1800" b="1" u="none" kern="1200" dirty="0" err="1"/>
            <a:t>aracteristici</a:t>
          </a:r>
          <a:r>
            <a:rPr lang="en-US" sz="1800" b="1" u="none" kern="1200" dirty="0"/>
            <a:t> </a:t>
          </a:r>
          <a:endParaRPr lang="ro-RO" sz="1800" b="1" u="none" kern="1200" dirty="0"/>
        </a:p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ts val="0"/>
            </a:spcAft>
            <a:buNone/>
          </a:pPr>
          <a:r>
            <a:rPr lang="en-US" sz="1800" b="1" u="none" kern="1200" dirty="0"/>
            <a:t>de </a:t>
          </a:r>
          <a:r>
            <a:rPr lang="en-US" sz="1800" b="1" u="none" kern="1200" dirty="0" err="1"/>
            <a:t>creștere</a:t>
          </a:r>
          <a:r>
            <a:rPr lang="en-US" sz="1800" b="1" u="none" kern="1200" dirty="0"/>
            <a:t> </a:t>
          </a:r>
          <a:endParaRPr lang="ro-RO" sz="1800" b="1" u="none" kern="1200" dirty="0"/>
        </a:p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ts val="0"/>
            </a:spcAft>
            <a:buNone/>
          </a:pPr>
          <a:r>
            <a:rPr lang="ro-RO" sz="1800" b="1" u="none" kern="1200" dirty="0"/>
            <a:t>ale </a:t>
          </a:r>
          <a:r>
            <a:rPr lang="en-US" sz="1800" b="1" u="none" kern="1200" dirty="0" err="1"/>
            <a:t>miceli</a:t>
          </a:r>
          <a:r>
            <a:rPr lang="ro-RO" sz="1800" b="1" u="none" kern="1200" dirty="0"/>
            <a:t>ului</a:t>
          </a:r>
        </a:p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ts val="0"/>
            </a:spcAft>
            <a:buNone/>
          </a:pPr>
          <a:endParaRPr lang="ro-RO" sz="1800" b="1" u="none" kern="1200" dirty="0"/>
        </a:p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ts val="0"/>
            </a:spcAft>
            <a:buNone/>
          </a:pPr>
          <a:r>
            <a:rPr lang="ro-RO" sz="1800" b="1" u="none" kern="1200" dirty="0"/>
            <a:t>M</a:t>
          </a:r>
          <a:r>
            <a:rPr lang="en-US" sz="1800" b="1" u="none" kern="1200" dirty="0" err="1"/>
            <a:t>orfologi</a:t>
          </a:r>
          <a:r>
            <a:rPr lang="ro-RO" sz="1800" b="1" u="none" kern="1200" dirty="0"/>
            <a:t>a </a:t>
          </a:r>
          <a:r>
            <a:rPr lang="en-US" sz="1800" b="1" u="none" kern="1200" dirty="0" err="1"/>
            <a:t>coloniilor</a:t>
          </a:r>
          <a:endParaRPr lang="ro-RO" sz="1800" b="1" u="none" kern="1200" dirty="0"/>
        </a:p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ts val="0"/>
            </a:spcAft>
            <a:buNone/>
          </a:pPr>
          <a:endParaRPr lang="ro-RO" sz="1800" b="1" u="sng" kern="1200" dirty="0"/>
        </a:p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ts val="0"/>
            </a:spcAft>
            <a:buNone/>
          </a:pPr>
          <a:r>
            <a:rPr lang="en-US" sz="2200" b="1" u="sng" kern="1200" dirty="0"/>
            <a:t> </a:t>
          </a:r>
          <a:endParaRPr lang="en-US" sz="1800" kern="1200" dirty="0"/>
        </a:p>
      </dsp:txBody>
      <dsp:txXfrm>
        <a:off x="131933" y="107526"/>
        <a:ext cx="1957737" cy="28941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B6DB20-3EA0-43A9-B44C-276D907D7B22}" type="datetimeFigureOut">
              <a:rPr lang="en-US" smtClean="0"/>
              <a:t>10/24/2025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12AB71-8E3E-4CFF-A10B-75ECAB163D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40421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6C2A71-F707-4E4E-9BDF-26EB79C2090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14360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12AB71-8E3E-4CFF-A10B-75ECAB163DC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75694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12AB71-8E3E-4CFF-A10B-75ECAB163DC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33361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12AB71-8E3E-4CFF-A10B-75ECAB163DC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25733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FF4A68-2023-DDC3-44E1-2804A6A060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7A34977-6AD5-8BB2-7BEC-F383FC5BE9F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C02CFE5-FC1D-6404-C09A-319A4768C67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F28756-9833-42A8-0E19-44BBD132DC2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12AB71-8E3E-4CFF-A10B-75ECAB163DC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229287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73649F-04A0-F1C6-F45F-4BA672A3A4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6A23D10-0FC8-B94D-F31E-B60DCE5668B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DE9652B-017D-108A-9C13-2F5F4FE15CF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737BDD-6542-C698-AC9F-ED12DAD8BF5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12AB71-8E3E-4CFF-A10B-75ECAB163DC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608076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4F2B6B-40AB-6931-18C3-0C264C8908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C8340E0-C0D8-675C-A50F-4C0225A1C88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129B5C6-D1BC-E2C8-23D7-0C59243D84D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5AA55F-8F07-0A14-9DC4-CBECCD452C6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12AB71-8E3E-4CFF-A10B-75ECAB163DC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822109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A07FF1-8025-D3A8-B4A8-FAAFA38CA5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6A66048-9E14-F2C9-46BA-5F63883F829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AF0E5E2-8CE0-0D8F-FA28-1FD8CC06122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983E62-EB47-1E01-84E9-732B0EC81A7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12AB71-8E3E-4CFF-A10B-75ECAB163DC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343144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E9C8C3-F6D4-23C8-4357-3E73E92C1A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14DAA34-B223-9322-7F1D-27E55FF4685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C53DDF9-4BE0-87A1-D790-154C859153E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65DB970-989B-EE66-548B-3281EAC8271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12AB71-8E3E-4CFF-A10B-75ECAB163DCA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822222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7A4C7E-85A1-D23C-5D38-3625492932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6B192E2-6900-26DD-DCA4-F7A09BB911D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0FCC10A-4F48-CD2A-0F5D-5331CFD8FD6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27EE5D-D0CF-93E0-5395-9425C44AD3B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12AB71-8E3E-4CFF-A10B-75ECAB163DCA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933087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1F0B4C-F24D-EF13-C6AC-8209AE3A31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9E819CB-8E4D-A227-173D-3FFE27F82B5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C58FA1A-1D12-FF12-D504-610E045A4C1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B73F207-14A5-BA56-D405-2B70998F9C1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12AB71-8E3E-4CFF-A10B-75ECAB163DCA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363860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55487C-330A-7E49-35E3-53CB34474E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621F201-43FB-2F06-43F3-BC1E71407CD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65E9721-28BB-460A-8B36-C255238488A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00AFC4-B45C-B648-EDE2-C7001F5AF20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12AB71-8E3E-4CFF-A10B-75ECAB163DCA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05726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804A76-0DD8-73D3-8C34-4AB26351D4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5C2226D-B614-7A11-96C7-997130E663F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FF7355A-87DA-24D2-4C9A-7049BD455EB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09AD3D-72E3-9D6C-1208-5D81E9783FE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12AB71-8E3E-4CFF-A10B-75ECAB163DCA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223489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5C6915-FBFD-4BAA-4757-E6E4BA9233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CD11A6B-863D-E26D-604E-C3BA390D4E9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F88EE5C-491C-2A01-64F7-C18F5152B13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983ED4-2B4C-5F8B-6560-7E6A1A8E48A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12AB71-8E3E-4CFF-A10B-75ECAB163DCA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990108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344BC6-61BB-330E-2F6B-119397659C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C5371EE-ECF8-08A4-AADE-AF291B7C47B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C3547A5-5FCE-90AA-C056-668C94EFEF2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247BDE-FCEE-1602-FAFC-C565157EA1E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12AB71-8E3E-4CFF-A10B-75ECAB163DCA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067133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71F6A1-EF3E-F484-E38D-2E3D639130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4797ADC-C430-7655-D259-E852291BA9E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E293F57-C357-5DB4-4C23-3E1931D7C1D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D4E170-B98C-0B7A-5359-2220C6C3236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12AB71-8E3E-4CFF-A10B-75ECAB163DCA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373308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7CE3C8-3A12-9D44-B74F-F5A655510A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C2B6659-5242-7BA7-7579-022C43E13F9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E3686EA-4BBF-2671-6F6E-FCA847925E3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FA54E6-1A3C-DB9D-D967-AEC3951A369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12AB71-8E3E-4CFF-A10B-75ECAB163DCA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178532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BE2F6C-7472-6E69-8907-1701891888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68D6309-C4B5-65B1-F408-A059856B8B2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6E4BD19-9D7F-8A94-A106-095C9102787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BA8683-458E-994C-B4D5-BF7D4739D36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12AB71-8E3E-4CFF-A10B-75ECAB163DCA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44212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78A22D-84EC-4965-884E-D2DD15416ECB}" type="datetimeFigureOut">
              <a:rPr lang="en-US" smtClean="0"/>
              <a:t>10/24/2025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0A524-9BE0-4C35-84BE-A715237CE5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49650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78A22D-84EC-4965-884E-D2DD15416ECB}" type="datetimeFigureOut">
              <a:rPr lang="en-US" smtClean="0"/>
              <a:t>10/24/2025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0A524-9BE0-4C35-84BE-A715237CE5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36368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78A22D-84EC-4965-884E-D2DD15416ECB}" type="datetimeFigureOut">
              <a:rPr lang="en-US" smtClean="0"/>
              <a:t>10/24/2025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0A524-9BE0-4C35-84BE-A715237CE5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33104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78A22D-84EC-4965-884E-D2DD15416ECB}" type="datetimeFigureOut">
              <a:rPr lang="en-US" smtClean="0"/>
              <a:t>10/24/2025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0A524-9BE0-4C35-84BE-A715237CE5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80463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78A22D-84EC-4965-884E-D2DD15416ECB}" type="datetimeFigureOut">
              <a:rPr lang="en-US" smtClean="0"/>
              <a:t>10/24/2025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0A524-9BE0-4C35-84BE-A715237CE5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7017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78A22D-84EC-4965-884E-D2DD15416ECB}" type="datetimeFigureOut">
              <a:rPr lang="en-US" smtClean="0"/>
              <a:t>10/24/2025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0A524-9BE0-4C35-84BE-A715237CE5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17580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78A22D-84EC-4965-884E-D2DD15416ECB}" type="datetimeFigureOut">
              <a:rPr lang="en-US" smtClean="0"/>
              <a:t>10/24/2025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0A524-9BE0-4C35-84BE-A715237CE5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50304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78A22D-84EC-4965-884E-D2DD15416ECB}" type="datetimeFigureOut">
              <a:rPr lang="en-US" smtClean="0"/>
              <a:t>10/24/2025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0A524-9BE0-4C35-84BE-A715237CE5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64008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78A22D-84EC-4965-884E-D2DD15416ECB}" type="datetimeFigureOut">
              <a:rPr lang="en-US" smtClean="0"/>
              <a:t>10/24/2025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0A524-9BE0-4C35-84BE-A715237CE5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70566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78A22D-84EC-4965-884E-D2DD15416ECB}" type="datetimeFigureOut">
              <a:rPr lang="en-US" smtClean="0"/>
              <a:t>10/24/2025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0A524-9BE0-4C35-84BE-A715237CE5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95915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78A22D-84EC-4965-884E-D2DD15416ECB}" type="datetimeFigureOut">
              <a:rPr lang="en-US" smtClean="0"/>
              <a:t>10/24/2025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0A524-9BE0-4C35-84BE-A715237CE55C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9454787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78A22D-84EC-4965-884E-D2DD15416ECB}" type="datetimeFigureOut">
              <a:rPr lang="en-US" smtClean="0"/>
              <a:t>10/24/2025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0A524-9BE0-4C35-84BE-A715237CE5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80705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78A22D-84EC-4965-884E-D2DD15416ECB}" type="datetimeFigureOut">
              <a:rPr lang="en-US" smtClean="0"/>
              <a:t>10/24/2025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0A524-9BE0-4C35-84BE-A715237CE55C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269446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78A22D-84EC-4965-884E-D2DD15416ECB}" type="datetimeFigureOut">
              <a:rPr lang="en-US" smtClean="0"/>
              <a:t>10/24/2025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0A524-9BE0-4C35-84BE-A715237CE5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715745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78A22D-84EC-4965-884E-D2DD15416ECB}" type="datetimeFigureOut">
              <a:rPr lang="en-US" smtClean="0"/>
              <a:t>10/24/2025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0A524-9BE0-4C35-84BE-A715237CE5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47426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78A22D-84EC-4965-884E-D2DD15416ECB}" type="datetimeFigureOut">
              <a:rPr lang="en-US" smtClean="0"/>
              <a:t>10/24/2025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0A524-9BE0-4C35-84BE-A715237CE5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0526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78A22D-84EC-4965-884E-D2DD15416ECB}" type="datetimeFigureOut">
              <a:rPr lang="en-US" smtClean="0"/>
              <a:t>10/24/2025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5D0A524-9BE0-4C35-84BE-A715237CE5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92730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57" r:id="rId1"/>
    <p:sldLayoutId id="2147484358" r:id="rId2"/>
    <p:sldLayoutId id="2147484359" r:id="rId3"/>
    <p:sldLayoutId id="2147484360" r:id="rId4"/>
    <p:sldLayoutId id="2147484361" r:id="rId5"/>
    <p:sldLayoutId id="2147484362" r:id="rId6"/>
    <p:sldLayoutId id="2147484363" r:id="rId7"/>
    <p:sldLayoutId id="2147484364" r:id="rId8"/>
    <p:sldLayoutId id="2147484365" r:id="rId9"/>
    <p:sldLayoutId id="2147484366" r:id="rId10"/>
    <p:sldLayoutId id="2147484367" r:id="rId11"/>
    <p:sldLayoutId id="2147484368" r:id="rId12"/>
    <p:sldLayoutId id="2147484369" r:id="rId13"/>
    <p:sldLayoutId id="2147484370" r:id="rId14"/>
    <p:sldLayoutId id="2147484371" r:id="rId15"/>
    <p:sldLayoutId id="214748437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0.jp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3.jpe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6.jpeg"/><Relationship Id="rId5" Type="http://schemas.openxmlformats.org/officeDocument/2006/relationships/image" Target="../media/image15.jpg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3.xml"/><Relationship Id="rId13" Type="http://schemas.openxmlformats.org/officeDocument/2006/relationships/image" Target="../media/image17.jpe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12" Type="http://schemas.microsoft.com/office/2007/relationships/diagramDrawing" Target="../diagrams/drawing3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2.xml"/><Relationship Id="rId11" Type="http://schemas.openxmlformats.org/officeDocument/2006/relationships/diagramColors" Target="../diagrams/colors3.xml"/><Relationship Id="rId5" Type="http://schemas.openxmlformats.org/officeDocument/2006/relationships/diagramQuickStyle" Target="../diagrams/quickStyle2.xml"/><Relationship Id="rId15" Type="http://schemas.openxmlformats.org/officeDocument/2006/relationships/image" Target="../media/image19.jpeg"/><Relationship Id="rId10" Type="http://schemas.openxmlformats.org/officeDocument/2006/relationships/diagramQuickStyle" Target="../diagrams/quickStyle3.xml"/><Relationship Id="rId4" Type="http://schemas.openxmlformats.org/officeDocument/2006/relationships/diagramLayout" Target="../diagrams/layout2.xml"/><Relationship Id="rId9" Type="http://schemas.openxmlformats.org/officeDocument/2006/relationships/diagramLayout" Target="../diagrams/layout3.xml"/><Relationship Id="rId14" Type="http://schemas.openxmlformats.org/officeDocument/2006/relationships/image" Target="../media/image18.jpe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13" Type="http://schemas.openxmlformats.org/officeDocument/2006/relationships/image" Target="../media/image24.jpeg"/><Relationship Id="rId3" Type="http://schemas.openxmlformats.org/officeDocument/2006/relationships/image" Target="../media/image1.png"/><Relationship Id="rId7" Type="http://schemas.openxmlformats.org/officeDocument/2006/relationships/diagramColors" Target="../diagrams/colors4.xml"/><Relationship Id="rId12" Type="http://schemas.openxmlformats.org/officeDocument/2006/relationships/image" Target="../media/image23.jpeg"/><Relationship Id="rId2" Type="http://schemas.openxmlformats.org/officeDocument/2006/relationships/notesSlide" Target="../notesSlides/notesSlide8.xml"/><Relationship Id="rId16" Type="http://schemas.openxmlformats.org/officeDocument/2006/relationships/image" Target="../media/image27.jpg"/><Relationship Id="rId1" Type="http://schemas.openxmlformats.org/officeDocument/2006/relationships/slideLayout" Target="../slideLayouts/slideLayout3.xml"/><Relationship Id="rId6" Type="http://schemas.openxmlformats.org/officeDocument/2006/relationships/diagramQuickStyle" Target="../diagrams/quickStyle4.xml"/><Relationship Id="rId11" Type="http://schemas.openxmlformats.org/officeDocument/2006/relationships/image" Target="../media/image22.jpeg"/><Relationship Id="rId5" Type="http://schemas.openxmlformats.org/officeDocument/2006/relationships/diagramLayout" Target="../diagrams/layout4.xml"/><Relationship Id="rId15" Type="http://schemas.openxmlformats.org/officeDocument/2006/relationships/image" Target="../media/image26.jpeg"/><Relationship Id="rId10" Type="http://schemas.openxmlformats.org/officeDocument/2006/relationships/image" Target="../media/image21.jpg"/><Relationship Id="rId4" Type="http://schemas.openxmlformats.org/officeDocument/2006/relationships/diagramData" Target="../diagrams/data4.xml"/><Relationship Id="rId9" Type="http://schemas.openxmlformats.org/officeDocument/2006/relationships/image" Target="../media/image20.jpg"/><Relationship Id="rId14" Type="http://schemas.openxmlformats.org/officeDocument/2006/relationships/image" Target="../media/image2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9.jpg"/><Relationship Id="rId4" Type="http://schemas.openxmlformats.org/officeDocument/2006/relationships/image" Target="../media/image28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jpeg"/><Relationship Id="rId3" Type="http://schemas.openxmlformats.org/officeDocument/2006/relationships/image" Target="../media/image1.png"/><Relationship Id="rId7" Type="http://schemas.openxmlformats.org/officeDocument/2006/relationships/image" Target="../media/image35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4.jpeg"/><Relationship Id="rId5" Type="http://schemas.openxmlformats.org/officeDocument/2006/relationships/image" Target="../media/image33.jpeg"/><Relationship Id="rId10" Type="http://schemas.openxmlformats.org/officeDocument/2006/relationships/image" Target="../media/image38.jpeg"/><Relationship Id="rId4" Type="http://schemas.openxmlformats.org/officeDocument/2006/relationships/image" Target="../media/image32.jpeg"/><Relationship Id="rId9" Type="http://schemas.openxmlformats.org/officeDocument/2006/relationships/image" Target="../media/image37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jpeg"/><Relationship Id="rId13" Type="http://schemas.openxmlformats.org/officeDocument/2006/relationships/image" Target="../media/image48.jpeg"/><Relationship Id="rId3" Type="http://schemas.openxmlformats.org/officeDocument/2006/relationships/image" Target="../media/image1.png"/><Relationship Id="rId7" Type="http://schemas.openxmlformats.org/officeDocument/2006/relationships/image" Target="../media/image42.jpeg"/><Relationship Id="rId12" Type="http://schemas.openxmlformats.org/officeDocument/2006/relationships/image" Target="../media/image47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41.jpeg"/><Relationship Id="rId11" Type="http://schemas.openxmlformats.org/officeDocument/2006/relationships/image" Target="../media/image46.png"/><Relationship Id="rId5" Type="http://schemas.openxmlformats.org/officeDocument/2006/relationships/image" Target="../media/image40.jpeg"/><Relationship Id="rId10" Type="http://schemas.openxmlformats.org/officeDocument/2006/relationships/image" Target="../media/image45.jpeg"/><Relationship Id="rId4" Type="http://schemas.openxmlformats.org/officeDocument/2006/relationships/image" Target="../media/image39.jpeg"/><Relationship Id="rId9" Type="http://schemas.openxmlformats.org/officeDocument/2006/relationships/image" Target="../media/image44.jpeg"/><Relationship Id="rId14" Type="http://schemas.openxmlformats.org/officeDocument/2006/relationships/image" Target="../media/image49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51.emf"/><Relationship Id="rId4" Type="http://schemas.openxmlformats.org/officeDocument/2006/relationships/image" Target="../media/image50.e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53.emf"/><Relationship Id="rId4" Type="http://schemas.openxmlformats.org/officeDocument/2006/relationships/image" Target="../media/image52.e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55.emf"/><Relationship Id="rId4" Type="http://schemas.openxmlformats.org/officeDocument/2006/relationships/image" Target="../media/image54.e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56.emf"/><Relationship Id="rId4" Type="http://schemas.openxmlformats.org/officeDocument/2006/relationships/oleObject" Target="../embeddings/oleObject1.bin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43280" y="2017448"/>
            <a:ext cx="10695578" cy="880241"/>
          </a:xfrm>
          <a:solidFill>
            <a:schemeClr val="accent1">
              <a:lumMod val="40000"/>
              <a:lumOff val="60000"/>
            </a:schemeClr>
          </a:solidFill>
          <a:ln w="12700">
            <a:solidFill>
              <a:schemeClr val="accent1">
                <a:lumMod val="50000"/>
              </a:schemeClr>
            </a:solidFill>
          </a:ln>
        </p:spPr>
        <p:txBody>
          <a:bodyPr>
            <a:normAutofit fontScale="90000"/>
          </a:bodyPr>
          <a:lstStyle/>
          <a:p>
            <a:pPr marL="182880" algn="ctr">
              <a:spcAft>
                <a:spcPts val="1200"/>
              </a:spcAft>
            </a:pPr>
            <a:r>
              <a:rPr lang="en-US" sz="2200" b="1" i="1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Denumirea</a:t>
            </a:r>
            <a:r>
              <a:rPr lang="en-US" sz="2200" b="1" i="1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200" b="1" i="1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proiectului</a:t>
            </a:r>
            <a:r>
              <a:rPr lang="ro-RO" sz="2200" b="1" i="1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US" sz="1800" b="1" i="1" dirty="0">
                <a:latin typeface="Times New Roman" pitchFamily="18" charset="0"/>
                <a:cs typeface="Times New Roman" pitchFamily="18" charset="0"/>
              </a:rPr>
            </a:br>
            <a:r>
              <a:rPr lang="ro-RO" sz="1800" b="1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ea typeface="Microsoft Sans Serif" pitchFamily="34" charset="0"/>
                <a:cs typeface="Arial" panose="020B0604020202020204" pitchFamily="34" charset="0"/>
              </a:rPr>
              <a:t>ADER </a:t>
            </a:r>
            <a:r>
              <a:rPr lang="en-GB" sz="1800" b="1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ea typeface="Microsoft Sans Serif" pitchFamily="34" charset="0"/>
                <a:cs typeface="Arial" panose="020B0604020202020204" pitchFamily="34" charset="0"/>
              </a:rPr>
              <a:t>6.2.1</a:t>
            </a:r>
            <a:r>
              <a:rPr lang="ro-RO" sz="1800" b="1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ea typeface="Microsoft Sans Serif" pitchFamily="34" charset="0"/>
                <a:cs typeface="Arial" panose="020B0604020202020204" pitchFamily="34" charset="0"/>
              </a:rPr>
              <a:t>. </a:t>
            </a:r>
            <a:r>
              <a:rPr lang="ro-RO" sz="1800" b="1" dirty="0">
                <a:solidFill>
                  <a:schemeClr val="accent2">
                    <a:lumMod val="5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Utilizarea de tulpini sălbatice din specii indigene de ciuperci comestibile/medicinale </a:t>
            </a:r>
            <a:br>
              <a:rPr lang="en-GB" sz="1800" b="1" dirty="0">
                <a:solidFill>
                  <a:schemeClr val="accent2">
                    <a:lumMod val="5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ro-RO" sz="1800" b="1" dirty="0">
                <a:solidFill>
                  <a:schemeClr val="accent2">
                    <a:lumMod val="5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pentru dezvoltarea sortimentului cultivat în Romania</a:t>
            </a:r>
            <a:endParaRPr lang="en-US" sz="1800" b="1" dirty="0">
              <a:solidFill>
                <a:schemeClr val="accent2">
                  <a:lumMod val="50000"/>
                </a:schemeClr>
              </a:solidFill>
              <a:latin typeface="Arial" panose="020B0604020202020204" pitchFamily="34" charset="0"/>
              <a:ea typeface="Microsoft Sans Serif" pitchFamily="34" charset="0"/>
              <a:cs typeface="Arial" panose="020B0604020202020204" pitchFamily="34" charset="0"/>
            </a:endParaRPr>
          </a:p>
        </p:txBody>
      </p:sp>
      <p:sp>
        <p:nvSpPr>
          <p:cNvPr id="10" name="Subtitle 9"/>
          <p:cNvSpPr txBox="1">
            <a:spLocks noGrp="1" noChangeArrowheads="1"/>
          </p:cNvSpPr>
          <p:nvPr>
            <p:ph type="subTitle" idx="1"/>
          </p:nvPr>
        </p:nvSpPr>
        <p:spPr bwMode="auto">
          <a:xfrm>
            <a:off x="843280" y="3204001"/>
            <a:ext cx="10695578" cy="86177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12700" algn="ctr">
            <a:solidFill>
              <a:srgbClr val="0000FF"/>
            </a:solidFill>
            <a:miter lim="800000"/>
            <a:headEnd/>
            <a:tailEnd/>
          </a:ln>
        </p:spPr>
        <p:txBody>
          <a:bodyPr vert="horz" wrap="square" lIns="0" tIns="45720" rIns="0" bIns="45720" rtlCol="0"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>
              <a:spcBef>
                <a:spcPts val="0"/>
              </a:spcBef>
            </a:pPr>
            <a:r>
              <a:rPr lang="en-US" b="1" i="1" dirty="0" err="1">
                <a:solidFill>
                  <a:schemeClr val="accent2">
                    <a:lumMod val="50000"/>
                  </a:schemeClr>
                </a:solidFill>
                <a:cs typeface="Arial" panose="020B0604020202020204" pitchFamily="34" charset="0"/>
              </a:rPr>
              <a:t>Obiectivul</a:t>
            </a:r>
            <a:r>
              <a:rPr lang="en-US" b="1" i="1" dirty="0">
                <a:solidFill>
                  <a:schemeClr val="accent2">
                    <a:lumMod val="50000"/>
                  </a:schemeClr>
                </a:solidFill>
                <a:cs typeface="Arial" panose="020B0604020202020204" pitchFamily="34" charset="0"/>
              </a:rPr>
              <a:t> </a:t>
            </a:r>
            <a:r>
              <a:rPr lang="en-US" b="1" i="1" dirty="0" err="1">
                <a:solidFill>
                  <a:schemeClr val="accent2">
                    <a:lumMod val="50000"/>
                  </a:schemeClr>
                </a:solidFill>
                <a:cs typeface="Arial" panose="020B0604020202020204" pitchFamily="34" charset="0"/>
              </a:rPr>
              <a:t>proiectului</a:t>
            </a:r>
            <a:r>
              <a:rPr lang="ro-RO" b="1" i="1" dirty="0">
                <a:solidFill>
                  <a:schemeClr val="accent2">
                    <a:lumMod val="50000"/>
                  </a:schemeClr>
                </a:solidFill>
                <a:cs typeface="Arial" panose="020B0604020202020204" pitchFamily="34" charset="0"/>
              </a:rPr>
              <a:t> </a:t>
            </a:r>
          </a:p>
          <a:p>
            <a:pPr algn="ctr" eaLnBrk="1" hangingPunct="1">
              <a:lnSpc>
                <a:spcPct val="100000"/>
              </a:lnSpc>
              <a:spcBef>
                <a:spcPts val="0"/>
              </a:spcBef>
            </a:pPr>
            <a:r>
              <a:rPr lang="en-GB" sz="1600" dirty="0">
                <a:solidFill>
                  <a:schemeClr val="accent2">
                    <a:lumMod val="50000"/>
                  </a:schemeClr>
                </a:solidFill>
                <a:ea typeface="Times New Roman" panose="02020603050405020304" pitchFamily="18" charset="0"/>
                <a:cs typeface="Arial" panose="020B0604020202020204" pitchFamily="34" charset="0"/>
              </a:rPr>
              <a:t>C</a:t>
            </a:r>
            <a:r>
              <a:rPr lang="ro-RO" sz="1600" dirty="0">
                <a:solidFill>
                  <a:schemeClr val="accent2">
                    <a:lumMod val="50000"/>
                  </a:schemeClr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olectarea, identificarea și prezervarea de resurse genetice fungice valoroase de tip sălbatic, cu utilitate prezentă </a:t>
            </a:r>
            <a:endParaRPr lang="en-GB" sz="1600" dirty="0">
              <a:solidFill>
                <a:schemeClr val="accent2">
                  <a:lumMod val="50000"/>
                </a:schemeClr>
              </a:solidFill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 eaLnBrk="1" hangingPunct="1">
              <a:lnSpc>
                <a:spcPct val="100000"/>
              </a:lnSpc>
              <a:spcBef>
                <a:spcPts val="0"/>
              </a:spcBef>
            </a:pPr>
            <a:r>
              <a:rPr lang="ro-RO" sz="1600" dirty="0">
                <a:solidFill>
                  <a:schemeClr val="accent2">
                    <a:lumMod val="50000"/>
                  </a:schemeClr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și viitoare pentru diversificarea sortimentului cultivat și dezvoltarea producției de ciuperci în Romania</a:t>
            </a:r>
            <a:endParaRPr lang="ro-RO" sz="1600" dirty="0">
              <a:solidFill>
                <a:schemeClr val="accent2">
                  <a:lumMod val="50000"/>
                </a:schemeClr>
              </a:solidFill>
              <a:cs typeface="Arial" panose="020B0604020202020204" pitchFamily="34" charset="0"/>
            </a:endParaRPr>
          </a:p>
        </p:txBody>
      </p:sp>
      <p:pic>
        <p:nvPicPr>
          <p:cNvPr id="4" name="Picture 5" descr="ante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86" y="773144"/>
            <a:ext cx="650390" cy="649288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3"/>
          <p:cNvSpPr txBox="1">
            <a:spLocks noChangeArrowheads="1"/>
          </p:cNvSpPr>
          <p:nvPr/>
        </p:nvSpPr>
        <p:spPr bwMode="auto">
          <a:xfrm>
            <a:off x="1703389" y="188914"/>
            <a:ext cx="8713787" cy="37623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/>
            <a:r>
              <a:rPr lang="en-US" b="1" dirty="0"/>
              <a:t>PLAN SECTORIAL </a:t>
            </a:r>
            <a:r>
              <a:rPr lang="en-US" b="1" dirty="0">
                <a:latin typeface="Arial"/>
              </a:rPr>
              <a:t>”</a:t>
            </a:r>
            <a:r>
              <a:rPr lang="en-US" b="1" i="1" dirty="0"/>
              <a:t>AGRICULTUR</a:t>
            </a:r>
            <a:r>
              <a:rPr lang="en-US" b="1" i="1" dirty="0">
                <a:cs typeface="Arial" pitchFamily="34" charset="0"/>
              </a:rPr>
              <a:t>Ă</a:t>
            </a:r>
            <a:r>
              <a:rPr lang="en-US" b="1" i="1" dirty="0"/>
              <a:t> </a:t>
            </a:r>
            <a:r>
              <a:rPr lang="en-US" b="1" i="1" dirty="0">
                <a:cs typeface="Arial" pitchFamily="34" charset="0"/>
              </a:rPr>
              <a:t>Ş</a:t>
            </a:r>
            <a:r>
              <a:rPr lang="en-US" b="1" i="1" dirty="0"/>
              <a:t>I DEZVOLTARE RURALĂ – ADER 202</a:t>
            </a:r>
            <a:r>
              <a:rPr lang="en-GB" b="1" i="1" dirty="0"/>
              <a:t>6 </a:t>
            </a:r>
            <a:r>
              <a:rPr lang="en-US" b="1" dirty="0"/>
              <a:t>”</a:t>
            </a:r>
          </a:p>
        </p:txBody>
      </p:sp>
      <p:sp>
        <p:nvSpPr>
          <p:cNvPr id="6" name="Rectangle 15"/>
          <p:cNvSpPr>
            <a:spLocks noChangeArrowheads="1"/>
          </p:cNvSpPr>
          <p:nvPr/>
        </p:nvSpPr>
        <p:spPr bwMode="auto">
          <a:xfrm>
            <a:off x="843280" y="773144"/>
            <a:ext cx="10695579" cy="64928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 sz="1600" b="1" dirty="0">
                <a:solidFill>
                  <a:schemeClr val="accent5">
                    <a:lumMod val="50000"/>
                  </a:schemeClr>
                </a:solidFill>
                <a:cs typeface="Times New Roman" panose="02020603050405020304" pitchFamily="18" charset="0"/>
              </a:rPr>
              <a:t>CONTRACTOR:  </a:t>
            </a:r>
            <a:r>
              <a:rPr lang="en-US" sz="1600" b="1" i="1" dirty="0">
                <a:solidFill>
                  <a:schemeClr val="accent5">
                    <a:lumMod val="50000"/>
                  </a:schemeClr>
                </a:solidFill>
                <a:cs typeface="Times New Roman" panose="02020603050405020304" pitchFamily="18" charset="0"/>
              </a:rPr>
              <a:t>INSTITUTUL DE CERCETARE - DEZVOLTARE PENTRU LEGUMICULTURĂ ŞI FLORICULTURĂ - VIDRA </a:t>
            </a:r>
          </a:p>
        </p:txBody>
      </p:sp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1605822" y="1544026"/>
            <a:ext cx="2736850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5875" algn="ctr">
                <a:solidFill>
                  <a:srgbClr val="293D8E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/>
            <a:r>
              <a:rPr lang="en-US" sz="1400" b="1" i="1" dirty="0" err="1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Contractul</a:t>
            </a:r>
            <a:r>
              <a:rPr lang="en-US" sz="1400" b="1" i="1" dirty="0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 nr</a:t>
            </a:r>
            <a:r>
              <a:rPr lang="ro-RO" sz="1400" b="1" i="1" dirty="0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:</a:t>
            </a:r>
            <a:r>
              <a:rPr lang="en-US" sz="1400" b="1" i="1" dirty="0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 </a:t>
            </a:r>
            <a:r>
              <a:rPr lang="en-GB" sz="1400" b="1" i="1" dirty="0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621/13.07.2023</a:t>
            </a:r>
            <a:endParaRPr lang="en-US" sz="1400" b="1" i="1" dirty="0">
              <a:solidFill>
                <a:schemeClr val="accent4">
                  <a:lumMod val="50000"/>
                </a:schemeClr>
              </a:solidFill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4901529" y="1532376"/>
            <a:ext cx="2520950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5875" algn="ctr">
                <a:solidFill>
                  <a:srgbClr val="293D8E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/>
            <a:r>
              <a:rPr lang="en-US" sz="1400" b="1" i="1" dirty="0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Data </a:t>
            </a:r>
            <a:r>
              <a:rPr lang="en-US" sz="1400" b="1" i="1" dirty="0" err="1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începerii</a:t>
            </a:r>
            <a:r>
              <a:rPr lang="ro-RO" sz="1400" b="1" i="1" dirty="0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:</a:t>
            </a:r>
            <a:r>
              <a:rPr lang="en-US" sz="1400" b="1" i="1" dirty="0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 </a:t>
            </a:r>
            <a:r>
              <a:rPr lang="en-GB" sz="1400" b="1" i="1" dirty="0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13.07.2023</a:t>
            </a:r>
            <a:r>
              <a:rPr lang="en-US" sz="1400" b="1" i="1" dirty="0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 </a:t>
            </a:r>
            <a:endParaRPr lang="en-US" sz="1400" i="1" dirty="0">
              <a:solidFill>
                <a:schemeClr val="accent4">
                  <a:lumMod val="50000"/>
                </a:schemeClr>
              </a:solidFill>
              <a:cs typeface="Arial" panose="020B0604020202020204" pitchFamily="34" charset="0"/>
            </a:endParaRPr>
          </a:p>
        </p:txBody>
      </p:sp>
      <p:sp>
        <p:nvSpPr>
          <p:cNvPr id="9" name="TextBox 8"/>
          <p:cNvSpPr txBox="1">
            <a:spLocks noChangeArrowheads="1"/>
          </p:cNvSpPr>
          <p:nvPr/>
        </p:nvSpPr>
        <p:spPr bwMode="auto">
          <a:xfrm>
            <a:off x="7992203" y="1532376"/>
            <a:ext cx="2520950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5875" algn="ctr">
                <a:solidFill>
                  <a:srgbClr val="293D8E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/>
            <a:r>
              <a:rPr lang="en-US" sz="1400" b="1" i="1" dirty="0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Data </a:t>
            </a:r>
            <a:r>
              <a:rPr lang="ro-RO" sz="1400" b="1" i="1" dirty="0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finalizării:</a:t>
            </a:r>
            <a:r>
              <a:rPr lang="en-US" sz="1400" b="1" i="1" dirty="0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 </a:t>
            </a:r>
            <a:r>
              <a:rPr lang="en-GB" sz="1400" b="1" i="1" dirty="0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30.07.2026</a:t>
            </a:r>
            <a:endParaRPr lang="en-US" sz="1400" i="1" dirty="0">
              <a:solidFill>
                <a:schemeClr val="accent4">
                  <a:lumMod val="50000"/>
                </a:schemeClr>
              </a:solidFill>
              <a:cs typeface="Arial" panose="020B0604020202020204" pitchFamily="34" charset="0"/>
            </a:endParaRPr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7097813" y="5535230"/>
            <a:ext cx="3804906" cy="584775"/>
          </a:xfrm>
          <a:prstGeom prst="rect">
            <a:avLst/>
          </a:prstGeom>
          <a:solidFill>
            <a:schemeClr val="bg2"/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/>
            <a:r>
              <a:rPr lang="ro-RO" sz="1600" b="1" i="1" dirty="0">
                <a:cs typeface="Arial" panose="020B0604020202020204" pitchFamily="34" charset="0"/>
              </a:rPr>
              <a:t>Director de proiect</a:t>
            </a:r>
            <a:r>
              <a:rPr lang="en-US" sz="1600" b="1" i="1" dirty="0">
                <a:cs typeface="Arial" panose="020B0604020202020204" pitchFamily="34" charset="0"/>
              </a:rPr>
              <a:t>: </a:t>
            </a:r>
            <a:endParaRPr lang="ro-RO" sz="1600" b="1" i="1" dirty="0">
              <a:cs typeface="Arial" panose="020B0604020202020204" pitchFamily="34" charset="0"/>
            </a:endParaRPr>
          </a:p>
          <a:p>
            <a:pPr algn="ctr" eaLnBrk="1" hangingPunct="1"/>
            <a:r>
              <a:rPr lang="en-US" sz="1600" dirty="0">
                <a:cs typeface="Arial" panose="020B0604020202020204" pitchFamily="34" charset="0"/>
              </a:rPr>
              <a:t>Dr.</a:t>
            </a:r>
            <a:r>
              <a:rPr lang="ro-RO" sz="1600" dirty="0">
                <a:cs typeface="Arial" panose="020B0604020202020204" pitchFamily="34" charset="0"/>
              </a:rPr>
              <a:t> </a:t>
            </a:r>
            <a:r>
              <a:rPr lang="en-US" sz="1600" dirty="0">
                <a:cs typeface="Arial" panose="020B0604020202020204" pitchFamily="34" charset="0"/>
              </a:rPr>
              <a:t>biol. </a:t>
            </a:r>
            <a:r>
              <a:rPr lang="en-US" sz="1600" dirty="0" err="1">
                <a:cs typeface="Arial" panose="020B0604020202020204" pitchFamily="34" charset="0"/>
              </a:rPr>
              <a:t>Zăgrean</a:t>
            </a:r>
            <a:r>
              <a:rPr lang="en-US" sz="1600" dirty="0">
                <a:cs typeface="Arial" panose="020B0604020202020204" pitchFamily="34" charset="0"/>
              </a:rPr>
              <a:t> </a:t>
            </a:r>
            <a:r>
              <a:rPr lang="en-US" sz="1600" dirty="0" err="1">
                <a:cs typeface="Arial" panose="020B0604020202020204" pitchFamily="34" charset="0"/>
              </a:rPr>
              <a:t>Alexandru</a:t>
            </a:r>
            <a:r>
              <a:rPr lang="en-US" sz="1600" dirty="0">
                <a:cs typeface="Arial" panose="020B0604020202020204" pitchFamily="34" charset="0"/>
              </a:rPr>
              <a:t> </a:t>
            </a:r>
            <a:r>
              <a:rPr lang="en-US" sz="1600" dirty="0" err="1">
                <a:cs typeface="Arial" panose="020B0604020202020204" pitchFamily="34" charset="0"/>
              </a:rPr>
              <a:t>Valentin</a:t>
            </a:r>
            <a:endParaRPr lang="en-US" sz="1600" dirty="0">
              <a:cs typeface="Arial" panose="020B0604020202020204" pitchFamily="34" charset="0"/>
            </a:endParaRPr>
          </a:p>
        </p:txBody>
      </p:sp>
      <p:sp>
        <p:nvSpPr>
          <p:cNvPr id="13" name="TextBox 17"/>
          <p:cNvSpPr txBox="1">
            <a:spLocks noChangeArrowheads="1"/>
          </p:cNvSpPr>
          <p:nvPr/>
        </p:nvSpPr>
        <p:spPr bwMode="auto">
          <a:xfrm>
            <a:off x="7857266" y="6271556"/>
            <a:ext cx="2286000" cy="461665"/>
          </a:xfrm>
          <a:prstGeom prst="rect">
            <a:avLst/>
          </a:prstGeom>
          <a:solidFill>
            <a:schemeClr val="bg2"/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r>
              <a:rPr lang="ro-RO" sz="1200" dirty="0">
                <a:latin typeface="Times New Roman" panose="02020603050405020304" pitchFamily="18" charset="0"/>
                <a:cs typeface="Times New Roman" pitchFamily="18" charset="0"/>
              </a:rPr>
              <a:t>Tel:</a:t>
            </a:r>
            <a:r>
              <a:rPr lang="en-US" sz="1200" dirty="0">
                <a:latin typeface="Times New Roman" panose="02020603050405020304" pitchFamily="18" charset="0"/>
                <a:cs typeface="Times New Roman" pitchFamily="18" charset="0"/>
              </a:rPr>
              <a:t> 0744.260.103</a:t>
            </a:r>
          </a:p>
          <a:p>
            <a:pPr eaLnBrk="1" hangingPunct="1"/>
            <a:r>
              <a:rPr lang="ro-RO" sz="1200" dirty="0">
                <a:latin typeface="Times New Roman" panose="02020603050405020304" pitchFamily="18" charset="0"/>
                <a:cs typeface="Times New Roman" pitchFamily="18" charset="0"/>
              </a:rPr>
              <a:t>E-mail:</a:t>
            </a:r>
            <a:r>
              <a:rPr lang="en-US" sz="1200" dirty="0">
                <a:latin typeface="Times New Roman" panose="02020603050405020304" pitchFamily="18" charset="0"/>
                <a:cs typeface="Times New Roman" pitchFamily="18" charset="0"/>
              </a:rPr>
              <a:t> </a:t>
            </a:r>
            <a:r>
              <a:rPr lang="ro-RO" sz="1200" dirty="0">
                <a:latin typeface="Times New Roman" panose="02020603050405020304" pitchFamily="18" charset="0"/>
                <a:cs typeface="Times New Roman" pitchFamily="18" charset="0"/>
              </a:rPr>
              <a:t>val.zagrean@gmail.com</a:t>
            </a:r>
            <a:endParaRPr lang="en-US" sz="1200" dirty="0">
              <a:latin typeface="Times New Roman" panose="02020603050405020304" pitchFamily="18" charset="0"/>
              <a:cs typeface="Times New Roman" pitchFamily="18" charset="0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4826000" y="4306461"/>
            <a:ext cx="6712858" cy="10772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9525" algn="ctr">
            <a:solidFill>
              <a:srgbClr val="293D8E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/>
            <a:r>
              <a:rPr lang="ro-RO" sz="1600" b="1" i="1" dirty="0">
                <a:cs typeface="Arial" panose="020B0604020202020204" pitchFamily="34" charset="0"/>
              </a:rPr>
              <a:t>Materialul biologic inițial </a:t>
            </a:r>
            <a:endParaRPr lang="ro-RO" sz="1600" b="1" dirty="0">
              <a:cs typeface="Arial" panose="020B0604020202020204" pitchFamily="34" charset="0"/>
            </a:endParaRPr>
          </a:p>
          <a:p>
            <a:pPr algn="ctr" eaLnBrk="1" hangingPunct="1"/>
            <a:r>
              <a:rPr lang="ro-RO" sz="1600" dirty="0">
                <a:cs typeface="Arial" panose="020B0604020202020204" pitchFamily="34" charset="0"/>
              </a:rPr>
              <a:t>I</a:t>
            </a:r>
            <a:r>
              <a:rPr lang="en-GB" sz="1600" dirty="0" err="1">
                <a:cs typeface="Arial" panose="020B0604020202020204" pitchFamily="34" charset="0"/>
              </a:rPr>
              <a:t>zolate</a:t>
            </a:r>
            <a:r>
              <a:rPr lang="en-GB" sz="1600" dirty="0">
                <a:cs typeface="Arial" panose="020B0604020202020204" pitchFamily="34" charset="0"/>
              </a:rPr>
              <a:t> </a:t>
            </a:r>
            <a:r>
              <a:rPr lang="en-GB" sz="1600" dirty="0" err="1">
                <a:cs typeface="Arial" panose="020B0604020202020204" pitchFamily="34" charset="0"/>
              </a:rPr>
              <a:t>miceliene</a:t>
            </a:r>
            <a:r>
              <a:rPr lang="en-GB" sz="1600" dirty="0">
                <a:cs typeface="Arial" panose="020B0604020202020204" pitchFamily="34" charset="0"/>
              </a:rPr>
              <a:t> </a:t>
            </a:r>
            <a:r>
              <a:rPr lang="en-GB" sz="1600" dirty="0" err="1">
                <a:cs typeface="Arial" panose="020B0604020202020204" pitchFamily="34" charset="0"/>
              </a:rPr>
              <a:t>ob</a:t>
            </a:r>
            <a:r>
              <a:rPr lang="ro-RO" sz="1600" dirty="0">
                <a:cs typeface="Arial" panose="020B0604020202020204" pitchFamily="34" charset="0"/>
              </a:rPr>
              <a:t>ț</a:t>
            </a:r>
            <a:r>
              <a:rPr lang="en-GB" sz="1600" dirty="0" err="1">
                <a:cs typeface="Arial" panose="020B0604020202020204" pitchFamily="34" charset="0"/>
              </a:rPr>
              <a:t>ínute</a:t>
            </a:r>
            <a:r>
              <a:rPr lang="en-GB" sz="1600" dirty="0">
                <a:cs typeface="Arial" panose="020B0604020202020204" pitchFamily="34" charset="0"/>
              </a:rPr>
              <a:t> din </a:t>
            </a:r>
            <a:r>
              <a:rPr lang="ro-RO" sz="1600" dirty="0">
                <a:cs typeface="Arial" panose="020B0604020202020204" pitchFamily="34" charset="0"/>
              </a:rPr>
              <a:t>corpuri de fructificație ale unor</a:t>
            </a:r>
            <a:r>
              <a:rPr lang="en-GB" sz="1600" dirty="0">
                <a:cs typeface="Arial" panose="020B0604020202020204" pitchFamily="34" charset="0"/>
              </a:rPr>
              <a:t> </a:t>
            </a:r>
            <a:r>
              <a:rPr lang="en-GB" sz="1600" dirty="0" err="1">
                <a:cs typeface="Arial" panose="020B0604020202020204" pitchFamily="34" charset="0"/>
              </a:rPr>
              <a:t>specii</a:t>
            </a:r>
            <a:r>
              <a:rPr lang="en-GB" sz="1600" dirty="0">
                <a:cs typeface="Arial" panose="020B0604020202020204" pitchFamily="34" charset="0"/>
              </a:rPr>
              <a:t> de </a:t>
            </a:r>
            <a:r>
              <a:rPr lang="ro-RO" sz="1600" dirty="0">
                <a:cs typeface="Arial" panose="020B0604020202020204" pitchFamily="34" charset="0"/>
              </a:rPr>
              <a:t>macromicete </a:t>
            </a:r>
            <a:r>
              <a:rPr lang="en-GB" sz="1600" dirty="0" err="1">
                <a:cs typeface="Arial" panose="020B0604020202020204" pitchFamily="34" charset="0"/>
              </a:rPr>
              <a:t>comestibile</a:t>
            </a:r>
            <a:r>
              <a:rPr lang="en-GB" sz="1600" dirty="0">
                <a:cs typeface="Arial" panose="020B0604020202020204" pitchFamily="34" charset="0"/>
              </a:rPr>
              <a:t>/</a:t>
            </a:r>
            <a:r>
              <a:rPr lang="en-GB" sz="1600" dirty="0" err="1">
                <a:cs typeface="Arial" panose="020B0604020202020204" pitchFamily="34" charset="0"/>
              </a:rPr>
              <a:t>medicinale</a:t>
            </a:r>
            <a:r>
              <a:rPr lang="en-GB" sz="1600" dirty="0">
                <a:cs typeface="Arial" panose="020B0604020202020204" pitchFamily="34" charset="0"/>
              </a:rPr>
              <a:t> </a:t>
            </a:r>
            <a:r>
              <a:rPr lang="en-GB" sz="1600" dirty="0" err="1">
                <a:cs typeface="Arial" panose="020B0604020202020204" pitchFamily="34" charset="0"/>
              </a:rPr>
              <a:t>spontane</a:t>
            </a:r>
            <a:r>
              <a:rPr lang="ro-RO" sz="1600" dirty="0">
                <a:cs typeface="Arial" panose="020B0604020202020204" pitchFamily="34" charset="0"/>
              </a:rPr>
              <a:t> colectate din diferite zone geografice ale României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690E2A2D-20B6-3684-1368-3CD8CB3EE06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263153" y="4494280"/>
            <a:ext cx="2571031" cy="1928273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B9D485CE-80AD-0A67-02A4-6EFE329488F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73210" y="4492941"/>
            <a:ext cx="2560320" cy="1920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92560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Box 1"/>
          <p:cNvSpPr txBox="1">
            <a:spLocks noChangeArrowheads="1"/>
          </p:cNvSpPr>
          <p:nvPr/>
        </p:nvSpPr>
        <p:spPr bwMode="auto">
          <a:xfrm>
            <a:off x="1678638" y="626345"/>
            <a:ext cx="8791668" cy="338554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/>
            <a:r>
              <a:rPr lang="en-US" sz="1600" b="1" dirty="0">
                <a:solidFill>
                  <a:schemeClr val="bg1"/>
                </a:solidFill>
              </a:rPr>
              <a:t>PROIECT ADER </a:t>
            </a:r>
            <a:r>
              <a:rPr lang="ro-RO" sz="1600" b="1" dirty="0">
                <a:solidFill>
                  <a:schemeClr val="bg1"/>
                </a:solidFill>
              </a:rPr>
              <a:t>6.2.1. </a:t>
            </a:r>
            <a:r>
              <a:rPr lang="en-US" sz="1600" b="1" dirty="0">
                <a:solidFill>
                  <a:schemeClr val="bg1"/>
                </a:solidFill>
              </a:rPr>
              <a:t>– FAZA </a:t>
            </a:r>
            <a:r>
              <a:rPr lang="ro-RO" sz="1600" b="1" dirty="0">
                <a:solidFill>
                  <a:schemeClr val="bg1"/>
                </a:solidFill>
              </a:rPr>
              <a:t>4</a:t>
            </a:r>
            <a:r>
              <a:rPr lang="en-US" sz="1600" b="1" dirty="0">
                <a:solidFill>
                  <a:schemeClr val="bg1"/>
                </a:solidFill>
              </a:rPr>
              <a:t>/20</a:t>
            </a:r>
            <a:r>
              <a:rPr lang="ro-RO" sz="1600" b="1" dirty="0">
                <a:solidFill>
                  <a:schemeClr val="bg1"/>
                </a:solidFill>
              </a:rPr>
              <a:t>2</a:t>
            </a:r>
            <a:r>
              <a:rPr lang="en-GB" sz="1600" b="1">
                <a:solidFill>
                  <a:schemeClr val="bg1"/>
                </a:solidFill>
              </a:rPr>
              <a:t>5</a:t>
            </a:r>
            <a:endParaRPr lang="en-US" sz="1600" dirty="0">
              <a:solidFill>
                <a:schemeClr val="bg1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050" y="1042681"/>
            <a:ext cx="8768256" cy="33855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27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/>
            <a:r>
              <a:rPr lang="ro-RO" sz="1600" b="1" i="1" dirty="0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CP - </a:t>
            </a:r>
            <a:r>
              <a:rPr lang="pt-BR" sz="1600" b="1" i="1" dirty="0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Institutul de Cercetare-Dezvoltare pentru Legumicultură şi Floricultură Vidra</a:t>
            </a:r>
            <a:r>
              <a:rPr lang="ro-RO" sz="1600" b="1" i="1" dirty="0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 </a:t>
            </a:r>
            <a:endParaRPr lang="en-US" sz="1600" i="1" dirty="0">
              <a:solidFill>
                <a:schemeClr val="accent4">
                  <a:lumMod val="50000"/>
                </a:schemeClr>
              </a:solidFill>
              <a:cs typeface="Arial" panose="020B0604020202020204" pitchFamily="34" charset="0"/>
            </a:endParaRPr>
          </a:p>
        </p:txBody>
      </p:sp>
      <p:pic>
        <p:nvPicPr>
          <p:cNvPr id="6158" name="Picture 5" descr="ante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715" y="626346"/>
            <a:ext cx="640078" cy="640080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>
            <a:spLocks noChangeArrowheads="1"/>
          </p:cNvSpPr>
          <p:nvPr/>
        </p:nvSpPr>
        <p:spPr bwMode="auto">
          <a:xfrm>
            <a:off x="4046641" y="1551331"/>
            <a:ext cx="4032250" cy="338554"/>
          </a:xfrm>
          <a:prstGeom prst="rect">
            <a:avLst/>
          </a:prstGeom>
          <a:solidFill>
            <a:schemeClr val="accent1"/>
          </a:solidFill>
          <a:ln w="15875" algn="ctr">
            <a:solidFill>
              <a:srgbClr val="293D8E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/>
            <a:r>
              <a:rPr lang="en-US" sz="1600" b="1" dirty="0">
                <a:solidFill>
                  <a:schemeClr val="bg1"/>
                </a:solidFill>
                <a:cs typeface="Arial" panose="020B0604020202020204" pitchFamily="34" charset="0"/>
              </a:rPr>
              <a:t>RAPORT  DE  ACTIVITATE  AL  FAZEI</a:t>
            </a:r>
            <a:r>
              <a:rPr lang="ro-RO" sz="1600" b="1" dirty="0">
                <a:solidFill>
                  <a:schemeClr val="bg1"/>
                </a:solidFill>
                <a:cs typeface="Arial" panose="020B0604020202020204" pitchFamily="34" charset="0"/>
              </a:rPr>
              <a:t> 4</a:t>
            </a:r>
            <a:endParaRPr lang="en-US" sz="1600" b="1" dirty="0">
              <a:solidFill>
                <a:schemeClr val="bg1"/>
              </a:solidFill>
              <a:cs typeface="Arial" panose="020B0604020202020204" pitchFamily="34" charset="0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389989" y="1284922"/>
            <a:ext cx="825529" cy="215444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15875" algn="ctr">
                <a:solidFill>
                  <a:srgbClr val="293D8E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/>
            <a:r>
              <a:rPr lang="ro-RO" sz="800" b="1" dirty="0">
                <a:latin typeface="Times New Roman" pitchFamily="18" charset="0"/>
                <a:cs typeface="Times New Roman" pitchFamily="18" charset="0"/>
              </a:rPr>
              <a:t>ICDLF Vidra</a:t>
            </a:r>
            <a:endParaRPr lang="en-US" sz="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E7AB72D1-3892-90B4-B10B-E73D4EB26FF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03389" y="188914"/>
            <a:ext cx="8768256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/>
            <a:r>
              <a:rPr lang="en-US" b="1" dirty="0"/>
              <a:t>PLAN SECTORIAL </a:t>
            </a:r>
            <a:r>
              <a:rPr lang="en-US" b="1" dirty="0">
                <a:latin typeface="Arial"/>
              </a:rPr>
              <a:t>”</a:t>
            </a:r>
            <a:r>
              <a:rPr lang="en-US" b="1" i="1" dirty="0"/>
              <a:t>AGRICULTUR</a:t>
            </a:r>
            <a:r>
              <a:rPr lang="en-US" b="1" i="1" dirty="0">
                <a:cs typeface="Arial" pitchFamily="34" charset="0"/>
              </a:rPr>
              <a:t>Ă</a:t>
            </a:r>
            <a:r>
              <a:rPr lang="en-US" b="1" i="1" dirty="0"/>
              <a:t> </a:t>
            </a:r>
            <a:r>
              <a:rPr lang="en-US" b="1" i="1" dirty="0">
                <a:cs typeface="Arial" pitchFamily="34" charset="0"/>
              </a:rPr>
              <a:t>Ş</a:t>
            </a:r>
            <a:r>
              <a:rPr lang="en-US" b="1" i="1" dirty="0"/>
              <a:t>I DEZVOLTARE RURALĂ – ADER 202</a:t>
            </a:r>
            <a:r>
              <a:rPr lang="en-GB" b="1" i="1" dirty="0"/>
              <a:t>6 </a:t>
            </a:r>
            <a:r>
              <a:rPr lang="en-US" b="1" dirty="0"/>
              <a:t>”</a:t>
            </a:r>
          </a:p>
        </p:txBody>
      </p:sp>
      <p:sp>
        <p:nvSpPr>
          <p:cNvPr id="2" name="Text Box 21">
            <a:extLst>
              <a:ext uri="{FF2B5EF4-FFF2-40B4-BE49-F238E27FC236}">
                <a16:creationId xmlns:a16="http://schemas.microsoft.com/office/drawing/2014/main" id="{41EC48C1-5755-310F-14ED-F8AD64F9587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04211" y="2059981"/>
            <a:ext cx="10528888" cy="110799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9525">
            <a:solidFill>
              <a:srgbClr val="002060"/>
            </a:solidFill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/>
            <a:r>
              <a:rPr 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Faz</a:t>
            </a:r>
            <a:r>
              <a:rPr lang="ro-RO" b="1" i="1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b="1" i="1" dirty="0"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endParaRPr lang="en-US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16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Evaluarea</a:t>
            </a:r>
            <a:r>
              <a:rPr lang="en-US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izolatelor</a:t>
            </a:r>
            <a:r>
              <a:rPr lang="en-US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sălbatice</a:t>
            </a:r>
            <a:r>
              <a:rPr lang="en-US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din </a:t>
            </a:r>
            <a:r>
              <a:rPr lang="en-US" sz="16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seriile</a:t>
            </a:r>
            <a:r>
              <a:rPr lang="en-US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III, IV </a:t>
            </a:r>
            <a:r>
              <a:rPr lang="en-US" sz="16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după</a:t>
            </a:r>
            <a:r>
              <a:rPr lang="en-US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caracteristicile</a:t>
            </a:r>
            <a:r>
              <a:rPr lang="en-US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de </a:t>
            </a:r>
            <a:r>
              <a:rPr lang="en-US" sz="16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creștere</a:t>
            </a:r>
            <a:r>
              <a:rPr lang="en-US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ale </a:t>
            </a:r>
            <a:r>
              <a:rPr lang="en-US" sz="16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miceliilor</a:t>
            </a:r>
            <a:r>
              <a:rPr lang="ro-RO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                           </a:t>
            </a:r>
            <a:r>
              <a:rPr lang="en-US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ro-RO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           </a:t>
            </a:r>
            <a:r>
              <a:rPr lang="en-US" sz="1600" b="1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 vitro</a:t>
            </a:r>
            <a:r>
              <a:rPr lang="en-US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US" sz="16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comportamentul</a:t>
            </a:r>
            <a:r>
              <a:rPr lang="en-US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la </a:t>
            </a:r>
            <a:r>
              <a:rPr lang="en-US" sz="16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fructificare</a:t>
            </a:r>
            <a:r>
              <a:rPr lang="en-US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și</a:t>
            </a:r>
            <a:r>
              <a:rPr lang="en-US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verificarea</a:t>
            </a:r>
            <a:r>
              <a:rPr lang="en-US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variabilității</a:t>
            </a:r>
            <a:r>
              <a:rPr lang="en-US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genotipurilor</a:t>
            </a:r>
            <a:r>
              <a:rPr lang="en-US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ro-RO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                                                          </a:t>
            </a:r>
            <a:r>
              <a:rPr lang="en-US" sz="16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prin</a:t>
            </a:r>
            <a:r>
              <a:rPr lang="en-US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metode</a:t>
            </a:r>
            <a:r>
              <a:rPr lang="en-US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de </a:t>
            </a:r>
            <a:r>
              <a:rPr lang="en-US" sz="16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analiză</a:t>
            </a:r>
            <a:r>
              <a:rPr lang="en-US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genetică</a:t>
            </a:r>
            <a:r>
              <a:rPr lang="en-US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</a:t>
            </a:r>
            <a:r>
              <a:rPr lang="en-US" sz="16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tehnici</a:t>
            </a:r>
            <a:r>
              <a:rPr lang="en-US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moleculare</a:t>
            </a:r>
            <a:r>
              <a:rPr lang="en-US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) </a:t>
            </a:r>
            <a:r>
              <a:rPr lang="en-US" sz="16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sau</a:t>
            </a:r>
            <a:r>
              <a:rPr lang="en-US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biochimică</a:t>
            </a:r>
            <a:r>
              <a:rPr lang="en-US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US" sz="16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graphicFrame>
        <p:nvGraphicFramePr>
          <p:cNvPr id="30" name="Table 29">
            <a:extLst>
              <a:ext uri="{FF2B5EF4-FFF2-40B4-BE49-F238E27FC236}">
                <a16:creationId xmlns:a16="http://schemas.microsoft.com/office/drawing/2014/main" id="{035A272B-E095-5F00-C5E1-A61C4864F55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84723641"/>
              </p:ext>
            </p:extLst>
          </p:nvPr>
        </p:nvGraphicFramePr>
        <p:xfrm>
          <a:off x="1604211" y="3251446"/>
          <a:ext cx="10528888" cy="3519927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528888">
                  <a:extLst>
                    <a:ext uri="{9D8B030D-6E8A-4147-A177-3AD203B41FA5}">
                      <a16:colId xmlns:a16="http://schemas.microsoft.com/office/drawing/2014/main" val="3511242660"/>
                    </a:ext>
                  </a:extLst>
                </a:gridCol>
              </a:tblGrid>
              <a:tr h="3519927">
                <a:tc>
                  <a:txBody>
                    <a:bodyPr/>
                    <a:lstStyle/>
                    <a:p>
                      <a:pPr marL="182880" marR="0" lvl="0" indent="0" algn="just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Wingdings" panose="05000000000000000000" pitchFamily="2" charset="2"/>
                        <a:buNone/>
                      </a:pPr>
                      <a:r>
                        <a:rPr lang="ro-RO" sz="1800" b="1" u="sng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Obiectivele Fazei 4</a:t>
                      </a:r>
                    </a:p>
                    <a:p>
                      <a:pPr marL="182880" marR="0" lvl="0" indent="-182880" algn="l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Wingdings" panose="05000000000000000000" pitchFamily="2" charset="2"/>
                        <a:buChar char="Ø"/>
                      </a:pPr>
                      <a:r>
                        <a:rPr lang="ro-RO" sz="16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Deplasări/expediții în teren pentru identificarea și colectarea de material biologic: specimene de bazidiocarpi - surse de germoplasmă din tulpini sălbatice de macromicete comestibile/medicinale (sr. IV)</a:t>
                      </a:r>
                      <a:endParaRPr lang="en-US" sz="1600" b="1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182880" marR="0" lvl="0" indent="-182880" algn="l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Wingdings" panose="05000000000000000000" pitchFamily="2" charset="2"/>
                        <a:buChar char="Ø"/>
                      </a:pPr>
                      <a:r>
                        <a:rPr lang="ro-RO" sz="16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Evaluarea in vitro a miceliilor sălbatice din seriile III, IV după criterii morfofiziologice și culturale și utilizarea lor pentru pregătirea miceliului de însămânțare în vederea verificării capacității de fructificare</a:t>
                      </a:r>
                      <a:endParaRPr lang="en-US" sz="1600" b="1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182880" marR="0" lvl="0" indent="-182880" algn="l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Wingdings" panose="05000000000000000000" pitchFamily="2" charset="2"/>
                        <a:buChar char="Ø"/>
                      </a:pPr>
                      <a:r>
                        <a:rPr lang="ro-RO" sz="16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Testarea capacității de fructificare a tulpinilor sălbatice din seriile III, IV în condiții de ciupercărie</a:t>
                      </a:r>
                      <a:endParaRPr lang="en-US" sz="1600" b="1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182880" marR="0" lvl="0" indent="-182880" algn="l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Wingdings" panose="05000000000000000000" pitchFamily="2" charset="2"/>
                        <a:buChar char="Ø"/>
                      </a:pPr>
                      <a:r>
                        <a:rPr lang="ro-RO" sz="16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Evaluarea variabilității intra-/interspecifice existentă la izolatele sălbatice experimentale determinată prin tehnici moleculare și/sau de analiză biochimică</a:t>
                      </a:r>
                      <a:endParaRPr lang="en-US" sz="1600" b="1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182880" marR="0" lvl="0" indent="-182880" algn="l">
                        <a:lnSpc>
                          <a:spcPct val="115000"/>
                        </a:lnSpc>
                        <a:spcAft>
                          <a:spcPts val="1200"/>
                        </a:spcAft>
                        <a:buFont typeface="Wingdings" panose="05000000000000000000" pitchFamily="2" charset="2"/>
                        <a:buChar char="Ø"/>
                      </a:pPr>
                      <a:r>
                        <a:rPr lang="ro-RO" sz="16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Diseminarea rezultatelor</a:t>
                      </a:r>
                      <a:endParaRPr lang="en-US" sz="1600" b="1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14300" marR="114300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3580663"/>
                  </a:ext>
                </a:extLst>
              </a:tr>
            </a:tbl>
          </a:graphicData>
        </a:graphic>
      </p:graphicFrame>
      <p:pic>
        <p:nvPicPr>
          <p:cNvPr id="35" name="Picture 34">
            <a:extLst>
              <a:ext uri="{FF2B5EF4-FFF2-40B4-BE49-F238E27FC236}">
                <a16:creationId xmlns:a16="http://schemas.microsoft.com/office/drawing/2014/main" id="{EC658AA5-54FE-0043-E8C1-4B20F63CAD3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676" y="4449863"/>
            <a:ext cx="1520154" cy="2011680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89498037-9C63-1934-0F8D-E4628EDEA82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572" y="2162137"/>
            <a:ext cx="1527186" cy="2011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7289617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Box 1"/>
          <p:cNvSpPr txBox="1">
            <a:spLocks noChangeArrowheads="1"/>
          </p:cNvSpPr>
          <p:nvPr/>
        </p:nvSpPr>
        <p:spPr bwMode="auto">
          <a:xfrm>
            <a:off x="1702050" y="554384"/>
            <a:ext cx="8768256" cy="338554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/>
            <a:r>
              <a:rPr lang="en-US" sz="1600" b="1" dirty="0">
                <a:solidFill>
                  <a:schemeClr val="bg1"/>
                </a:solidFill>
              </a:rPr>
              <a:t>PROIECT ADER </a:t>
            </a:r>
            <a:r>
              <a:rPr lang="ro-RO" sz="1600" b="1" dirty="0">
                <a:solidFill>
                  <a:schemeClr val="bg1"/>
                </a:solidFill>
              </a:rPr>
              <a:t>6.2.1. </a:t>
            </a:r>
            <a:r>
              <a:rPr lang="en-US" sz="1600" b="1" dirty="0">
                <a:solidFill>
                  <a:schemeClr val="bg1"/>
                </a:solidFill>
              </a:rPr>
              <a:t>– FAZA </a:t>
            </a:r>
            <a:r>
              <a:rPr lang="ro-RO" sz="1600" b="1" dirty="0">
                <a:solidFill>
                  <a:schemeClr val="bg1"/>
                </a:solidFill>
              </a:rPr>
              <a:t>4</a:t>
            </a:r>
            <a:r>
              <a:rPr lang="en-US" sz="1600" b="1" dirty="0">
                <a:solidFill>
                  <a:schemeClr val="bg1"/>
                </a:solidFill>
              </a:rPr>
              <a:t>/20</a:t>
            </a:r>
            <a:r>
              <a:rPr lang="ro-RO" sz="1600" b="1" dirty="0">
                <a:solidFill>
                  <a:schemeClr val="bg1"/>
                </a:solidFill>
              </a:rPr>
              <a:t>24</a:t>
            </a:r>
            <a:endParaRPr lang="en-US" sz="1600" dirty="0">
              <a:solidFill>
                <a:schemeClr val="bg1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11871" y="988900"/>
            <a:ext cx="8768256" cy="33855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27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/>
            <a:r>
              <a:rPr lang="ro-RO" sz="1600" b="1" i="1" dirty="0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CP - </a:t>
            </a:r>
            <a:r>
              <a:rPr lang="pt-BR" sz="1600" b="1" i="1" dirty="0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Institutul de Cercetare-Dezvoltare pentru Legumicultură şi Floricultură Vidra</a:t>
            </a:r>
            <a:r>
              <a:rPr lang="ro-RO" sz="1600" b="1" i="1" dirty="0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 </a:t>
            </a:r>
            <a:endParaRPr lang="en-US" sz="1600" i="1" dirty="0">
              <a:solidFill>
                <a:schemeClr val="accent4">
                  <a:lumMod val="50000"/>
                </a:schemeClr>
              </a:solidFill>
              <a:cs typeface="Arial" panose="020B0604020202020204" pitchFamily="34" charset="0"/>
            </a:endParaRPr>
          </a:p>
        </p:txBody>
      </p:sp>
      <p:pic>
        <p:nvPicPr>
          <p:cNvPr id="6158" name="Picture 5" descr="ante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561" y="399393"/>
            <a:ext cx="777805" cy="777807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>
            <a:spLocks noChangeArrowheads="1"/>
          </p:cNvSpPr>
          <p:nvPr/>
        </p:nvSpPr>
        <p:spPr bwMode="auto">
          <a:xfrm>
            <a:off x="4070053" y="1413572"/>
            <a:ext cx="4032250" cy="338554"/>
          </a:xfrm>
          <a:prstGeom prst="rect">
            <a:avLst/>
          </a:prstGeom>
          <a:solidFill>
            <a:schemeClr val="accent1"/>
          </a:solidFill>
          <a:ln w="15875" algn="ctr">
            <a:solidFill>
              <a:srgbClr val="293D8E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/>
            <a:r>
              <a:rPr lang="en-US" sz="1600" b="1" dirty="0">
                <a:solidFill>
                  <a:schemeClr val="bg1"/>
                </a:solidFill>
                <a:cs typeface="Arial" panose="020B0604020202020204" pitchFamily="34" charset="0"/>
              </a:rPr>
              <a:t>RAPORT  DE  ACTIVITATE  AL  FAZEI</a:t>
            </a:r>
            <a:r>
              <a:rPr lang="ro-RO" sz="1600" b="1" dirty="0">
                <a:solidFill>
                  <a:schemeClr val="bg1"/>
                </a:solidFill>
                <a:cs typeface="Arial" panose="020B0604020202020204" pitchFamily="34" charset="0"/>
              </a:rPr>
              <a:t> 4</a:t>
            </a:r>
            <a:endParaRPr lang="en-US" b="1" dirty="0">
              <a:solidFill>
                <a:schemeClr val="bg1"/>
              </a:solidFill>
              <a:cs typeface="Arial" panose="020B0604020202020204" pitchFamily="34" charset="0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229837" y="1209647"/>
            <a:ext cx="825529" cy="215444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15875" algn="ctr">
                <a:solidFill>
                  <a:srgbClr val="293D8E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/>
            <a:r>
              <a:rPr lang="ro-RO" sz="800" b="1" dirty="0">
                <a:latin typeface="Times New Roman" pitchFamily="18" charset="0"/>
                <a:cs typeface="Times New Roman" pitchFamily="18" charset="0"/>
              </a:rPr>
              <a:t>ICDLF Vidra</a:t>
            </a:r>
            <a:endParaRPr lang="en-US" sz="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E7AB72D1-3892-90B4-B10B-E73D4EB26FF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02050" y="73680"/>
            <a:ext cx="8768256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/>
            <a:r>
              <a:rPr lang="en-US" b="1" dirty="0"/>
              <a:t>PLAN SECTORIAL </a:t>
            </a:r>
            <a:r>
              <a:rPr lang="en-US" b="1" dirty="0">
                <a:latin typeface="Arial"/>
              </a:rPr>
              <a:t>”</a:t>
            </a:r>
            <a:r>
              <a:rPr lang="en-US" b="1" i="1" dirty="0"/>
              <a:t>AGRICULTUR</a:t>
            </a:r>
            <a:r>
              <a:rPr lang="en-US" b="1" i="1" dirty="0">
                <a:cs typeface="Arial" pitchFamily="34" charset="0"/>
              </a:rPr>
              <a:t>Ă</a:t>
            </a:r>
            <a:r>
              <a:rPr lang="en-US" b="1" i="1" dirty="0"/>
              <a:t> </a:t>
            </a:r>
            <a:r>
              <a:rPr lang="en-US" b="1" i="1" dirty="0">
                <a:cs typeface="Arial" pitchFamily="34" charset="0"/>
              </a:rPr>
              <a:t>Ş</a:t>
            </a:r>
            <a:r>
              <a:rPr lang="en-US" b="1" i="1" dirty="0"/>
              <a:t>I DEZVOLTARE RURALĂ – ADER 202</a:t>
            </a:r>
            <a:r>
              <a:rPr lang="en-GB" b="1" i="1" dirty="0"/>
              <a:t>6 </a:t>
            </a:r>
            <a:r>
              <a:rPr lang="en-US" b="1" dirty="0"/>
              <a:t>”</a:t>
            </a:r>
          </a:p>
        </p:txBody>
      </p:sp>
      <p:sp>
        <p:nvSpPr>
          <p:cNvPr id="2" name="Text Box 21">
            <a:extLst>
              <a:ext uri="{FF2B5EF4-FFF2-40B4-BE49-F238E27FC236}">
                <a16:creationId xmlns:a16="http://schemas.microsoft.com/office/drawing/2014/main" id="{1E5C537B-9B8A-81FA-EC22-9AD94FC1ABF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266" y="1833288"/>
            <a:ext cx="12091469" cy="83099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9525">
            <a:solidFill>
              <a:srgbClr val="002060"/>
            </a:solidFill>
            <a:miter lim="800000"/>
            <a:headEnd/>
            <a:tailEnd/>
          </a:ln>
          <a:effectLst/>
        </p:spPr>
        <p:txBody>
          <a:bodyPr wrap="square" lIns="91440" tIns="45720" rIns="91440">
            <a:spAutoFit/>
          </a:bodyPr>
          <a:lstStyle/>
          <a:p>
            <a:pPr algn="ctr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Faz</a:t>
            </a:r>
            <a:r>
              <a:rPr lang="ro-RO" sz="1600" b="1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600" b="1" dirty="0"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r>
              <a:rPr lang="ro-RO" sz="1600" b="1" i="1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6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Evaluarea</a:t>
            </a:r>
            <a:r>
              <a:rPr lang="en-US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izolatelor</a:t>
            </a:r>
            <a:r>
              <a:rPr lang="en-US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sălbatice</a:t>
            </a:r>
            <a:r>
              <a:rPr lang="en-US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din </a:t>
            </a:r>
            <a:r>
              <a:rPr lang="en-US" sz="16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seriile</a:t>
            </a:r>
            <a:r>
              <a:rPr lang="en-US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III, IV </a:t>
            </a:r>
            <a:r>
              <a:rPr lang="en-US" sz="16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după</a:t>
            </a:r>
            <a:r>
              <a:rPr lang="en-US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caracteristicile</a:t>
            </a:r>
            <a:r>
              <a:rPr lang="en-US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de </a:t>
            </a:r>
            <a:r>
              <a:rPr lang="en-US" sz="16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creștere</a:t>
            </a:r>
            <a:r>
              <a:rPr lang="en-US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ale </a:t>
            </a:r>
            <a:r>
              <a:rPr lang="en-US" sz="16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miceliilor</a:t>
            </a:r>
            <a:r>
              <a:rPr lang="ro-RO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600" b="1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 vitro</a:t>
            </a:r>
            <a:r>
              <a:rPr lang="en-US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US" sz="16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comportamentul</a:t>
            </a:r>
            <a:r>
              <a:rPr lang="en-US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la </a:t>
            </a:r>
            <a:r>
              <a:rPr lang="en-US" sz="16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fructificare</a:t>
            </a:r>
            <a:r>
              <a:rPr lang="en-US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și</a:t>
            </a:r>
            <a:r>
              <a:rPr lang="en-US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verificarea</a:t>
            </a:r>
            <a:r>
              <a:rPr lang="en-US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variabilității</a:t>
            </a:r>
            <a:r>
              <a:rPr lang="en-US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genotipurilor</a:t>
            </a:r>
            <a:r>
              <a:rPr lang="ro-RO" sz="1600" b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prin</a:t>
            </a:r>
            <a:r>
              <a:rPr lang="en-US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metode</a:t>
            </a:r>
            <a:r>
              <a:rPr lang="en-US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de </a:t>
            </a:r>
            <a:r>
              <a:rPr lang="en-US" sz="16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analiză</a:t>
            </a:r>
            <a:r>
              <a:rPr lang="en-US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genetică</a:t>
            </a:r>
            <a:r>
              <a:rPr lang="en-US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</a:t>
            </a:r>
            <a:r>
              <a:rPr lang="en-US" sz="16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tehnici</a:t>
            </a:r>
            <a:r>
              <a:rPr lang="en-US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moleculare</a:t>
            </a:r>
            <a:r>
              <a:rPr lang="en-US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) </a:t>
            </a:r>
            <a:r>
              <a:rPr lang="en-US" sz="16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sau</a:t>
            </a:r>
            <a:r>
              <a:rPr lang="en-US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biochimică</a:t>
            </a:r>
            <a:r>
              <a:rPr lang="en-US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US" sz="1600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338B007C-E671-0CC8-FB42-8CF05272858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32402870"/>
              </p:ext>
            </p:extLst>
          </p:nvPr>
        </p:nvGraphicFramePr>
        <p:xfrm>
          <a:off x="50266" y="2717731"/>
          <a:ext cx="12091469" cy="40665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7" name="Picture 16" descr="A group of mushrooms growing on a tree&#10;&#10;AI-generated content may be incorrect.">
            <a:extLst>
              <a:ext uri="{FF2B5EF4-FFF2-40B4-BE49-F238E27FC236}">
                <a16:creationId xmlns:a16="http://schemas.microsoft.com/office/drawing/2014/main" id="{E9A897D0-F696-7C4E-42DD-03758C37C5F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27944" y="2745447"/>
            <a:ext cx="3084723" cy="1937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6070160"/>
      </p:ext>
    </p:extLst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Box 1"/>
          <p:cNvSpPr txBox="1">
            <a:spLocks noChangeArrowheads="1"/>
          </p:cNvSpPr>
          <p:nvPr/>
        </p:nvSpPr>
        <p:spPr bwMode="auto">
          <a:xfrm>
            <a:off x="1020102" y="514266"/>
            <a:ext cx="8075573" cy="309256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/>
            <a:r>
              <a:rPr lang="en-US" sz="1400" b="1" dirty="0">
                <a:solidFill>
                  <a:schemeClr val="bg1"/>
                </a:solidFill>
              </a:rPr>
              <a:t>PROIECT ADER </a:t>
            </a:r>
            <a:r>
              <a:rPr lang="ro-RO" sz="1400" b="1" dirty="0">
                <a:solidFill>
                  <a:schemeClr val="bg1"/>
                </a:solidFill>
              </a:rPr>
              <a:t>6.2.1. </a:t>
            </a:r>
            <a:r>
              <a:rPr lang="en-US" sz="1400" b="1" dirty="0">
                <a:solidFill>
                  <a:schemeClr val="bg1"/>
                </a:solidFill>
              </a:rPr>
              <a:t>– FAZA </a:t>
            </a:r>
            <a:r>
              <a:rPr lang="ro-RO" sz="1400" b="1" dirty="0">
                <a:solidFill>
                  <a:schemeClr val="bg1"/>
                </a:solidFill>
              </a:rPr>
              <a:t>4</a:t>
            </a:r>
            <a:r>
              <a:rPr lang="en-US" sz="1400" b="1" dirty="0">
                <a:solidFill>
                  <a:schemeClr val="bg1"/>
                </a:solidFill>
              </a:rPr>
              <a:t>/20</a:t>
            </a:r>
            <a:r>
              <a:rPr lang="ro-RO" sz="1400" b="1" dirty="0">
                <a:solidFill>
                  <a:schemeClr val="bg1"/>
                </a:solidFill>
              </a:rPr>
              <a:t>24</a:t>
            </a:r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020102" y="899026"/>
            <a:ext cx="8101863" cy="33855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27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/>
            <a:r>
              <a:rPr lang="ro-RO" sz="1600" b="1" i="1" dirty="0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CP - </a:t>
            </a:r>
            <a:r>
              <a:rPr lang="pt-BR" sz="1600" b="1" i="1" dirty="0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Institutul de Cercetare-Dezvoltare pentru Legumicultură şi Floricultură Vidra</a:t>
            </a:r>
            <a:r>
              <a:rPr lang="ro-RO" sz="1600" b="1" i="1" dirty="0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 </a:t>
            </a:r>
            <a:endParaRPr lang="en-US" sz="1600" i="1" dirty="0">
              <a:solidFill>
                <a:schemeClr val="accent4">
                  <a:lumMod val="50000"/>
                </a:schemeClr>
              </a:solidFill>
              <a:cs typeface="Arial" panose="020B0604020202020204" pitchFamily="34" charset="0"/>
            </a:endParaRPr>
          </a:p>
        </p:txBody>
      </p:sp>
      <p:pic>
        <p:nvPicPr>
          <p:cNvPr id="6158" name="Picture 5" descr="ante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969" y="628672"/>
            <a:ext cx="640078" cy="640080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>
            <a:spLocks noChangeArrowheads="1"/>
          </p:cNvSpPr>
          <p:nvPr/>
        </p:nvSpPr>
        <p:spPr bwMode="auto">
          <a:xfrm>
            <a:off x="1020101" y="1344615"/>
            <a:ext cx="8118279" cy="30777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15875" algn="ctr">
            <a:solidFill>
              <a:srgbClr val="002060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/>
            <a:r>
              <a:rPr lang="en-US" sz="1400" b="1" dirty="0">
                <a:cs typeface="Arial" panose="020B0604020202020204" pitchFamily="34" charset="0"/>
              </a:rPr>
              <a:t>RAPORT  DE  ACTIVITATE  AL  FAZEI</a:t>
            </a:r>
            <a:r>
              <a:rPr lang="ro-RO" sz="1400" b="1" dirty="0">
                <a:cs typeface="Arial" panose="020B0604020202020204" pitchFamily="34" charset="0"/>
              </a:rPr>
              <a:t> 4</a:t>
            </a:r>
            <a:endParaRPr lang="en-US" sz="1400" b="1" dirty="0">
              <a:cs typeface="Arial" panose="020B0604020202020204" pitchFamily="34" charset="0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56628" y="1283799"/>
            <a:ext cx="825529" cy="215444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15875" algn="ctr">
                <a:solidFill>
                  <a:srgbClr val="293D8E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/>
            <a:r>
              <a:rPr lang="ro-RO" sz="800" b="1" dirty="0">
                <a:latin typeface="Times New Roman" pitchFamily="18" charset="0"/>
                <a:cs typeface="Times New Roman" pitchFamily="18" charset="0"/>
              </a:rPr>
              <a:t>ICDLF Vidra</a:t>
            </a:r>
            <a:endParaRPr lang="en-US" sz="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E7AB72D1-3892-90B4-B10B-E73D4EB26FF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0969" y="107538"/>
            <a:ext cx="8944706" cy="33855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/>
            <a:r>
              <a:rPr lang="en-US" sz="1600" b="1" dirty="0"/>
              <a:t>PLAN SECTORIAL </a:t>
            </a:r>
            <a:r>
              <a:rPr lang="en-US" sz="1600" b="1" dirty="0">
                <a:latin typeface="Arial"/>
              </a:rPr>
              <a:t>”</a:t>
            </a:r>
            <a:r>
              <a:rPr lang="en-US" sz="1600" b="1" i="1" dirty="0"/>
              <a:t>AGRICULTUR</a:t>
            </a:r>
            <a:r>
              <a:rPr lang="en-US" sz="1600" b="1" i="1" dirty="0">
                <a:cs typeface="Arial" pitchFamily="34" charset="0"/>
              </a:rPr>
              <a:t>Ă</a:t>
            </a:r>
            <a:r>
              <a:rPr lang="en-US" sz="1600" b="1" i="1" dirty="0"/>
              <a:t> </a:t>
            </a:r>
            <a:r>
              <a:rPr lang="en-US" sz="1600" b="1" i="1" dirty="0">
                <a:cs typeface="Arial" pitchFamily="34" charset="0"/>
              </a:rPr>
              <a:t>Ş</a:t>
            </a:r>
            <a:r>
              <a:rPr lang="en-US" sz="1600" b="1" i="1" dirty="0"/>
              <a:t>I DEZVOLTARE RURALĂ – ADER 202</a:t>
            </a:r>
            <a:r>
              <a:rPr lang="en-GB" sz="1600" b="1" i="1" dirty="0"/>
              <a:t>6 </a:t>
            </a:r>
            <a:r>
              <a:rPr lang="en-US" sz="1600" b="1" dirty="0"/>
              <a:t>”</a:t>
            </a:r>
          </a:p>
        </p:txBody>
      </p:sp>
      <p:sp>
        <p:nvSpPr>
          <p:cNvPr id="2" name="Text Box 21">
            <a:extLst>
              <a:ext uri="{FF2B5EF4-FFF2-40B4-BE49-F238E27FC236}">
                <a16:creationId xmlns:a16="http://schemas.microsoft.com/office/drawing/2014/main" id="{41EC48C1-5755-310F-14ED-F8AD64F9587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8262" y="1833921"/>
            <a:ext cx="9030119" cy="7694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9525">
            <a:solidFill>
              <a:schemeClr val="accent1">
                <a:lumMod val="50000"/>
              </a:schemeClr>
            </a:solidFill>
            <a:miter lim="800000"/>
            <a:headEnd/>
            <a:tailEnd/>
          </a:ln>
          <a:effectLst/>
        </p:spPr>
        <p:txBody>
          <a:bodyPr wrap="square" lIns="45720" rIns="45720">
            <a:spAutoFit/>
          </a:bodyPr>
          <a:lstStyle/>
          <a:p>
            <a:pPr algn="ctr"/>
            <a:r>
              <a:rPr lang="en-GB" sz="1600" b="1" i="1" dirty="0" err="1">
                <a:latin typeface="Arial" panose="020B0604020202020204" pitchFamily="34" charset="0"/>
                <a:cs typeface="Arial" panose="020B0604020202020204" pitchFamily="34" charset="0"/>
              </a:rPr>
              <a:t>Activitatea</a:t>
            </a:r>
            <a:r>
              <a:rPr lang="en-GB" sz="1600" b="1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600" b="1" i="1" dirty="0">
                <a:latin typeface="Arial" panose="020B0604020202020204" pitchFamily="34" charset="0"/>
                <a:cs typeface="Arial" panose="020B0604020202020204" pitchFamily="34" charset="0"/>
              </a:rPr>
              <a:t>4.1.  </a:t>
            </a:r>
          </a:p>
          <a:p>
            <a:pPr algn="ctr"/>
            <a:r>
              <a:rPr lang="ro-RO" sz="14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Deplasări/expediții în teren pentru identificarea și colectarea de material biologic: specimene de bazidiocarpi - surse de germoplasmă din tulpini sălbatice de macromicete comestibile/medicinale (sr. IV)</a:t>
            </a:r>
            <a:endParaRPr lang="en-US" sz="1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3E82578-4350-3CF8-61C5-714736109B2D}"/>
              </a:ext>
            </a:extLst>
          </p:cNvPr>
          <p:cNvSpPr txBox="1"/>
          <p:nvPr/>
        </p:nvSpPr>
        <p:spPr>
          <a:xfrm>
            <a:off x="91846" y="2938040"/>
            <a:ext cx="4909811" cy="383149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marR="0" lvl="0">
              <a:lnSpc>
                <a:spcPct val="150000"/>
              </a:lnSpc>
              <a:spcAft>
                <a:spcPts val="300"/>
              </a:spcAft>
              <a:tabLst>
                <a:tab pos="457200" algn="l"/>
                <a:tab pos="514350" algn="l"/>
              </a:tabLst>
            </a:pPr>
            <a:r>
              <a:rPr lang="en-US" sz="14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Specimene</a:t>
            </a:r>
            <a:r>
              <a:rPr lang="en-US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colectate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</a:t>
            </a:r>
            <a:r>
              <a:rPr lang="en-US" sz="1400" b="1" i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Agaricus campestris </a:t>
            </a:r>
            <a:r>
              <a:rPr lang="en-US" sz="14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L.(1753)</a:t>
            </a:r>
            <a:endParaRPr lang="en-US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R="0" lvl="0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tabLst>
                <a:tab pos="228600" algn="l"/>
                <a:tab pos="457200" algn="l"/>
              </a:tabLst>
            </a:pPr>
            <a:r>
              <a:rPr lang="en-US" sz="1400" b="1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Denumiri</a:t>
            </a:r>
            <a:r>
              <a:rPr lang="en-US" sz="14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b="1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populare</a:t>
            </a:r>
            <a:r>
              <a:rPr lang="en-US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</a:t>
            </a:r>
            <a:r>
              <a:rPr lang="en-US" sz="1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ciuperca</a:t>
            </a:r>
            <a:r>
              <a:rPr lang="en-US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albă</a:t>
            </a:r>
            <a:r>
              <a:rPr lang="en-US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de </a:t>
            </a:r>
            <a:r>
              <a:rPr lang="en-US" sz="1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bălegar</a:t>
            </a:r>
            <a:r>
              <a:rPr lang="en-US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champignon</a:t>
            </a:r>
            <a:endParaRPr lang="ro-RO" sz="1400" kern="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R="0" lvl="0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tabLst>
                <a:tab pos="228600" algn="l"/>
                <a:tab pos="457200" algn="l"/>
              </a:tabLst>
            </a:pPr>
            <a:r>
              <a:rPr lang="ro-RO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Locul / </a:t>
            </a:r>
            <a:r>
              <a:rPr lang="en-US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Data </a:t>
            </a:r>
            <a:r>
              <a:rPr lang="en-US" sz="14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colectării</a:t>
            </a:r>
            <a:r>
              <a:rPr lang="ro-RO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</a:t>
            </a:r>
            <a:r>
              <a:rPr lang="en-US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ro-RO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10.10.2024</a:t>
            </a:r>
            <a:r>
              <a:rPr lang="ro-RO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-</a:t>
            </a:r>
            <a:r>
              <a:rPr lang="ro-RO" sz="1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ro-RO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Parc ASAS, sector 1 București.</a:t>
            </a:r>
            <a:r>
              <a:rPr lang="ro-RO" sz="1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</a:t>
            </a:r>
            <a:r>
              <a:rPr lang="en-US" sz="1400" b="1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Descriere</a:t>
            </a:r>
            <a:r>
              <a:rPr lang="en-US" sz="14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1400" b="1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generală</a:t>
            </a: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</a:t>
            </a:r>
            <a:r>
              <a:rPr lang="ro-RO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ciuperci cu </a:t>
            </a:r>
            <a:r>
              <a:rPr lang="ro-RO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pălării de 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5-10 cm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cărnoase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cu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piciorul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inserat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central. Cele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tinere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sunt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mai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mici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au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formă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globuloasă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și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prezintă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pe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partea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inferioară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văl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parțial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care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acoperă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lamelele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producătoare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de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spori</a:t>
            </a:r>
            <a:r>
              <a:rPr lang="ro-RO" sz="1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Pălăria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se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aplatizează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spre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bătrânețe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Cuticula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albă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cu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vârsta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crem-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gălbuie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Lamelele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sunt lungi,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aglomerate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și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neaderente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la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picior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inițial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roz</a:t>
            </a:r>
            <a:r>
              <a:rPr lang="ro-RO" sz="1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cafeniu-negricios</a:t>
            </a:r>
            <a:r>
              <a:rPr lang="ro-RO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ro-RO" sz="1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la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bătrînețe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Piciorul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lang="ro-RO" sz="1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cu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lungimea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egală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cu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diametrul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pălăriei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o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grosime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de 1-3 cm;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alb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plin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cilindric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și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ușor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umflat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la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bază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ro-RO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cu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inel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simplu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alb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membranos</a:t>
            </a:r>
            <a:r>
              <a:rPr lang="ro-RO" sz="1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r>
              <a:rPr lang="en-US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Carnea</a:t>
            </a:r>
            <a:r>
              <a:rPr lang="en-US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lang="en-US" sz="1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este</a:t>
            </a:r>
            <a:r>
              <a:rPr lang="en-US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compactă</a:t>
            </a:r>
            <a:r>
              <a:rPr lang="en-US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și</a:t>
            </a:r>
            <a:r>
              <a:rPr lang="en-US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fermă</a:t>
            </a:r>
            <a:r>
              <a:rPr lang="en-US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US" sz="1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în</a:t>
            </a:r>
            <a:r>
              <a:rPr lang="en-US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pălărie</a:t>
            </a:r>
            <a:r>
              <a:rPr lang="en-US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și</a:t>
            </a:r>
            <a:r>
              <a:rPr lang="en-US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picior</a:t>
            </a:r>
            <a:r>
              <a:rPr lang="en-US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albă</a:t>
            </a:r>
            <a:r>
              <a:rPr lang="en-US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nu-</a:t>
            </a:r>
            <a:r>
              <a:rPr lang="en-US" sz="1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și</a:t>
            </a:r>
            <a:r>
              <a:rPr lang="en-US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schimbă</a:t>
            </a:r>
            <a:r>
              <a:rPr lang="en-US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culoarea</a:t>
            </a:r>
            <a:r>
              <a:rPr lang="en-US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la </a:t>
            </a:r>
            <a:r>
              <a:rPr lang="en-US" sz="1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tăiere</a:t>
            </a:r>
            <a:r>
              <a:rPr lang="en-US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ro-RO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Mi</a:t>
            </a:r>
            <a:r>
              <a:rPr lang="en-US" sz="1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ros</a:t>
            </a:r>
            <a:r>
              <a:rPr lang="en-US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plăcut</a:t>
            </a:r>
            <a:r>
              <a:rPr lang="ro-RO" sz="1400" kern="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 </a:t>
            </a:r>
            <a:r>
              <a:rPr lang="en-US" sz="1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ciupercă</a:t>
            </a:r>
            <a:r>
              <a:rPr lang="en-US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și</a:t>
            </a:r>
            <a:r>
              <a:rPr lang="en-US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gust</a:t>
            </a:r>
            <a:r>
              <a:rPr lang="ro-RO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savuros.Sporii</a:t>
            </a:r>
            <a:r>
              <a:rPr lang="en-US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de </a:t>
            </a:r>
            <a:r>
              <a:rPr lang="en-US" sz="1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culoare</a:t>
            </a:r>
            <a:r>
              <a:rPr lang="en-US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cafenie-negricioasă</a:t>
            </a:r>
            <a:r>
              <a:rPr lang="en-US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ro-RO" sz="1400" kern="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</a:t>
            </a:r>
            <a:r>
              <a:rPr lang="en-US" sz="1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omestibilă</a:t>
            </a:r>
            <a:r>
              <a:rPr lang="en-US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US" sz="1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foarte</a:t>
            </a:r>
            <a:r>
              <a:rPr lang="en-US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bună</a:t>
            </a:r>
            <a:r>
              <a:rPr lang="en-US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endParaRPr lang="ro-RO" sz="1400" kern="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5F5A8FD-24FE-9A57-838B-25C51361B4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57888" y="2938040"/>
            <a:ext cx="2599829" cy="3768298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4DE6E018-FE55-30B9-050E-4E13DDD87BC7}"/>
              </a:ext>
            </a:extLst>
          </p:cNvPr>
          <p:cNvSpPr txBox="1"/>
          <p:nvPr/>
        </p:nvSpPr>
        <p:spPr>
          <a:xfrm>
            <a:off x="7882237" y="2938040"/>
            <a:ext cx="4217917" cy="379334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>
              <a:spcAft>
                <a:spcPts val="300"/>
              </a:spcAft>
              <a:tabLst>
                <a:tab pos="457200" algn="l"/>
                <a:tab pos="514350" algn="l"/>
              </a:tabLst>
            </a:pPr>
            <a:r>
              <a:rPr lang="en-US" sz="14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Specimene</a:t>
            </a:r>
            <a:r>
              <a:rPr lang="en-US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colectate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</a:t>
            </a:r>
            <a:r>
              <a:rPr lang="en-US" sz="1400" b="1" i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Leucoagaricus </a:t>
            </a:r>
            <a:r>
              <a:rPr lang="en-US" sz="1400" b="1" i="1" u="sng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leucothites</a:t>
            </a:r>
            <a:r>
              <a:rPr lang="en-US" sz="1400" b="1" i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</a:t>
            </a:r>
            <a:r>
              <a:rPr lang="en-US" sz="1400" b="1" u="sng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Vittad</a:t>
            </a:r>
            <a:r>
              <a:rPr lang="en-US" sz="14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.) Wasser (1977)</a:t>
            </a:r>
            <a:endParaRPr lang="en-US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R="0" lvl="0">
              <a:tabLst>
                <a:tab pos="228600" algn="l"/>
                <a:tab pos="457200" algn="l"/>
              </a:tabLst>
            </a:pPr>
            <a:r>
              <a:rPr lang="en-US" sz="1400" b="1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Denumiri</a:t>
            </a:r>
            <a:r>
              <a:rPr lang="en-US" sz="14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b="1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populare</a:t>
            </a:r>
            <a:r>
              <a:rPr lang="en-US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</a:t>
            </a:r>
            <a:r>
              <a:rPr lang="en-US" sz="1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Denumiri</a:t>
            </a:r>
            <a:r>
              <a:rPr lang="en-US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populare</a:t>
            </a:r>
            <a:r>
              <a:rPr lang="en-US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</a:t>
            </a:r>
            <a:r>
              <a:rPr lang="en-US" sz="1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ciuperca</a:t>
            </a:r>
            <a:r>
              <a:rPr lang="en-US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de </a:t>
            </a:r>
            <a:r>
              <a:rPr lang="en-US" sz="1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miriște</a:t>
            </a:r>
            <a:r>
              <a:rPr lang="en-US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US" sz="1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bureți</a:t>
            </a:r>
            <a:r>
              <a:rPr lang="en-US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albineți</a:t>
            </a:r>
            <a:endParaRPr lang="ro-RO" sz="1400" kern="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R="0" lvl="0">
              <a:tabLst>
                <a:tab pos="228600" algn="l"/>
                <a:tab pos="457200" algn="l"/>
              </a:tabLst>
            </a:pPr>
            <a:r>
              <a:rPr lang="ro-RO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Locul / </a:t>
            </a:r>
            <a:r>
              <a:rPr lang="en-US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Data </a:t>
            </a:r>
            <a:r>
              <a:rPr lang="en-US" sz="14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colectării</a:t>
            </a:r>
            <a:r>
              <a:rPr lang="ro-RO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</a:t>
            </a:r>
            <a:r>
              <a:rPr lang="en-US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ro-RO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10.10.2024</a:t>
            </a:r>
            <a:r>
              <a:rPr lang="ro-RO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-</a:t>
            </a:r>
            <a:r>
              <a:rPr lang="ro-RO" sz="1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ro-RO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Parc ASAS, sector 1 București.</a:t>
            </a:r>
            <a:r>
              <a:rPr lang="ro-RO" sz="1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</a:t>
            </a:r>
            <a:r>
              <a:rPr lang="en-US" sz="1400" b="1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Descriere</a:t>
            </a:r>
            <a:r>
              <a:rPr lang="en-US" sz="14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1400" b="1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generală</a:t>
            </a:r>
            <a:r>
              <a:rPr lang="en-US" sz="14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</a:t>
            </a:r>
            <a:r>
              <a:rPr lang="ro-RO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pălăria 7-14 cm, inițial convexă apoi aplatizată, cu margini franjurate. Cuticula albă, cu scvame la ciupercile tinere, dnetedă cu nuanțe de ocru-gălbui la mature. Lamelele apropiate, intercalate, fără să adere la picior. La tinerețe alb-lăptoase, ulterior rozalii. Piciorul 5-10 cm x 1-2 cm, alb, la ciupercile mature gol in interior, </a:t>
            </a:r>
            <a:r>
              <a:rPr lang="ro-RO" sz="1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</a:t>
            </a:r>
            <a:r>
              <a:rPr lang="ro-RO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ără volvă la bază (foarte important), cu </a:t>
            </a:r>
            <a:r>
              <a:rPr lang="ro-RO" sz="1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</a:t>
            </a:r>
            <a:r>
              <a:rPr lang="ro-RO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nel membranos.</a:t>
            </a:r>
            <a:r>
              <a:rPr lang="ro-RO" sz="1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ro-RO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Carnea </a:t>
            </a:r>
            <a:r>
              <a:rPr lang="en-US" sz="1400" kern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este</a:t>
            </a:r>
            <a:r>
              <a:rPr lang="en-US" sz="14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kern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albă</a:t>
            </a:r>
            <a:r>
              <a:rPr lang="en-US" sz="14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US" sz="1400" kern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compactă</a:t>
            </a:r>
            <a:r>
              <a:rPr lang="en-US" sz="14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kern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și</a:t>
            </a:r>
            <a:r>
              <a:rPr lang="en-US" sz="14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tare</a:t>
            </a:r>
            <a:r>
              <a:rPr lang="ro-RO" sz="14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la ciupercile tinere</a:t>
            </a:r>
            <a:r>
              <a:rPr lang="ro-RO" sz="1400" kern="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US" sz="1400" kern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piciorul</a:t>
            </a:r>
            <a:r>
              <a:rPr lang="ro-RO" sz="14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kern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fiind</a:t>
            </a:r>
            <a:r>
              <a:rPr lang="en-US" sz="14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fibro</a:t>
            </a:r>
            <a:r>
              <a:rPr lang="ro-RO" sz="14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</a:t>
            </a:r>
            <a:r>
              <a:rPr lang="en-US" sz="14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Nu se </a:t>
            </a:r>
            <a:r>
              <a:rPr lang="en-US" sz="1400" kern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decolorează</a:t>
            </a:r>
            <a:r>
              <a:rPr lang="en-US" sz="14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kern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în</a:t>
            </a:r>
            <a:r>
              <a:rPr lang="en-US" sz="14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kern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secțiune</a:t>
            </a:r>
            <a:r>
              <a:rPr lang="en-US" sz="14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ro-RO" sz="1400" kern="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</a:t>
            </a:r>
            <a:r>
              <a:rPr lang="en-US" sz="1400" kern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iros</a:t>
            </a:r>
            <a:r>
              <a:rPr lang="en-US" sz="14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kern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și</a:t>
            </a:r>
            <a:r>
              <a:rPr lang="en-US" sz="14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gust slab, </a:t>
            </a:r>
            <a:r>
              <a:rPr lang="en-US" sz="1400" kern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plăcut</a:t>
            </a:r>
            <a:r>
              <a:rPr lang="ro-RO" sz="1400" kern="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r>
              <a:rPr lang="en-US" sz="14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ro-RO" sz="1400" kern="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</a:t>
            </a:r>
            <a:r>
              <a:rPr lang="en-US" sz="1400" kern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omestibilă</a:t>
            </a:r>
            <a:r>
              <a:rPr lang="ro-RO" sz="14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</a:t>
            </a:r>
            <a:r>
              <a:rPr lang="en-US" sz="14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kern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bună</a:t>
            </a:r>
            <a:r>
              <a:rPr lang="ro-RO" sz="1400" kern="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ro-RO" sz="1400" kern="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E5F47174-C02E-95E0-3C80-F8E9D5A26E0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23166" y="107538"/>
            <a:ext cx="2876988" cy="274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0796312"/>
      </p:ext>
    </p:extLst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216B1E-0F9C-45F7-ECB6-87BF3699D3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Box 1">
            <a:extLst>
              <a:ext uri="{FF2B5EF4-FFF2-40B4-BE49-F238E27FC236}">
                <a16:creationId xmlns:a16="http://schemas.microsoft.com/office/drawing/2014/main" id="{F9849657-54DA-2571-44D4-42DAF5539EB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20102" y="514266"/>
            <a:ext cx="8075573" cy="309256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/>
            <a:r>
              <a:rPr lang="en-US" sz="1400" b="1" dirty="0">
                <a:solidFill>
                  <a:schemeClr val="bg1"/>
                </a:solidFill>
              </a:rPr>
              <a:t>PROIECT ADER </a:t>
            </a:r>
            <a:r>
              <a:rPr lang="ro-RO" sz="1400" b="1" dirty="0">
                <a:solidFill>
                  <a:schemeClr val="bg1"/>
                </a:solidFill>
              </a:rPr>
              <a:t>6.2.1. </a:t>
            </a:r>
            <a:r>
              <a:rPr lang="en-US" sz="1400" b="1" dirty="0">
                <a:solidFill>
                  <a:schemeClr val="bg1"/>
                </a:solidFill>
              </a:rPr>
              <a:t>– FAZA </a:t>
            </a:r>
            <a:r>
              <a:rPr lang="ro-RO" sz="1400" b="1" dirty="0">
                <a:solidFill>
                  <a:schemeClr val="bg1"/>
                </a:solidFill>
              </a:rPr>
              <a:t>4</a:t>
            </a:r>
            <a:r>
              <a:rPr lang="en-US" sz="1400" b="1" dirty="0">
                <a:solidFill>
                  <a:schemeClr val="bg1"/>
                </a:solidFill>
              </a:rPr>
              <a:t>/20</a:t>
            </a:r>
            <a:r>
              <a:rPr lang="ro-RO" sz="1400" b="1" dirty="0">
                <a:solidFill>
                  <a:schemeClr val="bg1"/>
                </a:solidFill>
              </a:rPr>
              <a:t>24</a:t>
            </a:r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541B562-ECB7-D9C7-1998-363C04C5D9DC}"/>
              </a:ext>
            </a:extLst>
          </p:cNvPr>
          <p:cNvSpPr txBox="1"/>
          <p:nvPr/>
        </p:nvSpPr>
        <p:spPr>
          <a:xfrm>
            <a:off x="1020102" y="899026"/>
            <a:ext cx="8075573" cy="33855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27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/>
            <a:r>
              <a:rPr lang="ro-RO" sz="1600" b="1" i="1" dirty="0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CP - </a:t>
            </a:r>
            <a:r>
              <a:rPr lang="pt-BR" sz="1600" b="1" i="1" dirty="0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Institutul de Cercetare-Dezvoltare pentru Legumicultură şi Floricultură Vidra</a:t>
            </a:r>
            <a:r>
              <a:rPr lang="ro-RO" sz="1600" b="1" i="1" dirty="0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 </a:t>
            </a:r>
            <a:endParaRPr lang="en-US" sz="1600" i="1" dirty="0">
              <a:solidFill>
                <a:schemeClr val="accent4">
                  <a:lumMod val="50000"/>
                </a:schemeClr>
              </a:solidFill>
              <a:cs typeface="Arial" panose="020B0604020202020204" pitchFamily="34" charset="0"/>
            </a:endParaRPr>
          </a:p>
        </p:txBody>
      </p:sp>
      <p:pic>
        <p:nvPicPr>
          <p:cNvPr id="6158" name="Picture 5" descr="antet">
            <a:extLst>
              <a:ext uri="{FF2B5EF4-FFF2-40B4-BE49-F238E27FC236}">
                <a16:creationId xmlns:a16="http://schemas.microsoft.com/office/drawing/2014/main" id="{33043F61-13B2-3E9C-E632-F2A90B32B9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969" y="628672"/>
            <a:ext cx="640078" cy="640080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F5B3CCC-A344-6407-738B-A826F2F6780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20102" y="1344615"/>
            <a:ext cx="8075572" cy="30925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15875" algn="ctr">
            <a:solidFill>
              <a:srgbClr val="002060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/>
            <a:r>
              <a:rPr lang="en-US" sz="1400" b="1" dirty="0">
                <a:cs typeface="Arial" panose="020B0604020202020204" pitchFamily="34" charset="0"/>
              </a:rPr>
              <a:t>RAPORT  DE  ACTIVITATE  AL  FAZEI</a:t>
            </a:r>
            <a:r>
              <a:rPr lang="ro-RO" sz="1400" b="1" dirty="0">
                <a:cs typeface="Arial" panose="020B0604020202020204" pitchFamily="34" charset="0"/>
              </a:rPr>
              <a:t> 4</a:t>
            </a:r>
            <a:endParaRPr lang="en-US" sz="1400" b="1" dirty="0"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5E8C608-B22F-CF57-196E-BDFF90A0344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628" y="1283799"/>
            <a:ext cx="825529" cy="215444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15875" algn="ctr">
                <a:solidFill>
                  <a:srgbClr val="293D8E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/>
            <a:r>
              <a:rPr lang="ro-RO" sz="800" b="1" dirty="0">
                <a:latin typeface="Times New Roman" pitchFamily="18" charset="0"/>
                <a:cs typeface="Times New Roman" pitchFamily="18" charset="0"/>
              </a:rPr>
              <a:t>ICDLF Vidra</a:t>
            </a:r>
            <a:endParaRPr lang="en-US" sz="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A47B9932-BC3F-EFE6-EFD0-3F2F244CF84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0969" y="107538"/>
            <a:ext cx="8944706" cy="33855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/>
            <a:r>
              <a:rPr lang="en-US" sz="1600" b="1" dirty="0"/>
              <a:t>PLAN SECTORIAL </a:t>
            </a:r>
            <a:r>
              <a:rPr lang="en-US" sz="1600" b="1" dirty="0">
                <a:latin typeface="Arial"/>
              </a:rPr>
              <a:t>”</a:t>
            </a:r>
            <a:r>
              <a:rPr lang="en-US" sz="1600" b="1" i="1" dirty="0"/>
              <a:t>AGRICULTUR</a:t>
            </a:r>
            <a:r>
              <a:rPr lang="en-US" sz="1600" b="1" i="1" dirty="0">
                <a:cs typeface="Arial" pitchFamily="34" charset="0"/>
              </a:rPr>
              <a:t>Ă</a:t>
            </a:r>
            <a:r>
              <a:rPr lang="en-US" sz="1600" b="1" i="1" dirty="0"/>
              <a:t> </a:t>
            </a:r>
            <a:r>
              <a:rPr lang="en-US" sz="1600" b="1" i="1" dirty="0">
                <a:cs typeface="Arial" pitchFamily="34" charset="0"/>
              </a:rPr>
              <a:t>Ş</a:t>
            </a:r>
            <a:r>
              <a:rPr lang="en-US" sz="1600" b="1" i="1" dirty="0"/>
              <a:t>I DEZVOLTARE RURALĂ – ADER 202</a:t>
            </a:r>
            <a:r>
              <a:rPr lang="en-GB" sz="1600" b="1" i="1" dirty="0"/>
              <a:t>6 </a:t>
            </a:r>
            <a:r>
              <a:rPr lang="en-US" sz="1600" b="1" dirty="0"/>
              <a:t>”</a:t>
            </a:r>
          </a:p>
        </p:txBody>
      </p:sp>
      <p:sp>
        <p:nvSpPr>
          <p:cNvPr id="2" name="Text Box 21">
            <a:extLst>
              <a:ext uri="{FF2B5EF4-FFF2-40B4-BE49-F238E27FC236}">
                <a16:creationId xmlns:a16="http://schemas.microsoft.com/office/drawing/2014/main" id="{A3D82FF9-FC81-A250-DBCD-078FBE60E0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8263" y="1833921"/>
            <a:ext cx="7490004" cy="98488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9525">
            <a:solidFill>
              <a:schemeClr val="accent1">
                <a:lumMod val="50000"/>
              </a:schemeClr>
            </a:solidFill>
            <a:miter lim="800000"/>
            <a:headEnd/>
            <a:tailEnd/>
          </a:ln>
          <a:effectLst/>
        </p:spPr>
        <p:txBody>
          <a:bodyPr wrap="square" lIns="45720" rIns="45720">
            <a:spAutoFit/>
          </a:bodyPr>
          <a:lstStyle/>
          <a:p>
            <a:pPr algn="ctr"/>
            <a:r>
              <a:rPr lang="en-GB" sz="1600" b="1" i="1" dirty="0" err="1">
                <a:latin typeface="Arial" panose="020B0604020202020204" pitchFamily="34" charset="0"/>
                <a:cs typeface="Arial" panose="020B0604020202020204" pitchFamily="34" charset="0"/>
              </a:rPr>
              <a:t>Activitatea</a:t>
            </a:r>
            <a:r>
              <a:rPr lang="en-GB" sz="1600" b="1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600" b="1" i="1" dirty="0">
                <a:latin typeface="Arial" panose="020B0604020202020204" pitchFamily="34" charset="0"/>
                <a:cs typeface="Arial" panose="020B0604020202020204" pitchFamily="34" charset="0"/>
              </a:rPr>
              <a:t>4.1.  </a:t>
            </a:r>
          </a:p>
          <a:p>
            <a:pPr algn="ctr"/>
            <a:r>
              <a:rPr lang="ro-RO" sz="14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Deplasări/expediții în teren pentru identificarea și colectarea de material biologic: specimene de bazidiocarpi - surse de germoplasmă din tulpini sălbatice de macromicete comestibile/medicinale (sr. IV)</a:t>
            </a:r>
            <a:endParaRPr lang="en-US" sz="1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4EB9F4-EC73-1875-82AB-7D072F76FD68}"/>
              </a:ext>
            </a:extLst>
          </p:cNvPr>
          <p:cNvSpPr txBox="1"/>
          <p:nvPr/>
        </p:nvSpPr>
        <p:spPr>
          <a:xfrm>
            <a:off x="91846" y="2964810"/>
            <a:ext cx="4706109" cy="378565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marR="0" lvl="0">
              <a:tabLst>
                <a:tab pos="457200" algn="l"/>
                <a:tab pos="514350" algn="l"/>
              </a:tabLst>
            </a:pPr>
            <a:r>
              <a:rPr lang="en-US" sz="14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Specimene</a:t>
            </a:r>
            <a:r>
              <a:rPr lang="en-US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colectate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</a:t>
            </a:r>
            <a:r>
              <a:rPr lang="en-US" sz="1400" b="1" i="1" u="sng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Lepista</a:t>
            </a:r>
            <a:r>
              <a:rPr lang="en-US" sz="1400" b="1" i="1" u="sng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personata </a:t>
            </a:r>
            <a:r>
              <a:rPr lang="en-US" sz="1400" b="1" u="sng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(Fr.) Cooke</a:t>
            </a:r>
            <a:r>
              <a:rPr lang="ro-RO" sz="1400" b="1" u="sng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  </a:t>
            </a:r>
            <a:r>
              <a:rPr lang="en-US" sz="1400" b="1" u="sng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ro-RO" sz="1400" b="1" u="sng" kern="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R="0" lvl="0">
              <a:tabLst>
                <a:tab pos="457200" algn="l"/>
                <a:tab pos="514350" algn="l"/>
              </a:tabLst>
            </a:pPr>
            <a:endParaRPr lang="ro-RO" sz="400" b="1" u="sng" kern="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R="0" lvl="0">
              <a:tabLst>
                <a:tab pos="457200" algn="l"/>
                <a:tab pos="514350" algn="l"/>
              </a:tabLst>
            </a:pPr>
            <a:r>
              <a:rPr lang="en-US" sz="1400" b="1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Denumiri</a:t>
            </a:r>
            <a:r>
              <a:rPr lang="en-US" sz="14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b="1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populare</a:t>
            </a:r>
            <a:r>
              <a:rPr lang="en-US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</a:t>
            </a:r>
            <a:r>
              <a:rPr lang="en-US" sz="1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violetă</a:t>
            </a:r>
            <a:r>
              <a:rPr lang="en-US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falsă</a:t>
            </a:r>
            <a:r>
              <a:rPr lang="en-US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US" sz="1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nicoretă</a:t>
            </a:r>
            <a:r>
              <a:rPr lang="en-US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US" sz="1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picior</a:t>
            </a:r>
            <a:r>
              <a:rPr lang="en-US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violet</a:t>
            </a:r>
            <a:endParaRPr lang="ro-RO" sz="1400" kern="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R="0" lvl="0">
              <a:tabLst>
                <a:tab pos="457200" algn="l"/>
                <a:tab pos="514350" algn="l"/>
              </a:tabLst>
            </a:pPr>
            <a:r>
              <a:rPr lang="ro-RO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Locul / </a:t>
            </a:r>
            <a:r>
              <a:rPr lang="en-US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Data </a:t>
            </a:r>
            <a:r>
              <a:rPr lang="en-US" sz="14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colectării</a:t>
            </a:r>
            <a:r>
              <a:rPr lang="ro-RO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</a:t>
            </a:r>
            <a:r>
              <a:rPr lang="en-US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11.10.2024</a:t>
            </a:r>
            <a:r>
              <a:rPr lang="ro-RO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r>
              <a:rPr lang="ro-RO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Ferma Mogoșoaia </a:t>
            </a:r>
            <a:endParaRPr lang="en-US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R="0" lvl="0">
              <a:tabLst>
                <a:tab pos="228600" algn="l"/>
                <a:tab pos="457200" algn="l"/>
              </a:tabLst>
            </a:pPr>
            <a:r>
              <a:rPr lang="ro-RO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Sector 1, București </a:t>
            </a:r>
            <a:r>
              <a:rPr lang="ro-RO" sz="1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b="1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Descriere</a:t>
            </a:r>
            <a:r>
              <a:rPr lang="en-US" sz="14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1400" b="1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generală</a:t>
            </a: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</a:t>
            </a:r>
            <a:r>
              <a:rPr lang="ro-RO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pălărie 8-15 cm diametru, cărnoasă compactă, inițial semisferică, apoi convexă, cu marginea răsucită spre interior. 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Cuticula </a:t>
            </a:r>
            <a:r>
              <a:rPr lang="en-US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netedă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și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mată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la </a:t>
            </a:r>
            <a:r>
              <a:rPr lang="en-US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umezeală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lucioasă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en-US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Coloritul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pălăriei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galben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-pai, </a:t>
            </a:r>
            <a:r>
              <a:rPr lang="en-US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bej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US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gri-cafeniu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niciodată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violet-</a:t>
            </a:r>
            <a:r>
              <a:rPr lang="en-US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roșiatic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sau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complet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cafeniu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endParaRPr lang="en-US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>
              <a:buNone/>
              <a:tabLst>
                <a:tab pos="228600" algn="l"/>
                <a:tab pos="457200" algn="l"/>
              </a:tabLst>
            </a:pPr>
            <a:r>
              <a:rPr lang="en-US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Lámele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ro-RO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 </a:t>
            </a:r>
            <a:r>
              <a:rPr lang="en-US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subțiri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cu </a:t>
            </a:r>
            <a:r>
              <a:rPr lang="en-US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laméle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intercalate, </a:t>
            </a:r>
            <a:r>
              <a:rPr lang="en-US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aderente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la </a:t>
            </a:r>
            <a:r>
              <a:rPr lang="en-US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picior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en-US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Culoarea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lor - </a:t>
            </a:r>
            <a:r>
              <a:rPr lang="en-US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în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tinerețe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albicioasă</a:t>
            </a:r>
            <a:r>
              <a:rPr lang="ro-RO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se </a:t>
            </a:r>
            <a:r>
              <a:rPr lang="en-US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schimbă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repede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spre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crem, </a:t>
            </a:r>
            <a:r>
              <a:rPr lang="en-US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gri-maroniu</a:t>
            </a:r>
            <a:r>
              <a:rPr lang="ro-RO" sz="14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Pici</a:t>
            </a:r>
            <a:r>
              <a:rPr lang="ro-RO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</a:t>
            </a:r>
            <a:r>
              <a:rPr lang="en-US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rul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6-12</a:t>
            </a:r>
            <a:r>
              <a:rPr lang="ro-RO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x 1,5-3,5 cm robust</a:t>
            </a:r>
            <a:r>
              <a:rPr lang="ro-RO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US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cilindric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US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îngroșat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spre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bază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US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fibros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US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colorat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în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nuanțe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albastru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-violet </a:t>
            </a:r>
            <a:r>
              <a:rPr lang="en-US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sau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liliachiu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; nu </a:t>
            </a:r>
            <a:r>
              <a:rPr lang="en-US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prezintă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inel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r>
              <a:rPr lang="en-US" sz="14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kern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Carnea</a:t>
            </a:r>
            <a:r>
              <a:rPr lang="en-US" sz="14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kern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pălăriei</a:t>
            </a:r>
            <a:r>
              <a:rPr lang="en-US" sz="14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ro-RO" sz="1400" kern="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 </a:t>
            </a:r>
            <a:r>
              <a:rPr lang="en-US" sz="1400" kern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fină</a:t>
            </a:r>
            <a:r>
              <a:rPr lang="en-US" sz="14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US" sz="1400" kern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fragilă</a:t>
            </a:r>
            <a:r>
              <a:rPr lang="en-US" sz="14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la </a:t>
            </a:r>
            <a:r>
              <a:rPr lang="en-US" sz="1400" kern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tinerețe</a:t>
            </a:r>
            <a:r>
              <a:rPr lang="en-US" sz="14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US" sz="1400" kern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spongioasă</a:t>
            </a:r>
            <a:r>
              <a:rPr lang="en-US" sz="14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la </a:t>
            </a:r>
            <a:r>
              <a:rPr lang="en-US" sz="1400" kern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bătrânețe</a:t>
            </a:r>
            <a:r>
              <a:rPr lang="ro-RO" sz="1400" kern="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en-US" sz="1400" kern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Mirosul</a:t>
            </a:r>
            <a:r>
              <a:rPr lang="en-US" sz="14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– slab aromatic</a:t>
            </a:r>
            <a:r>
              <a:rPr lang="ro-RO" sz="14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US" sz="1400" kern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plăcut</a:t>
            </a:r>
            <a:r>
              <a:rPr lang="en-US" sz="14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; </a:t>
            </a:r>
            <a:r>
              <a:rPr lang="en-US" sz="1400" kern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gustul</a:t>
            </a:r>
            <a:r>
              <a:rPr lang="en-US" sz="14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kern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dulceag</a:t>
            </a:r>
            <a:r>
              <a:rPr lang="en-US" sz="14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kern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amărui</a:t>
            </a:r>
            <a:r>
              <a:rPr lang="en-US" sz="14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en-US" sz="1400" kern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Comestibilă</a:t>
            </a:r>
            <a:r>
              <a:rPr lang="en-US" sz="14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US" sz="1400" kern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destul</a:t>
            </a:r>
            <a:r>
              <a:rPr lang="en-US" sz="14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de </a:t>
            </a:r>
            <a:r>
              <a:rPr lang="en-US" sz="1400" kern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apreciată</a:t>
            </a:r>
            <a:r>
              <a:rPr lang="en-US" sz="14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US" sz="1400" kern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trebuie</a:t>
            </a:r>
            <a:r>
              <a:rPr lang="en-US" sz="14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kern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pregătită</a:t>
            </a:r>
            <a:r>
              <a:rPr lang="en-US" sz="14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kern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termic</a:t>
            </a:r>
            <a:r>
              <a:rPr lang="en-US" sz="14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US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BB03CEA-A05B-A0A1-A9C0-C3DE36797C44}"/>
              </a:ext>
            </a:extLst>
          </p:cNvPr>
          <p:cNvSpPr txBox="1"/>
          <p:nvPr/>
        </p:nvSpPr>
        <p:spPr>
          <a:xfrm>
            <a:off x="7660643" y="2346510"/>
            <a:ext cx="4374665" cy="443967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>
              <a:spcAft>
                <a:spcPts val="300"/>
              </a:spcAft>
              <a:tabLst>
                <a:tab pos="457200" algn="l"/>
                <a:tab pos="514350" algn="l"/>
              </a:tabLst>
            </a:pPr>
            <a:r>
              <a:rPr lang="en-US" sz="14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Specimene</a:t>
            </a:r>
            <a:r>
              <a:rPr lang="en-US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colectate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</a:t>
            </a:r>
            <a:r>
              <a:rPr lang="en-US" sz="1400" b="1" i="1" u="sng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Macrolepiota </a:t>
            </a:r>
            <a:r>
              <a:rPr lang="en-US" sz="1400" b="1" i="1" u="sng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rhacodes</a:t>
            </a:r>
            <a:r>
              <a:rPr lang="en-US" sz="1400" b="1" i="1" u="sng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b="1" u="sng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</a:t>
            </a:r>
            <a:r>
              <a:rPr lang="en-US" sz="1400" b="1" u="sng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Vittad</a:t>
            </a:r>
            <a:r>
              <a:rPr lang="en-US" sz="1400" b="1" u="sng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.) Singer (1951)</a:t>
            </a:r>
            <a:r>
              <a:rPr lang="en-US" sz="14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ro-RO" sz="1400" b="1" kern="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spcAft>
                <a:spcPts val="300"/>
              </a:spcAft>
              <a:tabLst>
                <a:tab pos="457200" algn="l"/>
                <a:tab pos="514350" algn="l"/>
              </a:tabLst>
            </a:pPr>
            <a:r>
              <a:rPr lang="en-US" sz="1400" b="1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Denumiri</a:t>
            </a:r>
            <a:r>
              <a:rPr lang="en-US" sz="14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b="1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populare</a:t>
            </a:r>
            <a:r>
              <a:rPr lang="en-US" sz="14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</a:t>
            </a:r>
            <a:r>
              <a:rPr lang="en-US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ro-RO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burete șerpesc șofrăniu, pălărie solzoasă</a:t>
            </a:r>
            <a:r>
              <a:rPr lang="ro-RO" sz="1400" kern="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ro-RO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Locul / </a:t>
            </a:r>
            <a:r>
              <a:rPr lang="en-US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Data </a:t>
            </a:r>
            <a:r>
              <a:rPr lang="en-US" sz="14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colectării</a:t>
            </a:r>
            <a:r>
              <a:rPr lang="ro-RO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</a:t>
            </a:r>
            <a:r>
              <a:rPr lang="en-US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ro-RO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14.10.2024,</a:t>
            </a:r>
            <a:r>
              <a:rPr lang="ro-RO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Ferma Mogoșoaia </a:t>
            </a:r>
            <a:r>
              <a:rPr lang="ro-RO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Sector 1, București</a:t>
            </a:r>
            <a:r>
              <a:rPr lang="ro-RO" sz="1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</a:t>
            </a:r>
            <a:r>
              <a:rPr lang="en-US" sz="1400" b="1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Descriere</a:t>
            </a:r>
            <a:r>
              <a:rPr lang="en-US" sz="14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1400" b="1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generală</a:t>
            </a:r>
            <a:r>
              <a:rPr lang="en-US" sz="14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</a:t>
            </a:r>
            <a:r>
              <a:rPr lang="ro-RO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pălăria 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10-20 cm,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cărnoasă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la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început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sferică</a:t>
            </a:r>
            <a:r>
              <a:rPr lang="ro-RO" sz="1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la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maturitate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umbrel</a:t>
            </a:r>
            <a:r>
              <a:rPr lang="ro-RO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ă deschisă.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Cuticula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albicioasă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ro-RO" sz="1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brun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deschisă</a:t>
            </a:r>
            <a:r>
              <a:rPr lang="ro-RO" sz="1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acoperită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cu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solzi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lânoși</a:t>
            </a:r>
            <a:r>
              <a:rPr lang="ro-RO" sz="1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ocru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palid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până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la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castaniu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mereu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mai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închiși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decât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cuticula),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în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centru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netedă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și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de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aceiași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culoare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cu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solzii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Lamelele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aglomerate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albicioa</a:t>
            </a:r>
            <a:r>
              <a:rPr lang="ro-RO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la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atingere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ro-RO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devin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mai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întâi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roș</a:t>
            </a:r>
            <a:r>
              <a:rPr lang="ro-RO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iatice apoi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brun</a:t>
            </a:r>
            <a:r>
              <a:rPr lang="ro-RO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e.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Piciorul</a:t>
            </a:r>
            <a:r>
              <a:rPr lang="ro-RO" sz="1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10-15 cm</a:t>
            </a:r>
            <a:r>
              <a:rPr lang="ro-RO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x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1-2 cm</a:t>
            </a:r>
            <a:r>
              <a:rPr lang="en-US" sz="1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US" sz="1400" dirty="0" err="1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alb-cenușiu</a:t>
            </a:r>
            <a:r>
              <a:rPr lang="en-US" sz="1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superior </a:t>
            </a:r>
            <a:r>
              <a:rPr lang="en-US" sz="1400" dirty="0" err="1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și</a:t>
            </a:r>
            <a:r>
              <a:rPr lang="en-US" sz="1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brun-roșiatic</a:t>
            </a:r>
            <a:r>
              <a:rPr lang="en-US" sz="1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inferior</a:t>
            </a:r>
            <a:r>
              <a:rPr lang="ro-RO" sz="1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US" sz="1400" dirty="0" err="1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cilindric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fibros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neted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gol</a:t>
            </a:r>
            <a:r>
              <a:rPr lang="ro-RO" sz="1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culoare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albă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sau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palid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cafeniu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la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bătrânețe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brun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închisă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ro-RO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Bulbos la bază 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fără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volvă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ro-RO" sz="1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nel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dublu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robust,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membranos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</a:t>
            </a:r>
            <a:r>
              <a:rPr lang="ro-RO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caduc.</a:t>
            </a:r>
            <a:r>
              <a:rPr lang="ro-RO" sz="1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Carnea</a:t>
            </a:r>
            <a:r>
              <a:rPr lang="ro-RO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fragedă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în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pălărie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moale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în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picior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fibroasă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albă</a:t>
            </a:r>
            <a:r>
              <a:rPr lang="ro-RO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ro-RO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tăiere</a:t>
            </a:r>
            <a:r>
              <a:rPr lang="ro-RO" sz="1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șofrăni</a:t>
            </a:r>
            <a:r>
              <a:rPr lang="ro-RO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mai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târziu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ro-RO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cafenie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ro-RO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iros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ro-RO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ciuperci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gust de 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alună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Comestibilă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destul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de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valoroasă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ro-RO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ai ales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în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stadii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tinere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EDB58D4-F337-2C80-22D3-0AC986C38A2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60331" y="2964810"/>
            <a:ext cx="2673088" cy="376657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A645F03-9478-0394-9F1A-6381ED5DB0A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24730" y="71813"/>
            <a:ext cx="2431352" cy="2240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6586976"/>
      </p:ext>
    </p:extLst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8BB65D-9A5C-019C-81AC-B362F3CC1C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Box 1">
            <a:extLst>
              <a:ext uri="{FF2B5EF4-FFF2-40B4-BE49-F238E27FC236}">
                <a16:creationId xmlns:a16="http://schemas.microsoft.com/office/drawing/2014/main" id="{21D09673-4DF1-43E4-441B-9F8F9721D40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20102" y="514266"/>
            <a:ext cx="8075573" cy="309256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/>
            <a:r>
              <a:rPr lang="en-US" sz="1400" b="1" dirty="0">
                <a:solidFill>
                  <a:schemeClr val="bg1"/>
                </a:solidFill>
              </a:rPr>
              <a:t>PROIECT ADER </a:t>
            </a:r>
            <a:r>
              <a:rPr lang="ro-RO" sz="1400" b="1" dirty="0">
                <a:solidFill>
                  <a:schemeClr val="bg1"/>
                </a:solidFill>
              </a:rPr>
              <a:t>6.2.1. </a:t>
            </a:r>
            <a:r>
              <a:rPr lang="en-US" sz="1400" b="1" dirty="0">
                <a:solidFill>
                  <a:schemeClr val="bg1"/>
                </a:solidFill>
              </a:rPr>
              <a:t>– FAZA </a:t>
            </a:r>
            <a:r>
              <a:rPr lang="ro-RO" sz="1400" b="1" dirty="0">
                <a:solidFill>
                  <a:schemeClr val="bg1"/>
                </a:solidFill>
              </a:rPr>
              <a:t>4</a:t>
            </a:r>
            <a:r>
              <a:rPr lang="en-US" sz="1400" b="1" dirty="0">
                <a:solidFill>
                  <a:schemeClr val="bg1"/>
                </a:solidFill>
              </a:rPr>
              <a:t>/20</a:t>
            </a:r>
            <a:r>
              <a:rPr lang="ro-RO" sz="1400" b="1" dirty="0">
                <a:solidFill>
                  <a:schemeClr val="bg1"/>
                </a:solidFill>
              </a:rPr>
              <a:t>24</a:t>
            </a:r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1C87CFA-C3BF-CF8B-F474-45BA6A884126}"/>
              </a:ext>
            </a:extLst>
          </p:cNvPr>
          <p:cNvSpPr txBox="1"/>
          <p:nvPr/>
        </p:nvSpPr>
        <p:spPr>
          <a:xfrm>
            <a:off x="1020102" y="899026"/>
            <a:ext cx="8075573" cy="33855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27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/>
            <a:r>
              <a:rPr lang="ro-RO" sz="1600" b="1" i="1" dirty="0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CP - </a:t>
            </a:r>
            <a:r>
              <a:rPr lang="pt-BR" sz="1600" b="1" i="1" dirty="0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Institutul de Cercetare-Dezvoltare pentru Legumicultură şi Floricultură Vidra</a:t>
            </a:r>
            <a:r>
              <a:rPr lang="ro-RO" sz="1600" b="1" i="1" dirty="0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 </a:t>
            </a:r>
            <a:endParaRPr lang="en-US" sz="1600" i="1" dirty="0">
              <a:solidFill>
                <a:schemeClr val="accent4">
                  <a:lumMod val="50000"/>
                </a:schemeClr>
              </a:solidFill>
              <a:cs typeface="Arial" panose="020B0604020202020204" pitchFamily="34" charset="0"/>
            </a:endParaRPr>
          </a:p>
        </p:txBody>
      </p:sp>
      <p:pic>
        <p:nvPicPr>
          <p:cNvPr id="6158" name="Picture 5" descr="antet">
            <a:extLst>
              <a:ext uri="{FF2B5EF4-FFF2-40B4-BE49-F238E27FC236}">
                <a16:creationId xmlns:a16="http://schemas.microsoft.com/office/drawing/2014/main" id="{C20FE6F9-3710-895D-E050-89746E4805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969" y="628672"/>
            <a:ext cx="640078" cy="640080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FC86453-B87B-8C52-7A8C-7EE324CB67F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20102" y="1344615"/>
            <a:ext cx="8075572" cy="30777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15875" algn="ctr">
            <a:solidFill>
              <a:srgbClr val="002060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/>
            <a:r>
              <a:rPr lang="en-US" sz="1400" b="1" dirty="0">
                <a:cs typeface="Arial" panose="020B0604020202020204" pitchFamily="34" charset="0"/>
              </a:rPr>
              <a:t>RAPORT  DE  ACTIVITATE  AL FAZEI</a:t>
            </a:r>
            <a:r>
              <a:rPr lang="ro-RO" sz="1400" b="1" dirty="0">
                <a:cs typeface="Arial" panose="020B0604020202020204" pitchFamily="34" charset="0"/>
              </a:rPr>
              <a:t> 4</a:t>
            </a:r>
            <a:endParaRPr lang="en-US" sz="1400" b="1" dirty="0"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2D6269A-BE66-C473-79B9-71CE35CB2A3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628" y="1283799"/>
            <a:ext cx="825529" cy="215444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15875" algn="ctr">
                <a:solidFill>
                  <a:srgbClr val="293D8E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/>
            <a:r>
              <a:rPr lang="ro-RO" sz="800" b="1" dirty="0">
                <a:latin typeface="Times New Roman" pitchFamily="18" charset="0"/>
                <a:cs typeface="Times New Roman" pitchFamily="18" charset="0"/>
              </a:rPr>
              <a:t>ICDLF Vidra</a:t>
            </a:r>
            <a:endParaRPr lang="en-US" sz="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77B1D028-710E-521B-3FBA-62016F9A018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0969" y="107538"/>
            <a:ext cx="8944706" cy="33855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/>
            <a:r>
              <a:rPr lang="en-US" sz="1600" b="1" dirty="0"/>
              <a:t>PLAN SECTORIAL </a:t>
            </a:r>
            <a:r>
              <a:rPr lang="en-US" sz="1600" b="1" dirty="0">
                <a:latin typeface="Arial"/>
              </a:rPr>
              <a:t>”</a:t>
            </a:r>
            <a:r>
              <a:rPr lang="en-US" sz="1600" b="1" i="1" dirty="0"/>
              <a:t>AGRICULTUR</a:t>
            </a:r>
            <a:r>
              <a:rPr lang="en-US" sz="1600" b="1" i="1" dirty="0">
                <a:cs typeface="Arial" pitchFamily="34" charset="0"/>
              </a:rPr>
              <a:t>Ă</a:t>
            </a:r>
            <a:r>
              <a:rPr lang="en-US" sz="1600" b="1" i="1" dirty="0"/>
              <a:t> </a:t>
            </a:r>
            <a:r>
              <a:rPr lang="en-US" sz="1600" b="1" i="1" dirty="0">
                <a:cs typeface="Arial" pitchFamily="34" charset="0"/>
              </a:rPr>
              <a:t>Ş</a:t>
            </a:r>
            <a:r>
              <a:rPr lang="en-US" sz="1600" b="1" i="1" dirty="0"/>
              <a:t>I DEZVOLTARE RURALĂ – ADER 202</a:t>
            </a:r>
            <a:r>
              <a:rPr lang="en-GB" sz="1600" b="1" i="1" dirty="0"/>
              <a:t>6 </a:t>
            </a:r>
            <a:r>
              <a:rPr lang="en-US" sz="1600" b="1" dirty="0"/>
              <a:t>”</a:t>
            </a:r>
          </a:p>
        </p:txBody>
      </p:sp>
      <p:sp>
        <p:nvSpPr>
          <p:cNvPr id="2" name="Text Box 21">
            <a:extLst>
              <a:ext uri="{FF2B5EF4-FFF2-40B4-BE49-F238E27FC236}">
                <a16:creationId xmlns:a16="http://schemas.microsoft.com/office/drawing/2014/main" id="{8FE5F2BE-A98A-2935-1C5E-C9DABCC200D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0969" y="1740201"/>
            <a:ext cx="8987412" cy="7694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9525">
            <a:solidFill>
              <a:schemeClr val="accent1">
                <a:lumMod val="50000"/>
              </a:schemeClr>
            </a:solidFill>
            <a:miter lim="800000"/>
            <a:headEnd/>
            <a:tailEnd/>
          </a:ln>
          <a:effectLst/>
        </p:spPr>
        <p:txBody>
          <a:bodyPr wrap="square" lIns="45720" rIns="45720">
            <a:spAutoFit/>
          </a:bodyPr>
          <a:lstStyle/>
          <a:p>
            <a:pPr algn="ctr"/>
            <a:r>
              <a:rPr lang="en-GB" sz="1600" b="1" i="1" dirty="0" err="1">
                <a:latin typeface="Arial" panose="020B0604020202020204" pitchFamily="34" charset="0"/>
                <a:cs typeface="Arial" panose="020B0604020202020204" pitchFamily="34" charset="0"/>
              </a:rPr>
              <a:t>Activitatea</a:t>
            </a:r>
            <a:r>
              <a:rPr lang="en-GB" sz="1600" b="1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600" b="1" i="1" dirty="0">
                <a:latin typeface="Arial" panose="020B0604020202020204" pitchFamily="34" charset="0"/>
                <a:cs typeface="Arial" panose="020B0604020202020204" pitchFamily="34" charset="0"/>
              </a:rPr>
              <a:t>4.1.  </a:t>
            </a:r>
          </a:p>
          <a:p>
            <a:pPr algn="ctr"/>
            <a:r>
              <a:rPr lang="ro-RO" sz="14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Deplasări/expediții în teren pentru identificarea și colectarea de material biologic: specimene de bazidiocarpi - surse de germoplasmă din tulpini sălbatice de macromicete comestibile/medicinale (sr. IV)</a:t>
            </a:r>
            <a:endParaRPr lang="en-US" sz="1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D52D8F1-68BC-FEAF-3429-A30E9B6777A2}"/>
              </a:ext>
            </a:extLst>
          </p:cNvPr>
          <p:cNvSpPr txBox="1"/>
          <p:nvPr/>
        </p:nvSpPr>
        <p:spPr>
          <a:xfrm>
            <a:off x="150968" y="2595972"/>
            <a:ext cx="5017797" cy="4224233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>
              <a:spcAft>
                <a:spcPts val="300"/>
              </a:spcAft>
              <a:tabLst>
                <a:tab pos="457200" algn="l"/>
                <a:tab pos="514350" algn="l"/>
              </a:tabLst>
            </a:pPr>
            <a:r>
              <a:rPr lang="en-US" sz="14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Specimene</a:t>
            </a:r>
            <a:r>
              <a:rPr lang="en-US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colectate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</a:t>
            </a:r>
            <a:r>
              <a:rPr lang="en-US" sz="1400" b="1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Pleurotus ostreatus </a:t>
            </a:r>
            <a:r>
              <a:rPr lang="ro-RO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(Jacq.ex Fr.) P. Kumm. (1871)</a:t>
            </a:r>
            <a:endParaRPr lang="ro-RO" sz="1400" b="1" u="sng" kern="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R="0" lvl="0">
              <a:tabLst>
                <a:tab pos="457200" algn="l"/>
                <a:tab pos="514350" algn="l"/>
              </a:tabLst>
            </a:pPr>
            <a:r>
              <a:rPr lang="en-US" sz="1400" b="1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Denumiri</a:t>
            </a:r>
            <a:r>
              <a:rPr lang="en-US" sz="14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b="1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populare</a:t>
            </a:r>
            <a:r>
              <a:rPr lang="en-US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</a:t>
            </a:r>
            <a:r>
              <a:rPr lang="ro-RO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păstrăvul/buretele de fag, păstrăvul /buretele vânăt. </a:t>
            </a:r>
            <a:r>
              <a:rPr lang="ro-RO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Locul/</a:t>
            </a:r>
            <a:r>
              <a:rPr lang="en-US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Data </a:t>
            </a:r>
            <a:r>
              <a:rPr lang="en-US" sz="14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colectării</a:t>
            </a:r>
            <a:r>
              <a:rPr lang="ro-RO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</a:t>
            </a:r>
            <a:r>
              <a:rPr lang="ro-RO" sz="14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ro-RO" sz="1400" kern="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4/14/16.11.2024.  Au fost colectate specimene din 7 locații diferite precum: Com.Vidra (jud. Ilfov),  </a:t>
            </a:r>
            <a:r>
              <a:rPr lang="ro-RO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Mogoșoaia,</a:t>
            </a:r>
            <a:r>
              <a:rPr lang="ro-RO" sz="1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ro-RO" sz="1400" kern="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</a:t>
            </a:r>
            <a:r>
              <a:rPr lang="ro-RO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ector 1, București; Comana (jud.Giurgiu) ș.a. </a:t>
            </a:r>
            <a:r>
              <a:rPr lang="en-US" sz="1400" b="1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Descriere</a:t>
            </a:r>
            <a:r>
              <a:rPr lang="en-US" sz="14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1400" b="1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generală</a:t>
            </a: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</a:t>
            </a:r>
            <a:r>
              <a:rPr lang="ro-RO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lignicole, cresc în buchete, </a:t>
            </a:r>
            <a:r>
              <a:rPr lang="ro-RO" sz="1400" kern="1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</a:t>
            </a:r>
            <a:r>
              <a:rPr lang="en-US" sz="14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ălări</a:t>
            </a:r>
            <a:r>
              <a:rPr lang="ro-RO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</a:t>
            </a: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5-15 cm, </a:t>
            </a:r>
            <a:r>
              <a:rPr lang="en-US" sz="14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formă</a:t>
            </a: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de </a:t>
            </a:r>
            <a:r>
              <a:rPr lang="en-US" sz="14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scoică</a:t>
            </a:r>
            <a:r>
              <a:rPr lang="ro-RO" sz="1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/</a:t>
            </a:r>
            <a:r>
              <a:rPr lang="en-US" sz="14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ureche</a:t>
            </a: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US" sz="14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netedă</a:t>
            </a: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14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și</a:t>
            </a: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14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lucioasă</a:t>
            </a: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</a:t>
            </a:r>
            <a:r>
              <a:rPr lang="ro-RO" sz="1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14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cărnoasă</a:t>
            </a: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cu </a:t>
            </a:r>
            <a:r>
              <a:rPr lang="en-US" sz="14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marginea</a:t>
            </a: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14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răsucită</a:t>
            </a: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14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în</a:t>
            </a:r>
            <a:r>
              <a:rPr lang="en-US" sz="1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jo, la </a:t>
            </a:r>
            <a:r>
              <a:rPr lang="en-US" sz="1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maturitat</a:t>
            </a:r>
            <a:r>
              <a:rPr lang="ro-RO" sz="1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</a:t>
            </a:r>
            <a:r>
              <a:rPr lang="en-US" sz="1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1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adâncită</a:t>
            </a:r>
            <a:r>
              <a:rPr lang="en-US" sz="1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1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în</a:t>
            </a:r>
            <a:r>
              <a:rPr lang="en-US" sz="1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1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centru</a:t>
            </a:r>
            <a:r>
              <a:rPr lang="en-US" sz="1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</a:t>
            </a:r>
            <a:r>
              <a:rPr lang="ro-RO" sz="1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cu </a:t>
            </a:r>
            <a:r>
              <a:rPr lang="en-US" sz="1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margini</a:t>
            </a:r>
            <a:r>
              <a:rPr lang="en-US" sz="1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ro-RO" sz="1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1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răsfrânte</a:t>
            </a:r>
            <a:r>
              <a:rPr lang="ro-RO" sz="1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la</a:t>
            </a:r>
            <a:r>
              <a:rPr lang="en-US" sz="1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1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bătrânețe</a:t>
            </a:r>
            <a:r>
              <a:rPr lang="ro-RO" sz="1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14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Coloritul</a:t>
            </a: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14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cuticulei</a:t>
            </a: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ro-RO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variază: </a:t>
            </a:r>
            <a:r>
              <a:rPr lang="ro-RO" sz="1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vinețiu</a:t>
            </a: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14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deschis</a:t>
            </a:r>
            <a:r>
              <a:rPr lang="ro-RO" sz="1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US" sz="14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brun</a:t>
            </a: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14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cenușiu</a:t>
            </a: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US" sz="14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gri-albăstrui</a:t>
            </a:r>
            <a:r>
              <a:rPr lang="ro-RO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</a:t>
            </a:r>
            <a:r>
              <a:rPr lang="ro-RO" sz="1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spre </a:t>
            </a:r>
            <a:r>
              <a:rPr lang="en-US" sz="14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albastru</a:t>
            </a: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14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negricios</a:t>
            </a: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US" sz="14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decolorându</a:t>
            </a: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-se la </a:t>
            </a:r>
            <a:r>
              <a:rPr lang="en-US" sz="14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bătrânețe</a:t>
            </a: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la pal </a:t>
            </a:r>
            <a:r>
              <a:rPr lang="en-US" sz="14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maroniu</a:t>
            </a: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Lamele </a:t>
            </a:r>
            <a:r>
              <a:rPr lang="en-US" sz="14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puțin</a:t>
            </a: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late,</a:t>
            </a:r>
            <a:r>
              <a:rPr lang="ro-RO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dense</a:t>
            </a:r>
            <a:r>
              <a:rPr lang="en-US" sz="1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US" sz="1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decurente</a:t>
            </a:r>
            <a:r>
              <a:rPr lang="ro-RO" sz="1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US" sz="1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niciodată</a:t>
            </a:r>
            <a:r>
              <a:rPr lang="en-US" sz="1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bifurcate, </a:t>
            </a:r>
            <a:r>
              <a:rPr lang="en-US" sz="14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adeseori</a:t>
            </a: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14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anastomozate</a:t>
            </a: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la </a:t>
            </a:r>
            <a:r>
              <a:rPr lang="en-US" sz="14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picior</a:t>
            </a: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US" sz="14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albicioas</a:t>
            </a:r>
            <a:r>
              <a:rPr lang="ro-RO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</a:t>
            </a: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14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până</a:t>
            </a: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la </a:t>
            </a:r>
            <a:r>
              <a:rPr lang="en-US" sz="14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gri</a:t>
            </a: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14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cenuși</a:t>
            </a:r>
            <a:r>
              <a:rPr lang="ro-RO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</a:t>
            </a:r>
            <a:r>
              <a:rPr lang="ro-RO" sz="1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pPr>
              <a:buNone/>
            </a:pPr>
            <a:r>
              <a:rPr lang="en-US" sz="1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Picioarele</a:t>
            </a:r>
            <a:r>
              <a:rPr lang="en-US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sunt </a:t>
            </a:r>
            <a:r>
              <a:rPr lang="en-US" sz="1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destul</a:t>
            </a:r>
            <a:r>
              <a:rPr lang="en-US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de </a:t>
            </a:r>
            <a:r>
              <a:rPr lang="en-US" sz="1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scurte</a:t>
            </a:r>
            <a:r>
              <a:rPr lang="ro-RO" sz="1400" kern="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US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2-7 cm </a:t>
            </a:r>
            <a:r>
              <a:rPr lang="ro-RO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x </a:t>
            </a:r>
            <a:r>
              <a:rPr lang="en-US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1-3 cm, </a:t>
            </a:r>
            <a:r>
              <a:rPr lang="en-US" sz="1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albe</a:t>
            </a:r>
            <a:r>
              <a:rPr lang="en-US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</a:t>
            </a:r>
            <a:r>
              <a:rPr lang="ro-RO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tari,</a:t>
            </a:r>
            <a:r>
              <a:rPr lang="ro-RO" sz="1400" kern="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pline</a:t>
            </a:r>
            <a:r>
              <a:rPr lang="en-US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</a:t>
            </a:r>
            <a:r>
              <a:rPr lang="ro-RO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fibroase,</a:t>
            </a:r>
            <a:r>
              <a:rPr lang="en-US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ro-RO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inserție excentrică. M</a:t>
            </a:r>
            <a:r>
              <a:rPr lang="en-US" sz="1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iros</a:t>
            </a:r>
            <a:r>
              <a:rPr lang="en-US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plăcut</a:t>
            </a:r>
            <a:r>
              <a:rPr lang="en-US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de </a:t>
            </a:r>
            <a:r>
              <a:rPr lang="en-US" sz="1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ciuperc</a:t>
            </a:r>
            <a:r>
              <a:rPr lang="ro-RO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ă,</a:t>
            </a:r>
            <a:r>
              <a:rPr lang="en-US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cu gust </a:t>
            </a:r>
            <a:r>
              <a:rPr lang="en-US" sz="1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savuros</a:t>
            </a:r>
            <a:r>
              <a:rPr lang="ro-RO" sz="1400" kern="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. Foarte apreciate. Foarte mult cultivate pe substrat lignocelulozic sau pe lemn.</a:t>
            </a:r>
            <a:endParaRPr lang="en-US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968CBF2-7C13-C25E-140E-D256FEAD40E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95701" y="107538"/>
            <a:ext cx="2939671" cy="347472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D999C80-357B-5495-F2F2-9BB3002C5BA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15531" y="3619805"/>
            <a:ext cx="3010521" cy="32004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82089A7-00FA-13E4-F5A8-5CA989AC1EC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916930" y="3049749"/>
            <a:ext cx="4212613" cy="3305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490789"/>
      </p:ext>
    </p:extLst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7F836D-88ED-351E-894B-E27B61B9E9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Box 1">
            <a:extLst>
              <a:ext uri="{FF2B5EF4-FFF2-40B4-BE49-F238E27FC236}">
                <a16:creationId xmlns:a16="http://schemas.microsoft.com/office/drawing/2014/main" id="{FFB5AC5E-9320-6BFA-C593-650A521C99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20102" y="514266"/>
            <a:ext cx="8075573" cy="309256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/>
            <a:r>
              <a:rPr lang="en-US" sz="1400" b="1" dirty="0">
                <a:solidFill>
                  <a:schemeClr val="bg1"/>
                </a:solidFill>
              </a:rPr>
              <a:t>PROIECT ADER </a:t>
            </a:r>
            <a:r>
              <a:rPr lang="ro-RO" sz="1400" b="1" dirty="0">
                <a:solidFill>
                  <a:schemeClr val="bg1"/>
                </a:solidFill>
              </a:rPr>
              <a:t>6.2.1. </a:t>
            </a:r>
            <a:r>
              <a:rPr lang="en-US" sz="1400" b="1" dirty="0">
                <a:solidFill>
                  <a:schemeClr val="bg1"/>
                </a:solidFill>
              </a:rPr>
              <a:t>– FAZA </a:t>
            </a:r>
            <a:r>
              <a:rPr lang="ro-RO" sz="1400" b="1" dirty="0">
                <a:solidFill>
                  <a:schemeClr val="bg1"/>
                </a:solidFill>
              </a:rPr>
              <a:t>4</a:t>
            </a:r>
            <a:r>
              <a:rPr lang="en-US" sz="1400" b="1" dirty="0">
                <a:solidFill>
                  <a:schemeClr val="bg1"/>
                </a:solidFill>
              </a:rPr>
              <a:t>/20</a:t>
            </a:r>
            <a:r>
              <a:rPr lang="ro-RO" sz="1400" b="1" dirty="0">
                <a:solidFill>
                  <a:schemeClr val="bg1"/>
                </a:solidFill>
              </a:rPr>
              <a:t>24</a:t>
            </a:r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A7766B9-67FE-6C74-E143-9B4340749C46}"/>
              </a:ext>
            </a:extLst>
          </p:cNvPr>
          <p:cNvSpPr txBox="1"/>
          <p:nvPr/>
        </p:nvSpPr>
        <p:spPr>
          <a:xfrm>
            <a:off x="1020102" y="899026"/>
            <a:ext cx="8075573" cy="33855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27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/>
            <a:r>
              <a:rPr lang="ro-RO" sz="1600" b="1" i="1" dirty="0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CP - </a:t>
            </a:r>
            <a:r>
              <a:rPr lang="pt-BR" sz="1600" b="1" i="1" dirty="0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Institutul de Cercetare-Dezvoltare pentru Legumicultură şi Floricultură Vidra</a:t>
            </a:r>
            <a:r>
              <a:rPr lang="ro-RO" sz="1600" b="1" i="1" dirty="0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 </a:t>
            </a:r>
            <a:endParaRPr lang="en-US" sz="1600" i="1" dirty="0">
              <a:solidFill>
                <a:schemeClr val="accent4">
                  <a:lumMod val="50000"/>
                </a:schemeClr>
              </a:solidFill>
              <a:cs typeface="Arial" panose="020B0604020202020204" pitchFamily="34" charset="0"/>
            </a:endParaRPr>
          </a:p>
        </p:txBody>
      </p:sp>
      <p:pic>
        <p:nvPicPr>
          <p:cNvPr id="6158" name="Picture 5" descr="antet">
            <a:extLst>
              <a:ext uri="{FF2B5EF4-FFF2-40B4-BE49-F238E27FC236}">
                <a16:creationId xmlns:a16="http://schemas.microsoft.com/office/drawing/2014/main" id="{53D031C6-FB92-D800-09D5-AA3E87796E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969" y="628672"/>
            <a:ext cx="640078" cy="640080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48E5E70-4C93-B825-F784-79E2FE44AEF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20102" y="1344615"/>
            <a:ext cx="8075572" cy="30777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15875" algn="ctr">
            <a:solidFill>
              <a:srgbClr val="002060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/>
            <a:r>
              <a:rPr lang="en-US" sz="1400" b="1" dirty="0">
                <a:cs typeface="Arial" panose="020B0604020202020204" pitchFamily="34" charset="0"/>
              </a:rPr>
              <a:t>RAPORT  DE  ACTIVITATE  AL  FAZEI</a:t>
            </a:r>
            <a:r>
              <a:rPr lang="ro-RO" sz="1400" b="1" dirty="0">
                <a:cs typeface="Arial" panose="020B0604020202020204" pitchFamily="34" charset="0"/>
              </a:rPr>
              <a:t> 4</a:t>
            </a:r>
            <a:endParaRPr lang="en-US" sz="1400" b="1" dirty="0"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0C330F8-A2C5-959F-9CD9-C63F3A67C80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628" y="1283799"/>
            <a:ext cx="825529" cy="215444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15875" algn="ctr">
                <a:solidFill>
                  <a:srgbClr val="293D8E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/>
            <a:r>
              <a:rPr lang="ro-RO" sz="800" b="1" dirty="0">
                <a:latin typeface="Times New Roman" pitchFamily="18" charset="0"/>
                <a:cs typeface="Times New Roman" pitchFamily="18" charset="0"/>
              </a:rPr>
              <a:t>ICDLF Vidra</a:t>
            </a:r>
            <a:endParaRPr lang="en-US" sz="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9FC11BEB-85A7-A302-6E5C-9B8C375A2BF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0969" y="107538"/>
            <a:ext cx="8944706" cy="33855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/>
            <a:r>
              <a:rPr lang="en-US" sz="1600" b="1" dirty="0"/>
              <a:t>PLAN SECTORIAL </a:t>
            </a:r>
            <a:r>
              <a:rPr lang="en-US" sz="1600" b="1" dirty="0">
                <a:latin typeface="Arial"/>
              </a:rPr>
              <a:t>”</a:t>
            </a:r>
            <a:r>
              <a:rPr lang="en-US" sz="1600" b="1" i="1" dirty="0"/>
              <a:t>AGRICULTUR</a:t>
            </a:r>
            <a:r>
              <a:rPr lang="en-US" sz="1600" b="1" i="1" dirty="0">
                <a:cs typeface="Arial" pitchFamily="34" charset="0"/>
              </a:rPr>
              <a:t>Ă</a:t>
            </a:r>
            <a:r>
              <a:rPr lang="en-US" sz="1600" b="1" i="1" dirty="0"/>
              <a:t> </a:t>
            </a:r>
            <a:r>
              <a:rPr lang="en-US" sz="1600" b="1" i="1" dirty="0">
                <a:cs typeface="Arial" pitchFamily="34" charset="0"/>
              </a:rPr>
              <a:t>Ş</a:t>
            </a:r>
            <a:r>
              <a:rPr lang="en-US" sz="1600" b="1" i="1" dirty="0"/>
              <a:t>I DEZVOLTARE RURALĂ – ADER 202</a:t>
            </a:r>
            <a:r>
              <a:rPr lang="en-GB" sz="1600" b="1" i="1" dirty="0"/>
              <a:t>6 </a:t>
            </a:r>
            <a:r>
              <a:rPr lang="en-US" sz="1600" b="1" dirty="0"/>
              <a:t>”</a:t>
            </a:r>
          </a:p>
        </p:txBody>
      </p:sp>
      <p:sp>
        <p:nvSpPr>
          <p:cNvPr id="2" name="Text Box 21">
            <a:extLst>
              <a:ext uri="{FF2B5EF4-FFF2-40B4-BE49-F238E27FC236}">
                <a16:creationId xmlns:a16="http://schemas.microsoft.com/office/drawing/2014/main" id="{7D47EEB5-C5C1-7C9A-9657-32ED8C7435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7026" y="1744535"/>
            <a:ext cx="8988647" cy="73866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9525">
            <a:solidFill>
              <a:schemeClr val="accent1">
                <a:lumMod val="50000"/>
              </a:schemeClr>
            </a:solidFill>
            <a:miter lim="800000"/>
            <a:headEnd/>
            <a:tailEnd/>
          </a:ln>
          <a:effectLst/>
        </p:spPr>
        <p:txBody>
          <a:bodyPr wrap="square" lIns="45720" rIns="45720">
            <a:spAutoFit/>
          </a:bodyPr>
          <a:lstStyle/>
          <a:p>
            <a:pPr algn="ctr"/>
            <a:r>
              <a:rPr lang="en-GB" sz="1400" b="1" i="1" dirty="0" err="1">
                <a:latin typeface="Arial" panose="020B0604020202020204" pitchFamily="34" charset="0"/>
                <a:cs typeface="Arial" panose="020B0604020202020204" pitchFamily="34" charset="0"/>
              </a:rPr>
              <a:t>Activitatea</a:t>
            </a:r>
            <a: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4.1.  </a:t>
            </a:r>
          </a:p>
          <a:p>
            <a:pPr algn="ctr"/>
            <a:r>
              <a:rPr lang="ro-RO" sz="14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Deplasări/expediții în teren pentru identificarea și colectarea de material biologic: specimene de bazidiocarpi - surse de germoplasmă din tulpini sălbatice de macromicete comestibile/medicinale (sr. IV)</a:t>
            </a:r>
            <a:endParaRPr lang="en-US" sz="1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C368ECB-0CFA-9E3C-55B8-5CA1A79BEA9E}"/>
              </a:ext>
            </a:extLst>
          </p:cNvPr>
          <p:cNvSpPr txBox="1"/>
          <p:nvPr/>
        </p:nvSpPr>
        <p:spPr>
          <a:xfrm>
            <a:off x="107026" y="2567195"/>
            <a:ext cx="6047606" cy="4224233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just">
              <a:spcAft>
                <a:spcPts val="300"/>
              </a:spcAft>
              <a:tabLst>
                <a:tab pos="457200" algn="l"/>
                <a:tab pos="514350" algn="l"/>
              </a:tabLst>
            </a:pPr>
            <a:r>
              <a:rPr lang="en-US" sz="14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Specimene</a:t>
            </a:r>
            <a:r>
              <a:rPr lang="en-US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colectate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</a:t>
            </a:r>
            <a:r>
              <a:rPr lang="en-US" sz="1400" b="1" i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Morchella esculenta </a:t>
            </a:r>
            <a:r>
              <a:rPr lang="en-US" sz="14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(L.) Pers. (1801)</a:t>
            </a:r>
            <a:endParaRPr lang="ro-RO" sz="1400" b="1" u="sng" kern="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R="0" lvl="0" algn="just">
              <a:tabLst>
                <a:tab pos="457200" algn="l"/>
                <a:tab pos="514350" algn="l"/>
              </a:tabLst>
            </a:pPr>
            <a:r>
              <a:rPr lang="en-US" sz="1400" b="1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Denumiri</a:t>
            </a:r>
            <a:r>
              <a:rPr lang="en-US" sz="14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b="1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populare</a:t>
            </a:r>
            <a:r>
              <a:rPr lang="en-US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</a:t>
            </a:r>
            <a:r>
              <a:rPr lang="en-US" sz="1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zbârciog</a:t>
            </a:r>
            <a:r>
              <a:rPr lang="en-US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galben</a:t>
            </a:r>
            <a:r>
              <a:rPr lang="en-US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US" sz="1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zbârciog</a:t>
            </a:r>
            <a:r>
              <a:rPr lang="en-US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bun, </a:t>
            </a:r>
            <a:r>
              <a:rPr lang="en-US" sz="1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pupi</a:t>
            </a:r>
            <a:r>
              <a:rPr lang="en-US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US" sz="1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ciuculete</a:t>
            </a:r>
            <a:r>
              <a:rPr lang="en-US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ro-RO" sz="1400" kern="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R="0" lvl="0" algn="just">
              <a:tabLst>
                <a:tab pos="457200" algn="l"/>
                <a:tab pos="514350" algn="l"/>
              </a:tabLst>
            </a:pPr>
            <a:r>
              <a:rPr lang="ro-RO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Locul/</a:t>
            </a:r>
            <a:r>
              <a:rPr lang="en-US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Data </a:t>
            </a:r>
            <a:r>
              <a:rPr lang="en-US" sz="14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colectării</a:t>
            </a:r>
            <a:r>
              <a:rPr lang="ro-RO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</a:t>
            </a:r>
            <a:r>
              <a:rPr lang="en-US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ro-RO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08.04.2025.</a:t>
            </a:r>
            <a:r>
              <a:rPr lang="ro-RO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Ferma Mogoșoaia, </a:t>
            </a:r>
            <a:r>
              <a:rPr lang="ro-RO" sz="1400" kern="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</a:t>
            </a:r>
            <a:r>
              <a:rPr lang="ro-RO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ect</a:t>
            </a:r>
            <a:r>
              <a:rPr lang="ro-RO" sz="1400" kern="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or</a:t>
            </a:r>
            <a:r>
              <a:rPr lang="ro-RO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1, București. </a:t>
            </a:r>
            <a:r>
              <a:rPr lang="en-US" sz="1400" b="1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Descriere</a:t>
            </a:r>
            <a:r>
              <a:rPr lang="en-US" sz="14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1400" b="1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generală</a:t>
            </a: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</a:t>
            </a:r>
            <a:r>
              <a:rPr lang="ro-RO" sz="14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Ascomycete</a:t>
            </a:r>
            <a:r>
              <a:rPr lang="ro-RO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cu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pălării</a:t>
            </a:r>
            <a:r>
              <a:rPr lang="ro-RO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de 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6-12 x 3-10 cm</a:t>
            </a:r>
            <a:r>
              <a:rPr lang="ro-RO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</a:t>
            </a:r>
            <a:r>
              <a:rPr lang="ro-RO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Ø)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de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formă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alungit-ovoidală</a:t>
            </a:r>
            <a:r>
              <a:rPr lang="ro-RO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conică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suprafața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zbârcită</a:t>
            </a:r>
            <a:r>
              <a:rPr lang="ro-RO" sz="1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US" sz="1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cu </a:t>
            </a:r>
            <a:r>
              <a:rPr lang="en-US" sz="1400" dirty="0" err="1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alveole</a:t>
            </a:r>
            <a:r>
              <a:rPr lang="ro-RO" sz="1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adânci </a:t>
            </a:r>
            <a:r>
              <a:rPr lang="en-US" sz="1400" dirty="0" err="1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poligonale</a:t>
            </a:r>
            <a:r>
              <a:rPr lang="en-US" sz="1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separate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prin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creste</a:t>
            </a:r>
            <a:r>
              <a:rPr lang="ro-RO" sz="1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;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ro-RO" sz="1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iuperca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este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goală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în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interior (cu o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singură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cavitate),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caracter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morfologic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discriminatoriu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foarte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important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pentru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identificarea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corectă</a:t>
            </a:r>
            <a:r>
              <a:rPr lang="ro-RO" sz="1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;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ro-RO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arginea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aderentă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la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picior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ro-RO" sz="1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uloarea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pălăriei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la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tinerețe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gri</a:t>
            </a:r>
            <a:r>
              <a:rPr lang="ro-RO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cenuși</a:t>
            </a:r>
            <a:r>
              <a:rPr lang="ro-RO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</a:t>
            </a:r>
            <a:r>
              <a:rPr lang="ro-RO" sz="1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gri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închis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la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maturitate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gri-galben</a:t>
            </a:r>
            <a:r>
              <a:rPr lang="ro-RO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până la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la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galben-ocru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la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bătrânețe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brune-gălbui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câteodată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chiar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maronii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r>
              <a:rPr lang="ro-RO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Piciorul</a:t>
            </a:r>
            <a:r>
              <a:rPr lang="ro-RO" sz="1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de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6-12 cm x 2,5-5 </a:t>
            </a:r>
            <a:r>
              <a:rPr lang="ro-RO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cm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</a:t>
            </a:r>
            <a:r>
              <a:rPr lang="ro-RO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cilindric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neregulat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și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ușor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lățit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la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bază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solid, cu o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singură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cavitate care se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continuă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cu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cea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pălăriei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cu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suprafața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brăzdată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de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nervuri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longitudinale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granuloasă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sau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acoperită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câteodată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cu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negi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mici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Culoarea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ro-RO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piciorului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albicioasă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în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tinerețe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apoi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capătă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nuanțe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gălbui-ocracee</a:t>
            </a:r>
            <a:r>
              <a:rPr lang="ro-RO" sz="1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Carnea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ro-RO" sz="1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albicioasă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ceroasă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fragilă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cu gust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plăcut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și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un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miros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slab de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ciuperci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ro-RO" sz="1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omestibile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delicioase</a:t>
            </a:r>
            <a:r>
              <a:rPr lang="ro-RO" sz="1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ro-RO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cu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valențe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terapeutice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cunoscute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dar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trebuie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pregătite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termic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pentru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distruge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hidrazina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pe care o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conțin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r>
              <a:rPr lang="ro-RO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ro-RO" sz="1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ultivabile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pe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substraturi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asemănătoare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cu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cele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pentru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ciupercile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champignon.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8342E14-72A4-D00E-D5AB-4EE216AF7A9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8946422" y="504667"/>
            <a:ext cx="3535680" cy="274142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463483C-D01C-3282-075F-7F104892276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41774" y="3793705"/>
            <a:ext cx="2743200" cy="295675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3B46DDFB-93EA-7CE8-4FCB-AD86EDED19C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760079" y="3197415"/>
            <a:ext cx="3951721" cy="2963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3171511"/>
      </p:ext>
    </p:extLst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Box 1"/>
          <p:cNvSpPr txBox="1">
            <a:spLocks noChangeArrowheads="1"/>
          </p:cNvSpPr>
          <p:nvPr/>
        </p:nvSpPr>
        <p:spPr bwMode="auto">
          <a:xfrm>
            <a:off x="1574386" y="504070"/>
            <a:ext cx="8630770" cy="307777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/>
            <a:r>
              <a:rPr lang="en-US" sz="1400" b="1" dirty="0">
                <a:solidFill>
                  <a:schemeClr val="bg1"/>
                </a:solidFill>
              </a:rPr>
              <a:t>PROIECT ADER </a:t>
            </a:r>
            <a:r>
              <a:rPr lang="ro-RO" sz="1400" b="1" dirty="0">
                <a:solidFill>
                  <a:schemeClr val="bg1"/>
                </a:solidFill>
              </a:rPr>
              <a:t>6.2.1. </a:t>
            </a:r>
            <a:r>
              <a:rPr lang="en-US" sz="1400" b="1" dirty="0">
                <a:solidFill>
                  <a:schemeClr val="bg1"/>
                </a:solidFill>
              </a:rPr>
              <a:t>– FAZA </a:t>
            </a:r>
            <a:r>
              <a:rPr lang="ro-RO" sz="1400" b="1" dirty="0">
                <a:solidFill>
                  <a:schemeClr val="bg1"/>
                </a:solidFill>
              </a:rPr>
              <a:t>4</a:t>
            </a:r>
            <a:r>
              <a:rPr lang="en-US" sz="1400" b="1" dirty="0">
                <a:solidFill>
                  <a:schemeClr val="bg1"/>
                </a:solidFill>
              </a:rPr>
              <a:t>/20</a:t>
            </a:r>
            <a:r>
              <a:rPr lang="ro-RO" sz="1400" b="1" dirty="0">
                <a:solidFill>
                  <a:schemeClr val="bg1"/>
                </a:solidFill>
              </a:rPr>
              <a:t>24</a:t>
            </a:r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591205" y="920323"/>
            <a:ext cx="8630770" cy="33855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27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/>
            <a:r>
              <a:rPr lang="ro-RO" sz="1600" b="1" i="1" dirty="0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CP - </a:t>
            </a:r>
            <a:r>
              <a:rPr lang="pt-BR" sz="1600" b="1" i="1" dirty="0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Institutul de Cercetare-Dezvoltare pentru Legumicultură şi Floricultură Vidra</a:t>
            </a:r>
            <a:r>
              <a:rPr lang="ro-RO" sz="1600" b="1" i="1" dirty="0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 </a:t>
            </a:r>
            <a:endParaRPr lang="en-US" sz="1600" i="1" dirty="0">
              <a:solidFill>
                <a:schemeClr val="accent4">
                  <a:lumMod val="50000"/>
                </a:schemeClr>
              </a:solidFill>
              <a:cs typeface="Arial" panose="020B0604020202020204" pitchFamily="34" charset="0"/>
            </a:endParaRPr>
          </a:p>
        </p:txBody>
      </p:sp>
      <p:pic>
        <p:nvPicPr>
          <p:cNvPr id="6158" name="Picture 5" descr="ante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909" y="337918"/>
            <a:ext cx="640078" cy="640080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>
            <a:spLocks noChangeArrowheads="1"/>
          </p:cNvSpPr>
          <p:nvPr/>
        </p:nvSpPr>
        <p:spPr bwMode="auto">
          <a:xfrm>
            <a:off x="1591205" y="1330259"/>
            <a:ext cx="7174629" cy="30777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15875" algn="ctr">
            <a:solidFill>
              <a:srgbClr val="002060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/>
            <a:r>
              <a:rPr lang="en-US" sz="1400" b="1" dirty="0">
                <a:cs typeface="Arial" panose="020B0604020202020204" pitchFamily="34" charset="0"/>
              </a:rPr>
              <a:t>RAPORT  DE  ACTIVITATE  AL  FAZEI</a:t>
            </a:r>
            <a:r>
              <a:rPr lang="ro-RO" sz="1400" b="1" dirty="0">
                <a:cs typeface="Arial" panose="020B0604020202020204" pitchFamily="34" charset="0"/>
              </a:rPr>
              <a:t> 4</a:t>
            </a:r>
            <a:endParaRPr lang="en-US" sz="1400" b="1" dirty="0">
              <a:cs typeface="Arial" panose="020B0604020202020204" pitchFamily="34" charset="0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304789" y="1068632"/>
            <a:ext cx="825529" cy="215444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15875" algn="ctr">
                <a:solidFill>
                  <a:srgbClr val="293D8E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/>
            <a:r>
              <a:rPr lang="ro-RO" sz="800" b="1" dirty="0">
                <a:latin typeface="Times New Roman" pitchFamily="18" charset="0"/>
                <a:cs typeface="Times New Roman" pitchFamily="18" charset="0"/>
              </a:rPr>
              <a:t>ICDLF Vidra</a:t>
            </a:r>
            <a:endParaRPr lang="en-US" sz="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E7AB72D1-3892-90B4-B10B-E73D4EB26FF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74386" y="115992"/>
            <a:ext cx="8630770" cy="33855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/>
            <a:r>
              <a:rPr lang="en-US" sz="1600" b="1" dirty="0"/>
              <a:t>PLAN SECTORIAL </a:t>
            </a:r>
            <a:r>
              <a:rPr lang="en-US" sz="1600" b="1" dirty="0">
                <a:latin typeface="Arial"/>
              </a:rPr>
              <a:t>”</a:t>
            </a:r>
            <a:r>
              <a:rPr lang="en-US" sz="1600" b="1" i="1" dirty="0"/>
              <a:t>AGRICULTUR</a:t>
            </a:r>
            <a:r>
              <a:rPr lang="en-US" sz="1600" b="1" i="1" dirty="0">
                <a:cs typeface="Arial" pitchFamily="34" charset="0"/>
              </a:rPr>
              <a:t>Ă</a:t>
            </a:r>
            <a:r>
              <a:rPr lang="en-US" sz="1600" b="1" i="1" dirty="0"/>
              <a:t> </a:t>
            </a:r>
            <a:r>
              <a:rPr lang="en-US" sz="1600" b="1" i="1" dirty="0">
                <a:cs typeface="Arial" pitchFamily="34" charset="0"/>
              </a:rPr>
              <a:t>Ş</a:t>
            </a:r>
            <a:r>
              <a:rPr lang="en-US" sz="1600" b="1" i="1" dirty="0"/>
              <a:t>I DEZVOLTARE RURALĂ – ADER 202</a:t>
            </a:r>
            <a:r>
              <a:rPr lang="en-GB" sz="1600" b="1" i="1" dirty="0"/>
              <a:t>6 </a:t>
            </a:r>
            <a:r>
              <a:rPr lang="en-US" sz="1600" b="1" dirty="0"/>
              <a:t>”</a:t>
            </a:r>
          </a:p>
        </p:txBody>
      </p:sp>
      <p:sp>
        <p:nvSpPr>
          <p:cNvPr id="2" name="Text Box 21">
            <a:extLst>
              <a:ext uri="{FF2B5EF4-FFF2-40B4-BE49-F238E27FC236}">
                <a16:creationId xmlns:a16="http://schemas.microsoft.com/office/drawing/2014/main" id="{41EC48C1-5755-310F-14ED-F8AD64F9587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248" y="1724654"/>
            <a:ext cx="8697586" cy="95410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9525">
            <a:solidFill>
              <a:schemeClr val="accent1">
                <a:lumMod val="50000"/>
              </a:schemeClr>
            </a:solidFill>
            <a:miter lim="800000"/>
            <a:headEnd/>
            <a:tailEnd/>
          </a:ln>
          <a:effectLst/>
        </p:spPr>
        <p:txBody>
          <a:bodyPr wrap="square" lIns="45720" rIns="45720">
            <a:spAutoFit/>
          </a:bodyPr>
          <a:lstStyle/>
          <a:p>
            <a:pPr algn="ctr"/>
            <a:r>
              <a:rPr lang="en-GB" sz="14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Activitatea</a:t>
            </a:r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4.2.  </a:t>
            </a:r>
          </a:p>
          <a:p>
            <a:pPr marL="0" marR="0" algn="ctr"/>
            <a:r>
              <a:rPr lang="ro-RO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Evaluarea </a:t>
            </a:r>
            <a:r>
              <a:rPr lang="ro-RO" sz="1400" b="1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 vitro</a:t>
            </a:r>
            <a:r>
              <a:rPr lang="ro-RO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 miceliilor sălbatice din seriile III, IV după criterii morfofiziologice și culturale și utilizarea lor pentru pregătirea miceliului de însămânțare în vederea verificării capacității de fructificare</a:t>
            </a:r>
            <a:endParaRPr lang="en-US" sz="1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5" name="Diagram 54">
            <a:extLst>
              <a:ext uri="{FF2B5EF4-FFF2-40B4-BE49-F238E27FC236}">
                <a16:creationId xmlns:a16="http://schemas.microsoft.com/office/drawing/2014/main" id="{4B7B226E-1F3F-2CEA-3C84-E9CAC2C8A57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42138310"/>
              </p:ext>
            </p:extLst>
          </p:nvPr>
        </p:nvGraphicFramePr>
        <p:xfrm>
          <a:off x="3829783" y="2937248"/>
          <a:ext cx="4936051" cy="27584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4" name="Diagram 53">
            <a:extLst>
              <a:ext uri="{FF2B5EF4-FFF2-40B4-BE49-F238E27FC236}">
                <a16:creationId xmlns:a16="http://schemas.microsoft.com/office/drawing/2014/main" id="{9CE4FBB3-1B83-4E38-5EBF-B7B987771E7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37274776"/>
              </p:ext>
            </p:extLst>
          </p:nvPr>
        </p:nvGraphicFramePr>
        <p:xfrm>
          <a:off x="153067" y="2937248"/>
          <a:ext cx="3568613" cy="22441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58BFDC40-67E0-63AE-8F7C-3DC9AB4F976C}"/>
              </a:ext>
            </a:extLst>
          </p:cNvPr>
          <p:cNvSpPr txBox="1"/>
          <p:nvPr/>
        </p:nvSpPr>
        <p:spPr>
          <a:xfrm>
            <a:off x="4668921" y="5782851"/>
            <a:ext cx="4811964" cy="992579"/>
          </a:xfrm>
          <a:prstGeom prst="rect">
            <a:avLst/>
          </a:prstGeom>
          <a:solidFill>
            <a:srgbClr val="FFE6F5"/>
          </a:solidFill>
        </p:spPr>
        <p:txBody>
          <a:bodyPr wrap="square" rtlCol="0">
            <a:spAutoFit/>
          </a:bodyPr>
          <a:lstStyle/>
          <a:p>
            <a:pPr>
              <a:spcAft>
                <a:spcPts val="300"/>
              </a:spcAft>
              <a:tabLst>
                <a:tab pos="457200" algn="l"/>
                <a:tab pos="514350" algn="l"/>
              </a:tabLst>
            </a:pPr>
            <a:r>
              <a:rPr lang="ro-RO" sz="14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    MEDII DE CULTURĂ AGARIZATE </a:t>
            </a:r>
          </a:p>
          <a:p>
            <a:r>
              <a:rPr lang="ro-RO" sz="14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MEA – mediu cu extract de malț </a:t>
            </a:r>
            <a:endParaRPr lang="ro-RO" sz="14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ro-RO" sz="14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PDA - </a:t>
            </a:r>
            <a:r>
              <a:rPr lang="ro-RO" sz="14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mediu cu extract de cartof și dextroză </a:t>
            </a:r>
          </a:p>
          <a:p>
            <a:r>
              <a:rPr lang="ro-RO" sz="14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MECA - mediu cu extract de malț </a:t>
            </a:r>
            <a:r>
              <a:rPr lang="ro-RO" sz="14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și extract de compost</a:t>
            </a:r>
            <a:endParaRPr lang="ro-RO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A6578D0D-55AF-C000-A1DF-F6D775FDF3FF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0211312" y="4884826"/>
            <a:ext cx="2159420" cy="1621788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586865C-0EA4-ED9E-7A82-D14378661923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3937" y="2373149"/>
            <a:ext cx="1673858" cy="192024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AF592EF-16CE-62B6-1C30-EF2620039F68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90397" y="261455"/>
            <a:ext cx="1833355" cy="1920240"/>
          </a:xfrm>
          <a:prstGeom prst="rect">
            <a:avLst/>
          </a:prstGeom>
        </p:spPr>
      </p:pic>
      <p:sp>
        <p:nvSpPr>
          <p:cNvPr id="47" name="TextBox 46">
            <a:extLst>
              <a:ext uri="{FF2B5EF4-FFF2-40B4-BE49-F238E27FC236}">
                <a16:creationId xmlns:a16="http://schemas.microsoft.com/office/drawing/2014/main" id="{ECDF21BD-6A2A-AC2F-87CE-9A7BF02C80EE}"/>
              </a:ext>
            </a:extLst>
          </p:cNvPr>
          <p:cNvSpPr txBox="1"/>
          <p:nvPr/>
        </p:nvSpPr>
        <p:spPr>
          <a:xfrm>
            <a:off x="10905530" y="3059668"/>
            <a:ext cx="106840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</a:t>
            </a:r>
            <a:r>
              <a:rPr lang="ro-RO" sz="14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ți</a:t>
            </a:r>
            <a:r>
              <a:rPr lang="en-GB" sz="1400" b="1" dirty="0" err="1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nerea</a:t>
            </a:r>
            <a:r>
              <a:rPr lang="en-GB" sz="14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izolatelor</a:t>
            </a:r>
            <a:r>
              <a:rPr lang="ro-RO" sz="14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miceliene</a:t>
            </a:r>
            <a:endParaRPr lang="en-US" sz="1400" b="1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59" name="Straight Arrow Connector 58">
            <a:extLst>
              <a:ext uri="{FF2B5EF4-FFF2-40B4-BE49-F238E27FC236}">
                <a16:creationId xmlns:a16="http://schemas.microsoft.com/office/drawing/2014/main" id="{64E5FA4F-1AA9-9140-BB89-9D8A02F44A24}"/>
              </a:ext>
            </a:extLst>
          </p:cNvPr>
          <p:cNvCxnSpPr>
            <a:cxnSpLocks/>
          </p:cNvCxnSpPr>
          <p:nvPr/>
        </p:nvCxnSpPr>
        <p:spPr>
          <a:xfrm flipH="1" flipV="1">
            <a:off x="10554257" y="4047869"/>
            <a:ext cx="702546" cy="480064"/>
          </a:xfrm>
          <a:prstGeom prst="straightConnector1">
            <a:avLst/>
          </a:prstGeom>
          <a:ln w="1905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45" name="Straight Arrow Connector 6144">
            <a:extLst>
              <a:ext uri="{FF2B5EF4-FFF2-40B4-BE49-F238E27FC236}">
                <a16:creationId xmlns:a16="http://schemas.microsoft.com/office/drawing/2014/main" id="{CE9A0E6B-BC86-E534-CE68-BC75AA7288A1}"/>
              </a:ext>
            </a:extLst>
          </p:cNvPr>
          <p:cNvCxnSpPr>
            <a:cxnSpLocks/>
          </p:cNvCxnSpPr>
          <p:nvPr/>
        </p:nvCxnSpPr>
        <p:spPr>
          <a:xfrm flipV="1">
            <a:off x="10604514" y="2248376"/>
            <a:ext cx="676385" cy="561755"/>
          </a:xfrm>
          <a:prstGeom prst="straightConnector1">
            <a:avLst/>
          </a:prstGeom>
          <a:ln w="1905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53" name="Straight Arrow Connector 6152">
            <a:extLst>
              <a:ext uri="{FF2B5EF4-FFF2-40B4-BE49-F238E27FC236}">
                <a16:creationId xmlns:a16="http://schemas.microsoft.com/office/drawing/2014/main" id="{2C5EAE94-1E24-2E88-D694-E218D52F75E0}"/>
              </a:ext>
            </a:extLst>
          </p:cNvPr>
          <p:cNvCxnSpPr>
            <a:cxnSpLocks/>
          </p:cNvCxnSpPr>
          <p:nvPr/>
        </p:nvCxnSpPr>
        <p:spPr>
          <a:xfrm>
            <a:off x="9606013" y="6279140"/>
            <a:ext cx="789271" cy="0"/>
          </a:xfrm>
          <a:prstGeom prst="straightConnector1">
            <a:avLst/>
          </a:prstGeom>
          <a:ln w="1905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22350639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A8C546-9A12-14C8-A3C7-0B6BA28483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Box 1">
            <a:extLst>
              <a:ext uri="{FF2B5EF4-FFF2-40B4-BE49-F238E27FC236}">
                <a16:creationId xmlns:a16="http://schemas.microsoft.com/office/drawing/2014/main" id="{6ACE549E-3293-B868-4558-9CDC08B008E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20102" y="514266"/>
            <a:ext cx="8075573" cy="309256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/>
            <a:r>
              <a:rPr lang="en-US" sz="1400" b="1" dirty="0">
                <a:solidFill>
                  <a:schemeClr val="bg1"/>
                </a:solidFill>
              </a:rPr>
              <a:t>PROIECT ADER </a:t>
            </a:r>
            <a:r>
              <a:rPr lang="ro-RO" sz="1400" b="1" dirty="0">
                <a:solidFill>
                  <a:schemeClr val="bg1"/>
                </a:solidFill>
              </a:rPr>
              <a:t>6.2.1. </a:t>
            </a:r>
            <a:r>
              <a:rPr lang="en-US" sz="1400" b="1" dirty="0">
                <a:solidFill>
                  <a:schemeClr val="bg1"/>
                </a:solidFill>
              </a:rPr>
              <a:t>– FAZA </a:t>
            </a:r>
            <a:r>
              <a:rPr lang="ro-RO" sz="1400" b="1" dirty="0">
                <a:solidFill>
                  <a:schemeClr val="bg1"/>
                </a:solidFill>
              </a:rPr>
              <a:t>4</a:t>
            </a:r>
            <a:r>
              <a:rPr lang="en-US" sz="1400" b="1" dirty="0">
                <a:solidFill>
                  <a:schemeClr val="bg1"/>
                </a:solidFill>
              </a:rPr>
              <a:t>/20</a:t>
            </a:r>
            <a:r>
              <a:rPr lang="ro-RO" sz="1400" b="1" dirty="0">
                <a:solidFill>
                  <a:schemeClr val="bg1"/>
                </a:solidFill>
              </a:rPr>
              <a:t>24</a:t>
            </a:r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3939320-4089-8EDC-72C6-138984516338}"/>
              </a:ext>
            </a:extLst>
          </p:cNvPr>
          <p:cNvSpPr txBox="1"/>
          <p:nvPr/>
        </p:nvSpPr>
        <p:spPr>
          <a:xfrm>
            <a:off x="1020102" y="899026"/>
            <a:ext cx="8075573" cy="33855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27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/>
            <a:r>
              <a:rPr lang="ro-RO" sz="1600" b="1" i="1" dirty="0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CP - </a:t>
            </a:r>
            <a:r>
              <a:rPr lang="pt-BR" sz="1600" b="1" i="1" dirty="0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Institutul de Cercetare-Dezvoltare pentru Legumicultură şi Floricultură Vidra</a:t>
            </a:r>
            <a:r>
              <a:rPr lang="ro-RO" sz="1600" b="1" i="1" dirty="0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 </a:t>
            </a:r>
            <a:endParaRPr lang="en-US" sz="1600" i="1" dirty="0">
              <a:solidFill>
                <a:schemeClr val="accent4">
                  <a:lumMod val="50000"/>
                </a:schemeClr>
              </a:solidFill>
              <a:cs typeface="Arial" panose="020B0604020202020204" pitchFamily="34" charset="0"/>
            </a:endParaRPr>
          </a:p>
        </p:txBody>
      </p:sp>
      <p:pic>
        <p:nvPicPr>
          <p:cNvPr id="6158" name="Picture 5" descr="antet">
            <a:extLst>
              <a:ext uri="{FF2B5EF4-FFF2-40B4-BE49-F238E27FC236}">
                <a16:creationId xmlns:a16="http://schemas.microsoft.com/office/drawing/2014/main" id="{9D4103A0-1A6D-AB2E-DF34-BD56D87397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969" y="628672"/>
            <a:ext cx="640078" cy="640080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2149D23-F472-0D41-6473-5F4705C46B1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20102" y="1344615"/>
            <a:ext cx="8075572" cy="30777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15875" algn="ctr">
            <a:solidFill>
              <a:srgbClr val="002060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/>
            <a:r>
              <a:rPr lang="en-US" sz="1400" b="1" dirty="0">
                <a:cs typeface="Arial" panose="020B0604020202020204" pitchFamily="34" charset="0"/>
              </a:rPr>
              <a:t>RAPORT  DE  ACTIVITATE  AL  FAZEI</a:t>
            </a:r>
            <a:r>
              <a:rPr lang="ro-RO" sz="1400" b="1" dirty="0">
                <a:cs typeface="Arial" panose="020B0604020202020204" pitchFamily="34" charset="0"/>
              </a:rPr>
              <a:t> 4</a:t>
            </a:r>
            <a:endParaRPr lang="en-US" sz="1400" b="1" dirty="0"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A86B955-BD9C-98F7-2AAF-F9C78668295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628" y="1283799"/>
            <a:ext cx="825529" cy="215444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15875" algn="ctr">
                <a:solidFill>
                  <a:srgbClr val="293D8E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/>
            <a:r>
              <a:rPr lang="ro-RO" sz="800" b="1" dirty="0">
                <a:latin typeface="Times New Roman" pitchFamily="18" charset="0"/>
                <a:cs typeface="Times New Roman" pitchFamily="18" charset="0"/>
              </a:rPr>
              <a:t>ICDLF Vidra</a:t>
            </a:r>
            <a:endParaRPr lang="en-US" sz="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DFBC0867-231E-964A-81AF-28DB7F5F5D7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0969" y="107538"/>
            <a:ext cx="8944706" cy="33855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/>
            <a:r>
              <a:rPr lang="en-US" sz="1600" b="1" dirty="0"/>
              <a:t>PLAN SECTORIAL </a:t>
            </a:r>
            <a:r>
              <a:rPr lang="en-US" sz="1600" b="1" dirty="0">
                <a:latin typeface="Arial"/>
              </a:rPr>
              <a:t>”</a:t>
            </a:r>
            <a:r>
              <a:rPr lang="en-US" sz="1600" b="1" i="1" dirty="0"/>
              <a:t>AGRICULTUR</a:t>
            </a:r>
            <a:r>
              <a:rPr lang="en-US" sz="1600" b="1" i="1" dirty="0">
                <a:cs typeface="Arial" pitchFamily="34" charset="0"/>
              </a:rPr>
              <a:t>Ă</a:t>
            </a:r>
            <a:r>
              <a:rPr lang="en-US" sz="1600" b="1" i="1" dirty="0"/>
              <a:t> </a:t>
            </a:r>
            <a:r>
              <a:rPr lang="en-US" sz="1600" b="1" i="1" dirty="0">
                <a:cs typeface="Arial" pitchFamily="34" charset="0"/>
              </a:rPr>
              <a:t>Ş</a:t>
            </a:r>
            <a:r>
              <a:rPr lang="en-US" sz="1600" b="1" i="1" dirty="0"/>
              <a:t>I DEZVOLTARE RURALĂ – ADER 202</a:t>
            </a:r>
            <a:r>
              <a:rPr lang="en-GB" sz="1600" b="1" i="1" dirty="0"/>
              <a:t>6 </a:t>
            </a:r>
            <a:r>
              <a:rPr lang="en-US" sz="1600" b="1" dirty="0"/>
              <a:t>”</a:t>
            </a:r>
          </a:p>
        </p:txBody>
      </p:sp>
      <p:sp>
        <p:nvSpPr>
          <p:cNvPr id="2" name="Text Box 21">
            <a:extLst>
              <a:ext uri="{FF2B5EF4-FFF2-40B4-BE49-F238E27FC236}">
                <a16:creationId xmlns:a16="http://schemas.microsoft.com/office/drawing/2014/main" id="{50543AF1-2496-618A-7B3B-F5BF42ECA78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7026" y="1744535"/>
            <a:ext cx="8988647" cy="10772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9525">
            <a:solidFill>
              <a:schemeClr val="accent1">
                <a:lumMod val="50000"/>
              </a:schemeClr>
            </a:solidFill>
            <a:miter lim="800000"/>
            <a:headEnd/>
            <a:tailEnd/>
          </a:ln>
          <a:effectLst/>
        </p:spPr>
        <p:txBody>
          <a:bodyPr wrap="square" lIns="45720" rIns="45720">
            <a:spAutoFit/>
          </a:bodyPr>
          <a:lstStyle/>
          <a:p>
            <a:pPr algn="ctr"/>
            <a:r>
              <a:rPr lang="en-GB" sz="16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Activitatea</a:t>
            </a:r>
            <a:r>
              <a:rPr lang="en-GB" sz="16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600" b="1" u="sng" dirty="0">
                <a:latin typeface="Arial" panose="020B0604020202020204" pitchFamily="34" charset="0"/>
                <a:cs typeface="Arial" panose="020B0604020202020204" pitchFamily="34" charset="0"/>
              </a:rPr>
              <a:t>4.2.  </a:t>
            </a:r>
          </a:p>
          <a:p>
            <a:pPr algn="ctr"/>
            <a:r>
              <a:rPr lang="ro-RO" sz="16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Evaluarea </a:t>
            </a:r>
            <a:r>
              <a:rPr lang="ro-RO" sz="1600" b="1" i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 vitro</a:t>
            </a:r>
            <a:r>
              <a:rPr lang="ro-RO" sz="16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 miceliilor sălbatice din seriile III, IV după criterii morfofiziologice și culturale și utilizarea lor pentru pregătirea miceliului de însămânțare în vederea verificării capacității de fructificare</a:t>
            </a: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31DB4C4B-777D-D7A3-34D3-C192CBEDCEC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55633068"/>
              </p:ext>
            </p:extLst>
          </p:nvPr>
        </p:nvGraphicFramePr>
        <p:xfrm>
          <a:off x="107026" y="2950835"/>
          <a:ext cx="7566281" cy="32784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A2859812-9D78-1D59-A7C9-E46E40700151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0480237" y="5086612"/>
            <a:ext cx="1757801" cy="131835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086C7F6-D44A-534E-8BD0-45D701B633BE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28204" y="4930234"/>
            <a:ext cx="2263138" cy="173736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D5B13557-02DE-2D6D-98DF-7839E36C6933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9031473" y="3330034"/>
            <a:ext cx="1828800" cy="137160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195B31C2-41F2-BECF-A73F-4B4E8346B613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9122617" y="1593690"/>
            <a:ext cx="1706880" cy="1280160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18064A03-F8B0-AE70-C00C-484BB32F367F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0486602" y="3373367"/>
            <a:ext cx="1706880" cy="1280160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4AC2D8F4-F770-C079-1BD0-C80D77ECBE55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644824" y="3330034"/>
            <a:ext cx="1828800" cy="1371600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75BAF97C-2AC4-708F-355F-FD894E7BF2AE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0486602" y="1607914"/>
            <a:ext cx="1706880" cy="1280160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EC2483FB-5A85-45A6-0786-43BFE7A257D7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62840" y="54635"/>
            <a:ext cx="2074244" cy="1298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4503335"/>
      </p:ext>
    </p:extLst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09116C-A10B-D177-9AE7-CB883333EA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Box 1">
            <a:extLst>
              <a:ext uri="{FF2B5EF4-FFF2-40B4-BE49-F238E27FC236}">
                <a16:creationId xmlns:a16="http://schemas.microsoft.com/office/drawing/2014/main" id="{81E40767-36E3-F57F-1659-93CF81B00FF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03394" y="536016"/>
            <a:ext cx="8075573" cy="309256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/>
            <a:r>
              <a:rPr lang="en-US" sz="1400" b="1" dirty="0">
                <a:solidFill>
                  <a:schemeClr val="bg1"/>
                </a:solidFill>
              </a:rPr>
              <a:t>PROIECT ADER </a:t>
            </a:r>
            <a:r>
              <a:rPr lang="ro-RO" sz="1400" b="1" dirty="0">
                <a:solidFill>
                  <a:schemeClr val="bg1"/>
                </a:solidFill>
              </a:rPr>
              <a:t>6.2.1. </a:t>
            </a:r>
            <a:r>
              <a:rPr lang="en-US" sz="1400" b="1" dirty="0">
                <a:solidFill>
                  <a:schemeClr val="bg1"/>
                </a:solidFill>
              </a:rPr>
              <a:t>– FAZA </a:t>
            </a:r>
            <a:r>
              <a:rPr lang="ro-RO" sz="1400" b="1" dirty="0">
                <a:solidFill>
                  <a:schemeClr val="bg1"/>
                </a:solidFill>
              </a:rPr>
              <a:t>4</a:t>
            </a:r>
            <a:r>
              <a:rPr lang="en-US" sz="1400" b="1" dirty="0">
                <a:solidFill>
                  <a:schemeClr val="bg1"/>
                </a:solidFill>
              </a:rPr>
              <a:t>/20</a:t>
            </a:r>
            <a:r>
              <a:rPr lang="ro-RO" sz="1400" b="1" dirty="0">
                <a:solidFill>
                  <a:schemeClr val="bg1"/>
                </a:solidFill>
              </a:rPr>
              <a:t>24</a:t>
            </a:r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20A1E67-2C5E-8491-57C6-FDB8D3A53086}"/>
              </a:ext>
            </a:extLst>
          </p:cNvPr>
          <p:cNvSpPr txBox="1"/>
          <p:nvPr/>
        </p:nvSpPr>
        <p:spPr>
          <a:xfrm>
            <a:off x="2003394" y="926036"/>
            <a:ext cx="8075573" cy="33855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27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/>
            <a:r>
              <a:rPr lang="ro-RO" sz="1600" b="1" i="1" dirty="0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CP - </a:t>
            </a:r>
            <a:r>
              <a:rPr lang="pt-BR" sz="1600" b="1" i="1" dirty="0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Institutul de Cercetare-Dezvoltare pentru Legumicultură şi Floricultură Vidra</a:t>
            </a:r>
            <a:r>
              <a:rPr lang="ro-RO" sz="1600" b="1" i="1" dirty="0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 </a:t>
            </a:r>
            <a:endParaRPr lang="en-US" sz="1600" i="1" dirty="0">
              <a:solidFill>
                <a:schemeClr val="accent4">
                  <a:lumMod val="50000"/>
                </a:schemeClr>
              </a:solidFill>
              <a:cs typeface="Arial" panose="020B0604020202020204" pitchFamily="34" charset="0"/>
            </a:endParaRPr>
          </a:p>
        </p:txBody>
      </p:sp>
      <p:pic>
        <p:nvPicPr>
          <p:cNvPr id="6158" name="Picture 5" descr="antet">
            <a:extLst>
              <a:ext uri="{FF2B5EF4-FFF2-40B4-BE49-F238E27FC236}">
                <a16:creationId xmlns:a16="http://schemas.microsoft.com/office/drawing/2014/main" id="{C57B9A79-9279-2818-D13C-8BE663AC04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609" y="514128"/>
            <a:ext cx="640078" cy="640080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B3259AA-34F5-5834-9A77-90871E16386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03394" y="1345354"/>
            <a:ext cx="8075572" cy="30777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15875" algn="ctr">
            <a:solidFill>
              <a:srgbClr val="002060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/>
            <a:r>
              <a:rPr lang="en-US" sz="1400" b="1" dirty="0">
                <a:cs typeface="Arial" panose="020B0604020202020204" pitchFamily="34" charset="0"/>
              </a:rPr>
              <a:t>RAPORT  DE  ACTIVITATE  AL  FAZEI</a:t>
            </a:r>
            <a:r>
              <a:rPr lang="ro-RO" sz="1400" b="1" dirty="0">
                <a:cs typeface="Arial" panose="020B0604020202020204" pitchFamily="34" charset="0"/>
              </a:rPr>
              <a:t> 4</a:t>
            </a:r>
            <a:endParaRPr lang="en-US" sz="1400" b="1" dirty="0"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C255603-EC2F-B9C3-F5A0-72DA752B587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6883" y="1233927"/>
            <a:ext cx="825529" cy="215444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15875" algn="ctr">
                <a:solidFill>
                  <a:srgbClr val="293D8E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/>
            <a:r>
              <a:rPr lang="ro-RO" sz="800" b="1" dirty="0">
                <a:latin typeface="Times New Roman" pitchFamily="18" charset="0"/>
                <a:cs typeface="Times New Roman" pitchFamily="18" charset="0"/>
              </a:rPr>
              <a:t>ICDLF Vidra</a:t>
            </a:r>
            <a:endParaRPr lang="en-US" sz="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F07FD2D0-918B-1933-7459-9E372DB9E4C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03392" y="106058"/>
            <a:ext cx="8075574" cy="33855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/>
            <a:r>
              <a:rPr lang="en-US" sz="1600" b="1" dirty="0"/>
              <a:t>PLAN SECTORIAL </a:t>
            </a:r>
            <a:r>
              <a:rPr lang="en-US" sz="1600" b="1" dirty="0">
                <a:latin typeface="Arial"/>
              </a:rPr>
              <a:t>”</a:t>
            </a:r>
            <a:r>
              <a:rPr lang="en-US" sz="1600" b="1" i="1" dirty="0"/>
              <a:t>AGRICULTUR</a:t>
            </a:r>
            <a:r>
              <a:rPr lang="en-US" sz="1600" b="1" i="1" dirty="0">
                <a:cs typeface="Arial" pitchFamily="34" charset="0"/>
              </a:rPr>
              <a:t>Ă</a:t>
            </a:r>
            <a:r>
              <a:rPr lang="en-US" sz="1600" b="1" i="1" dirty="0"/>
              <a:t> </a:t>
            </a:r>
            <a:r>
              <a:rPr lang="en-US" sz="1600" b="1" i="1" dirty="0">
                <a:cs typeface="Arial" pitchFamily="34" charset="0"/>
              </a:rPr>
              <a:t>Ş</a:t>
            </a:r>
            <a:r>
              <a:rPr lang="en-US" sz="1600" b="1" i="1" dirty="0"/>
              <a:t>I DEZVOLTARE RURALĂ – ADER 202</a:t>
            </a:r>
            <a:r>
              <a:rPr lang="en-GB" sz="1600" b="1" i="1" dirty="0"/>
              <a:t>6 </a:t>
            </a:r>
            <a:r>
              <a:rPr lang="en-US" sz="1600" b="1" dirty="0"/>
              <a:t>”</a:t>
            </a:r>
          </a:p>
        </p:txBody>
      </p:sp>
      <p:sp>
        <p:nvSpPr>
          <p:cNvPr id="2" name="Text Box 21">
            <a:extLst>
              <a:ext uri="{FF2B5EF4-FFF2-40B4-BE49-F238E27FC236}">
                <a16:creationId xmlns:a16="http://schemas.microsoft.com/office/drawing/2014/main" id="{8FB8332F-4A1C-F5CA-BE4D-BB515CE1036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7027" y="1744535"/>
            <a:ext cx="8075572" cy="107721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9525">
            <a:solidFill>
              <a:schemeClr val="accent1">
                <a:lumMod val="50000"/>
              </a:schemeClr>
            </a:solidFill>
            <a:miter lim="800000"/>
            <a:headEnd/>
            <a:tailEnd/>
          </a:ln>
          <a:effectLst/>
        </p:spPr>
        <p:txBody>
          <a:bodyPr wrap="square" lIns="45720" rIns="45720">
            <a:spAutoFit/>
          </a:bodyPr>
          <a:lstStyle/>
          <a:p>
            <a:pPr algn="ctr"/>
            <a:r>
              <a:rPr lang="en-GB" sz="16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Activitatea</a:t>
            </a:r>
            <a:r>
              <a:rPr lang="en-GB" sz="16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600" b="1" u="sng" dirty="0">
                <a:latin typeface="Arial" panose="020B0604020202020204" pitchFamily="34" charset="0"/>
                <a:cs typeface="Arial" panose="020B0604020202020204" pitchFamily="34" charset="0"/>
              </a:rPr>
              <a:t>4.2.  </a:t>
            </a:r>
          </a:p>
          <a:p>
            <a:pPr algn="ctr"/>
            <a:r>
              <a:rPr lang="ro-RO" sz="16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Evaluarea </a:t>
            </a:r>
            <a:r>
              <a:rPr lang="ro-RO" sz="1600" b="1" i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 vitro</a:t>
            </a:r>
            <a:r>
              <a:rPr lang="ro-RO" sz="16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 miceliilor sălbatice din seriile III, IV după criterii morfofiziologice și culturale și utilizarea lor pentru pregătirea miceliului de însămânțare în vederea verificării capacității de fructificare</a:t>
            </a: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Box 21">
            <a:extLst>
              <a:ext uri="{FF2B5EF4-FFF2-40B4-BE49-F238E27FC236}">
                <a16:creationId xmlns:a16="http://schemas.microsoft.com/office/drawing/2014/main" id="{F9B11F92-3BB1-815C-02A5-D3004EBB288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7027" y="2878602"/>
            <a:ext cx="8075572" cy="64633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9525">
            <a:solidFill>
              <a:schemeClr val="accent1">
                <a:lumMod val="50000"/>
              </a:schemeClr>
            </a:solidFill>
            <a:miter lim="800000"/>
            <a:headEnd/>
            <a:tailEnd/>
          </a:ln>
          <a:effectLst/>
        </p:spPr>
        <p:txBody>
          <a:bodyPr wrap="square" lIns="45720" rIns="45720">
            <a:spAutoFit/>
          </a:bodyPr>
          <a:lstStyle/>
          <a:p>
            <a:pPr algn="ctr"/>
            <a:r>
              <a:rPr lang="en-US" b="1" dirty="0"/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Evaluarea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capacității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creștere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miceliului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izolatelor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sălbatice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      </a:t>
            </a:r>
            <a:r>
              <a:rPr 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P. ostreatus</a:t>
            </a:r>
            <a:r>
              <a:rPr lang="ro-RO" b="1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pe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medii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agarizate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BB5EBEA-02AE-9A6F-3B2A-E5B873390A4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24165" y="1817784"/>
            <a:ext cx="3125703" cy="128016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CF021A27-66BA-ED89-5C11-8FBBF64A6F5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89062" y="3125003"/>
            <a:ext cx="3795911" cy="128016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EE98C520-2D7D-FB21-BDA6-4083BE313A97}"/>
              </a:ext>
            </a:extLst>
          </p:cNvPr>
          <p:cNvSpPr txBox="1"/>
          <p:nvPr/>
        </p:nvSpPr>
        <p:spPr>
          <a:xfrm>
            <a:off x="7983643" y="4471116"/>
            <a:ext cx="4406746" cy="14619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1440"/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Izolate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miceliene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sălbatice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Pleurotus ostreatus</a:t>
            </a:r>
            <a:endParaRPr lang="en-U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"/>
            <a:r>
              <a:rPr lang="ro-RO" sz="1400" b="1" dirty="0">
                <a:latin typeface="Arial" panose="020B0604020202020204" pitchFamily="34" charset="0"/>
                <a:cs typeface="Arial" panose="020B0604020202020204" pitchFamily="34" charset="0"/>
              </a:rPr>
              <a:t>      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Seria I – Po1Br; Seria II – Po2T </a:t>
            </a:r>
            <a:r>
              <a:rPr lang="ro-RO" sz="14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</a:t>
            </a:r>
          </a:p>
          <a:p>
            <a:pPr marL="91440">
              <a:spcAft>
                <a:spcPts val="300"/>
              </a:spcAft>
            </a:pPr>
            <a:r>
              <a:rPr lang="ro-RO" sz="1400" b="1" dirty="0">
                <a:latin typeface="Arial" panose="020B0604020202020204" pitchFamily="34" charset="0"/>
                <a:cs typeface="Arial" panose="020B0604020202020204" pitchFamily="34" charset="0"/>
              </a:rPr>
              <a:t>      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Seria IV –Po3M, Po4V, Po5C,Po6M, Po7B</a:t>
            </a:r>
            <a:r>
              <a:rPr lang="ro-RO" sz="1400" b="1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pPr marL="91440">
              <a:spcAft>
                <a:spcPts val="300"/>
              </a:spcAft>
            </a:pPr>
            <a:r>
              <a:rPr lang="ro-RO" sz="1400" b="1" dirty="0">
                <a:latin typeface="Arial" panose="020B0604020202020204" pitchFamily="34" charset="0"/>
                <a:cs typeface="Arial" panose="020B0604020202020204" pitchFamily="34" charset="0"/>
              </a:rPr>
              <a:t>     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Tulpina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comercială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P. ostreatus 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PoM-421</a:t>
            </a:r>
            <a:endParaRPr lang="en-U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" algn="ctr"/>
            <a:r>
              <a:rPr lang="ro-RO" sz="1400" b="1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Mediu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cu extract de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cartof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dextroză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(PDA) </a:t>
            </a:r>
            <a:r>
              <a:rPr lang="ro-RO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Incubare 12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zile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la 24-26℃.</a:t>
            </a:r>
          </a:p>
        </p:txBody>
      </p:sp>
      <p:graphicFrame>
        <p:nvGraphicFramePr>
          <p:cNvPr id="26" name="Table 25">
            <a:extLst>
              <a:ext uri="{FF2B5EF4-FFF2-40B4-BE49-F238E27FC236}">
                <a16:creationId xmlns:a16="http://schemas.microsoft.com/office/drawing/2014/main" id="{AA9B1743-6059-BF40-0E94-1E10260D449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90671981"/>
              </p:ext>
            </p:extLst>
          </p:nvPr>
        </p:nvGraphicFramePr>
        <p:xfrm>
          <a:off x="2175309" y="3686726"/>
          <a:ext cx="5837008" cy="30652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95041">
                  <a:extLst>
                    <a:ext uri="{9D8B030D-6E8A-4147-A177-3AD203B41FA5}">
                      <a16:colId xmlns:a16="http://schemas.microsoft.com/office/drawing/2014/main" val="2147772401"/>
                    </a:ext>
                  </a:extLst>
                </a:gridCol>
                <a:gridCol w="837339">
                  <a:extLst>
                    <a:ext uri="{9D8B030D-6E8A-4147-A177-3AD203B41FA5}">
                      <a16:colId xmlns:a16="http://schemas.microsoft.com/office/drawing/2014/main" val="3305123036"/>
                    </a:ext>
                  </a:extLst>
                </a:gridCol>
                <a:gridCol w="1151157">
                  <a:extLst>
                    <a:ext uri="{9D8B030D-6E8A-4147-A177-3AD203B41FA5}">
                      <a16:colId xmlns:a16="http://schemas.microsoft.com/office/drawing/2014/main" val="1191966507"/>
                    </a:ext>
                  </a:extLst>
                </a:gridCol>
                <a:gridCol w="1151157">
                  <a:extLst>
                    <a:ext uri="{9D8B030D-6E8A-4147-A177-3AD203B41FA5}">
                      <a16:colId xmlns:a16="http://schemas.microsoft.com/office/drawing/2014/main" val="1552988622"/>
                    </a:ext>
                  </a:extLst>
                </a:gridCol>
                <a:gridCol w="1151157">
                  <a:extLst>
                    <a:ext uri="{9D8B030D-6E8A-4147-A177-3AD203B41FA5}">
                      <a16:colId xmlns:a16="http://schemas.microsoft.com/office/drawing/2014/main" val="189790516"/>
                    </a:ext>
                  </a:extLst>
                </a:gridCol>
                <a:gridCol w="1151157">
                  <a:extLst>
                    <a:ext uri="{9D8B030D-6E8A-4147-A177-3AD203B41FA5}">
                      <a16:colId xmlns:a16="http://schemas.microsoft.com/office/drawing/2014/main" val="3961451311"/>
                    </a:ext>
                  </a:extLst>
                </a:gridCol>
              </a:tblGrid>
              <a:tr h="553274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100" b="1" kern="100" dirty="0">
                          <a:effectLst/>
                        </a:rPr>
                        <a:t>Nr. </a:t>
                      </a:r>
                      <a:r>
                        <a:rPr lang="en-US" sz="1100" b="1" kern="100" dirty="0" err="1">
                          <a:effectLst/>
                        </a:rPr>
                        <a:t>crt</a:t>
                      </a:r>
                      <a:r>
                        <a:rPr lang="en-US" sz="1100" b="1" kern="100" dirty="0">
                          <a:effectLst/>
                        </a:rPr>
                        <a:t>.</a:t>
                      </a:r>
                      <a:endParaRPr lang="en-US" sz="1200" b="1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100" b="1" kern="100">
                          <a:effectLst/>
                        </a:rPr>
                        <a:t>Tulpina </a:t>
                      </a:r>
                      <a:endParaRPr lang="en-US" sz="12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100" b="1" kern="100">
                          <a:effectLst/>
                        </a:rPr>
                        <a:t>Cre</a:t>
                      </a:r>
                      <a:r>
                        <a:rPr lang="ro-RO" sz="1100" b="1" kern="100">
                          <a:effectLst/>
                        </a:rPr>
                        <a:t>șterea miceliului</a:t>
                      </a:r>
                      <a:endParaRPr lang="en-US" sz="1200" b="1" kern="100">
                        <a:effectLst/>
                      </a:endParaRPr>
                    </a:p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100" b="1" kern="100">
                          <a:effectLst/>
                        </a:rPr>
                        <a:t>mm</a:t>
                      </a:r>
                      <a:endParaRPr lang="en-US" sz="12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ro-RO" sz="1100" b="1" kern="100">
                          <a:effectLst/>
                        </a:rPr>
                        <a:t>Cresterea relativă </a:t>
                      </a:r>
                      <a:endParaRPr lang="en-US" sz="1200" b="1" kern="100">
                        <a:effectLst/>
                      </a:endParaRPr>
                    </a:p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ro-RO" sz="1100" b="1" kern="100">
                          <a:effectLst/>
                        </a:rPr>
                        <a:t>%</a:t>
                      </a:r>
                      <a:endParaRPr lang="en-US" sz="12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ro-RO" sz="1100" b="1" kern="100">
                          <a:effectLst/>
                        </a:rPr>
                        <a:t>+/- d</a:t>
                      </a:r>
                      <a:endParaRPr lang="en-US" sz="1200" b="1" kern="100">
                        <a:effectLst/>
                      </a:endParaRPr>
                    </a:p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ro-RO" sz="1100" b="1" kern="100">
                          <a:effectLst/>
                        </a:rPr>
                        <a:t>(mm)</a:t>
                      </a:r>
                      <a:endParaRPr lang="en-US" sz="12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ro-RO" sz="1100" b="1" kern="100" dirty="0">
                          <a:effectLst/>
                        </a:rPr>
                        <a:t>Semnificația diferenței</a:t>
                      </a:r>
                      <a:endParaRPr lang="en-US" sz="1200" b="1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883376071"/>
                  </a:ext>
                </a:extLst>
              </a:tr>
              <a:tr h="277204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100" b="1" kern="100" dirty="0">
                          <a:effectLst/>
                        </a:rPr>
                        <a:t>1</a:t>
                      </a:r>
                      <a:endParaRPr lang="en-US" sz="1200" b="1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100" b="1" kern="100">
                          <a:effectLst/>
                        </a:rPr>
                        <a:t>Po1Br</a:t>
                      </a:r>
                      <a:endParaRPr lang="en-US" sz="12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100" b="1" kern="100">
                          <a:effectLst/>
                        </a:rPr>
                        <a:t>37,62</a:t>
                      </a:r>
                      <a:endParaRPr lang="en-US" sz="12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100" b="1" kern="100">
                          <a:effectLst/>
                        </a:rPr>
                        <a:t>110,12</a:t>
                      </a:r>
                      <a:endParaRPr lang="en-US" sz="12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100" b="1" kern="100">
                          <a:effectLst/>
                        </a:rPr>
                        <a:t>3,46</a:t>
                      </a:r>
                      <a:endParaRPr lang="en-US" sz="12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100" b="1" kern="100">
                          <a:effectLst/>
                        </a:rPr>
                        <a:t>xxx</a:t>
                      </a:r>
                      <a:endParaRPr lang="en-US" sz="12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2560800906"/>
                  </a:ext>
                </a:extLst>
              </a:tr>
              <a:tr h="281212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100" b="1" kern="100" dirty="0">
                          <a:effectLst/>
                        </a:rPr>
                        <a:t>2</a:t>
                      </a:r>
                      <a:endParaRPr lang="en-US" sz="1200" b="1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100" b="1" kern="100">
                          <a:effectLst/>
                        </a:rPr>
                        <a:t>Po2T</a:t>
                      </a:r>
                      <a:endParaRPr lang="en-US" sz="12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100" b="1" kern="100">
                          <a:effectLst/>
                        </a:rPr>
                        <a:t>28,46</a:t>
                      </a:r>
                      <a:endParaRPr lang="en-US" sz="12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100" b="1" kern="100">
                          <a:effectLst/>
                        </a:rPr>
                        <a:t>83,31</a:t>
                      </a:r>
                      <a:endParaRPr lang="en-US" sz="12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100" b="1" kern="100">
                          <a:effectLst/>
                        </a:rPr>
                        <a:t>-5,70</a:t>
                      </a:r>
                      <a:endParaRPr lang="en-US" sz="12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100" b="1" kern="100">
                          <a:effectLst/>
                        </a:rPr>
                        <a:t>ooo</a:t>
                      </a:r>
                      <a:endParaRPr lang="en-US" sz="12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939317746"/>
                  </a:ext>
                </a:extLst>
              </a:tr>
              <a:tr h="281212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100" b="1" kern="100">
                          <a:effectLst/>
                        </a:rPr>
                        <a:t>3</a:t>
                      </a:r>
                      <a:endParaRPr lang="en-US" sz="12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100" b="1" kern="100" dirty="0">
                          <a:effectLst/>
                        </a:rPr>
                        <a:t>Po3M</a:t>
                      </a:r>
                      <a:endParaRPr lang="en-US" sz="1200" b="1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100" b="1" kern="100">
                          <a:effectLst/>
                        </a:rPr>
                        <a:t>18,67</a:t>
                      </a:r>
                      <a:endParaRPr lang="en-US" sz="12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100" b="1" kern="100">
                          <a:effectLst/>
                        </a:rPr>
                        <a:t>54,65</a:t>
                      </a:r>
                      <a:endParaRPr lang="en-US" sz="12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100" b="1" kern="100">
                          <a:effectLst/>
                        </a:rPr>
                        <a:t>-15,49</a:t>
                      </a:r>
                      <a:endParaRPr lang="en-US" sz="12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100" b="1" kern="100">
                          <a:effectLst/>
                        </a:rPr>
                        <a:t>ooo</a:t>
                      </a:r>
                      <a:endParaRPr lang="en-US" sz="12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243638005"/>
                  </a:ext>
                </a:extLst>
              </a:tr>
              <a:tr h="281212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100" b="1" kern="100">
                          <a:effectLst/>
                        </a:rPr>
                        <a:t>4</a:t>
                      </a:r>
                      <a:endParaRPr lang="en-US" sz="12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100" b="1" kern="100" dirty="0">
                          <a:effectLst/>
                        </a:rPr>
                        <a:t>Po4V</a:t>
                      </a:r>
                      <a:endParaRPr lang="en-US" sz="1200" b="1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100" b="1" kern="100">
                          <a:effectLst/>
                        </a:rPr>
                        <a:t>34,87</a:t>
                      </a:r>
                      <a:endParaRPr lang="en-US" sz="12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100" b="1" kern="100">
                          <a:effectLst/>
                        </a:rPr>
                        <a:t>102,87</a:t>
                      </a:r>
                      <a:endParaRPr lang="en-US" sz="12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100" b="1" kern="100">
                          <a:effectLst/>
                        </a:rPr>
                        <a:t>0,81</a:t>
                      </a:r>
                      <a:endParaRPr lang="en-US" sz="12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100" b="1" kern="100" dirty="0">
                          <a:effectLst/>
                        </a:rPr>
                        <a:t>ns</a:t>
                      </a:r>
                      <a:endParaRPr lang="en-US" sz="1200" b="1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852257562"/>
                  </a:ext>
                </a:extLst>
              </a:tr>
              <a:tr h="281212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100" b="1" kern="100">
                          <a:effectLst/>
                        </a:rPr>
                        <a:t>5</a:t>
                      </a:r>
                      <a:endParaRPr lang="en-US" sz="12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100" b="1" kern="100">
                          <a:effectLst/>
                        </a:rPr>
                        <a:t>Po5C</a:t>
                      </a:r>
                      <a:endParaRPr lang="en-US" sz="12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100" b="1" kern="100" dirty="0">
                          <a:effectLst/>
                        </a:rPr>
                        <a:t>33,75</a:t>
                      </a:r>
                      <a:endParaRPr lang="en-US" sz="1200" b="1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100" b="1" kern="100" dirty="0">
                          <a:effectLst/>
                        </a:rPr>
                        <a:t>98,87</a:t>
                      </a:r>
                      <a:endParaRPr lang="en-US" sz="1200" b="1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100" b="1" kern="100">
                          <a:effectLst/>
                        </a:rPr>
                        <a:t>-0,41</a:t>
                      </a:r>
                      <a:endParaRPr lang="en-US" sz="12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100" b="1" kern="100">
                          <a:effectLst/>
                        </a:rPr>
                        <a:t>ns</a:t>
                      </a:r>
                      <a:endParaRPr lang="en-US" sz="12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461267519"/>
                  </a:ext>
                </a:extLst>
              </a:tr>
              <a:tr h="281212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100" b="1" kern="100">
                          <a:effectLst/>
                        </a:rPr>
                        <a:t>6</a:t>
                      </a:r>
                      <a:endParaRPr lang="en-US" sz="12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100" b="1" kern="100">
                          <a:effectLst/>
                        </a:rPr>
                        <a:t>Po6M</a:t>
                      </a:r>
                      <a:endParaRPr lang="en-US" sz="12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100" b="1" kern="100">
                          <a:effectLst/>
                        </a:rPr>
                        <a:t>36,00</a:t>
                      </a:r>
                      <a:endParaRPr lang="en-US" sz="12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100" b="1" kern="100" dirty="0">
                          <a:effectLst/>
                        </a:rPr>
                        <a:t>105,38</a:t>
                      </a:r>
                      <a:endParaRPr lang="en-US" sz="1200" b="1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100" b="1" kern="100" dirty="0">
                          <a:effectLst/>
                        </a:rPr>
                        <a:t>1,84</a:t>
                      </a:r>
                      <a:endParaRPr lang="en-US" sz="1200" b="1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100" b="1" kern="100">
                          <a:effectLst/>
                        </a:rPr>
                        <a:t>ns</a:t>
                      </a:r>
                      <a:endParaRPr lang="en-US" sz="12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14713503"/>
                  </a:ext>
                </a:extLst>
              </a:tr>
              <a:tr h="281212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100" b="1" kern="100">
                          <a:effectLst/>
                        </a:rPr>
                        <a:t>7</a:t>
                      </a:r>
                      <a:endParaRPr lang="en-US" sz="12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100" b="1" kern="100">
                          <a:effectLst/>
                        </a:rPr>
                        <a:t>Po7B (mt)</a:t>
                      </a:r>
                      <a:endParaRPr lang="en-US" sz="12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100" b="1" kern="100">
                          <a:effectLst/>
                        </a:rPr>
                        <a:t>34,16</a:t>
                      </a:r>
                      <a:endParaRPr lang="en-US" sz="12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100" b="1" kern="100">
                          <a:effectLst/>
                        </a:rPr>
                        <a:t>100,00</a:t>
                      </a:r>
                      <a:endParaRPr lang="en-US" sz="12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100" b="1" kern="100" dirty="0">
                          <a:effectLst/>
                        </a:rPr>
                        <a:t>-</a:t>
                      </a:r>
                      <a:endParaRPr lang="en-US" sz="1200" b="1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100" b="1" kern="100">
                          <a:effectLst/>
                        </a:rPr>
                        <a:t>-</a:t>
                      </a:r>
                      <a:endParaRPr lang="en-US" sz="12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2252244254"/>
                  </a:ext>
                </a:extLst>
              </a:tr>
              <a:tr h="17587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100" b="1" kern="100">
                          <a:effectLst/>
                        </a:rPr>
                        <a:t> </a:t>
                      </a:r>
                      <a:endParaRPr lang="en-US" sz="12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900" b="1" kern="100" dirty="0">
                          <a:effectLst/>
                        </a:rPr>
                        <a:t>DL 5%</a:t>
                      </a:r>
                      <a:endParaRPr lang="en-US" sz="900" b="1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900" b="1" kern="100">
                          <a:effectLst/>
                        </a:rPr>
                        <a:t>=</a:t>
                      </a:r>
                      <a:endParaRPr lang="en-US" sz="9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900" b="1" kern="100">
                          <a:effectLst/>
                        </a:rPr>
                        <a:t> </a:t>
                      </a:r>
                      <a:endParaRPr lang="en-US" sz="9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900" b="1" kern="100" dirty="0">
                          <a:effectLst/>
                        </a:rPr>
                        <a:t>2,04</a:t>
                      </a:r>
                      <a:endParaRPr lang="en-US" sz="900" b="1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100" b="1" kern="100" dirty="0">
                          <a:effectLst/>
                        </a:rPr>
                        <a:t> </a:t>
                      </a:r>
                      <a:endParaRPr lang="en-US" sz="1200" b="1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4096999214"/>
                  </a:ext>
                </a:extLst>
              </a:tr>
              <a:tr h="195714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100" b="1" kern="100">
                          <a:effectLst/>
                        </a:rPr>
                        <a:t> </a:t>
                      </a:r>
                      <a:endParaRPr lang="en-US" sz="12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900" b="1" kern="100" dirty="0">
                          <a:effectLst/>
                        </a:rPr>
                        <a:t>DL 1%</a:t>
                      </a:r>
                      <a:endParaRPr lang="en-US" sz="900" b="1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900" b="1" kern="100" dirty="0">
                          <a:effectLst/>
                        </a:rPr>
                        <a:t>=</a:t>
                      </a:r>
                      <a:endParaRPr lang="en-US" sz="900" b="1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900" b="1" kern="100" dirty="0">
                          <a:effectLst/>
                        </a:rPr>
                        <a:t> </a:t>
                      </a:r>
                      <a:endParaRPr lang="en-US" sz="900" b="1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900" b="1" kern="100">
                          <a:effectLst/>
                        </a:rPr>
                        <a:t>2,75</a:t>
                      </a:r>
                      <a:endParaRPr lang="en-US" sz="9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100" b="1" kern="100" dirty="0">
                          <a:effectLst/>
                        </a:rPr>
                        <a:t> </a:t>
                      </a:r>
                      <a:endParaRPr lang="en-US" sz="1200" b="1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42340208"/>
                  </a:ext>
                </a:extLst>
              </a:tr>
              <a:tr h="17587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100" b="1" kern="100">
                          <a:effectLst/>
                        </a:rPr>
                        <a:t> </a:t>
                      </a:r>
                      <a:endParaRPr lang="en-US" sz="12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900" b="1" kern="100">
                          <a:effectLst/>
                        </a:rPr>
                        <a:t>DL 0,1%</a:t>
                      </a:r>
                      <a:endParaRPr lang="en-US" sz="9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900" b="1" kern="100">
                          <a:effectLst/>
                        </a:rPr>
                        <a:t>=</a:t>
                      </a:r>
                      <a:endParaRPr lang="en-US" sz="9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900" b="1" kern="100" dirty="0">
                          <a:effectLst/>
                        </a:rPr>
                        <a:t> </a:t>
                      </a:r>
                      <a:endParaRPr lang="en-US" sz="900" b="1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900" b="1" kern="100" dirty="0">
                          <a:effectLst/>
                        </a:rPr>
                        <a:t>3,67</a:t>
                      </a:r>
                      <a:endParaRPr lang="en-US" sz="900" b="1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100" b="1" kern="100" dirty="0">
                          <a:effectLst/>
                        </a:rPr>
                        <a:t> </a:t>
                      </a:r>
                      <a:endParaRPr lang="en-US" sz="1200" b="1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68425079"/>
                  </a:ext>
                </a:extLst>
              </a:tr>
            </a:tbl>
          </a:graphicData>
        </a:graphic>
      </p:graphicFrame>
      <p:sp>
        <p:nvSpPr>
          <p:cNvPr id="27" name="TextBox 26">
            <a:extLst>
              <a:ext uri="{FF2B5EF4-FFF2-40B4-BE49-F238E27FC236}">
                <a16:creationId xmlns:a16="http://schemas.microsoft.com/office/drawing/2014/main" id="{B06CB6B5-ABFF-7D9F-9770-D8F3345B7629}"/>
              </a:ext>
            </a:extLst>
          </p:cNvPr>
          <p:cNvSpPr txBox="1"/>
          <p:nvPr/>
        </p:nvSpPr>
        <p:spPr>
          <a:xfrm>
            <a:off x="107027" y="4405163"/>
            <a:ext cx="2068282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Influența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tulpinii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asupra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creșterii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miceliului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izolatelor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sălbatice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de </a:t>
            </a:r>
            <a:r>
              <a:rPr lang="en-US" sz="1300" b="1" i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ro-RO" sz="1300" b="1" i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US" sz="1300" b="1" i="1" dirty="0">
                <a:latin typeface="Arial" panose="020B0604020202020204" pitchFamily="34" charset="0"/>
                <a:cs typeface="Arial" panose="020B0604020202020204" pitchFamily="34" charset="0"/>
              </a:rPr>
              <a:t>ostreatus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pe </a:t>
            </a:r>
            <a:endParaRPr lang="ro-RO" sz="13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ro-RO" sz="1300" b="1" dirty="0">
                <a:latin typeface="Arial" panose="020B0604020202020204" pitchFamily="34" charset="0"/>
                <a:cs typeface="Arial" panose="020B0604020202020204" pitchFamily="34" charset="0"/>
              </a:rPr>
              <a:t>2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medii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agarizate</a:t>
            </a: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ro-RO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10 </a:t>
            </a:r>
            <a:r>
              <a:rPr lang="en-US" sz="1300" dirty="0" err="1">
                <a:latin typeface="Arial" panose="020B0604020202020204" pitchFamily="34" charset="0"/>
                <a:cs typeface="Arial" panose="020B0604020202020204" pitchFamily="34" charset="0"/>
              </a:rPr>
              <a:t>zile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US" sz="1300" dirty="0" err="1">
                <a:latin typeface="Arial" panose="020B0604020202020204" pitchFamily="34" charset="0"/>
                <a:cs typeface="Arial" panose="020B0604020202020204" pitchFamily="34" charset="0"/>
              </a:rPr>
              <a:t>incubare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ro-RO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24-26℃</a:t>
            </a:r>
          </a:p>
        </p:txBody>
      </p:sp>
    </p:spTree>
    <p:extLst>
      <p:ext uri="{BB962C8B-B14F-4D97-AF65-F5344CB8AC3E}">
        <p14:creationId xmlns:p14="http://schemas.microsoft.com/office/powerpoint/2010/main" val="566609613"/>
      </p:ext>
    </p:extLst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59A1F2-00FA-11DD-D436-8994E9415C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Box 1">
            <a:extLst>
              <a:ext uri="{FF2B5EF4-FFF2-40B4-BE49-F238E27FC236}">
                <a16:creationId xmlns:a16="http://schemas.microsoft.com/office/drawing/2014/main" id="{8EA2CCAC-1EE4-3C81-0476-34BEE658157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60227" y="507452"/>
            <a:ext cx="8075573" cy="309256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/>
            <a:r>
              <a:rPr lang="en-US" sz="1400" b="1" dirty="0">
                <a:solidFill>
                  <a:schemeClr val="bg1"/>
                </a:solidFill>
              </a:rPr>
              <a:t>PROIECT ADER </a:t>
            </a:r>
            <a:r>
              <a:rPr lang="ro-RO" sz="1400" b="1" dirty="0">
                <a:solidFill>
                  <a:schemeClr val="bg1"/>
                </a:solidFill>
              </a:rPr>
              <a:t>6.2.1. </a:t>
            </a:r>
            <a:r>
              <a:rPr lang="en-US" sz="1400" b="1" dirty="0">
                <a:solidFill>
                  <a:schemeClr val="bg1"/>
                </a:solidFill>
              </a:rPr>
              <a:t>– FAZA </a:t>
            </a:r>
            <a:r>
              <a:rPr lang="ro-RO" sz="1400" b="1" dirty="0">
                <a:solidFill>
                  <a:schemeClr val="bg1"/>
                </a:solidFill>
              </a:rPr>
              <a:t>4</a:t>
            </a:r>
            <a:r>
              <a:rPr lang="en-US" sz="1400" b="1" dirty="0">
                <a:solidFill>
                  <a:schemeClr val="bg1"/>
                </a:solidFill>
              </a:rPr>
              <a:t>/20</a:t>
            </a:r>
            <a:r>
              <a:rPr lang="ro-RO" sz="1400" b="1" dirty="0">
                <a:solidFill>
                  <a:schemeClr val="bg1"/>
                </a:solidFill>
              </a:rPr>
              <a:t>24</a:t>
            </a:r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113DE1C-6C9C-AB1D-BA3A-2772FD9E3A55}"/>
              </a:ext>
            </a:extLst>
          </p:cNvPr>
          <p:cNvSpPr txBox="1"/>
          <p:nvPr/>
        </p:nvSpPr>
        <p:spPr>
          <a:xfrm>
            <a:off x="1414461" y="889134"/>
            <a:ext cx="8075573" cy="33855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27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/>
            <a:r>
              <a:rPr lang="ro-RO" sz="1600" b="1" i="1" dirty="0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CP - </a:t>
            </a:r>
            <a:r>
              <a:rPr lang="pt-BR" sz="1600" b="1" i="1" dirty="0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Institutul de Cercetare-Dezvoltare pentru Legumicultură şi Floricultură Vidra</a:t>
            </a:r>
            <a:r>
              <a:rPr lang="ro-RO" sz="1600" b="1" i="1" dirty="0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 </a:t>
            </a:r>
            <a:endParaRPr lang="en-US" sz="1600" i="1" dirty="0">
              <a:solidFill>
                <a:schemeClr val="accent4">
                  <a:lumMod val="50000"/>
                </a:schemeClr>
              </a:solidFill>
              <a:cs typeface="Arial" panose="020B0604020202020204" pitchFamily="34" charset="0"/>
            </a:endParaRPr>
          </a:p>
        </p:txBody>
      </p:sp>
      <p:pic>
        <p:nvPicPr>
          <p:cNvPr id="6158" name="Picture 5" descr="antet">
            <a:extLst>
              <a:ext uri="{FF2B5EF4-FFF2-40B4-BE49-F238E27FC236}">
                <a16:creationId xmlns:a16="http://schemas.microsoft.com/office/drawing/2014/main" id="{BB01FE62-1C53-8309-F385-8C5E54C687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658" y="234164"/>
            <a:ext cx="640078" cy="640080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71A2018-85F2-FFD7-E0F6-61380290DA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7028" y="1324844"/>
            <a:ext cx="9162102" cy="30777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15875" algn="ctr">
            <a:solidFill>
              <a:srgbClr val="002060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/>
            <a:r>
              <a:rPr lang="en-US" sz="1400" b="1" dirty="0">
                <a:cs typeface="Arial" panose="020B0604020202020204" pitchFamily="34" charset="0"/>
              </a:rPr>
              <a:t>RAPORT  DE  ACTIVITATE  AL  FAZEI</a:t>
            </a:r>
            <a:r>
              <a:rPr lang="ro-RO" sz="1400" b="1" dirty="0">
                <a:cs typeface="Arial" panose="020B0604020202020204" pitchFamily="34" charset="0"/>
              </a:rPr>
              <a:t> 4</a:t>
            </a:r>
            <a:endParaRPr lang="en-US" sz="1400" b="1" dirty="0"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3E9D6C7-7E06-FE67-029B-857EA5BE020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8932" y="975080"/>
            <a:ext cx="825529" cy="215444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15875" algn="ctr">
                <a:solidFill>
                  <a:srgbClr val="293D8E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/>
            <a:r>
              <a:rPr lang="ro-RO" sz="800" b="1" dirty="0">
                <a:latin typeface="Times New Roman" pitchFamily="18" charset="0"/>
                <a:cs typeface="Times New Roman" pitchFamily="18" charset="0"/>
              </a:rPr>
              <a:t>ICDLF Vidra</a:t>
            </a:r>
            <a:endParaRPr lang="en-US" sz="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EF2820E0-497B-0F3C-A9A8-B4A71C52073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00371" y="80342"/>
            <a:ext cx="8075574" cy="33855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/>
            <a:r>
              <a:rPr lang="en-US" sz="1600" b="1" dirty="0"/>
              <a:t>PLAN SECTORIAL </a:t>
            </a:r>
            <a:r>
              <a:rPr lang="en-US" sz="1600" b="1" dirty="0">
                <a:latin typeface="Arial"/>
              </a:rPr>
              <a:t>”</a:t>
            </a:r>
            <a:r>
              <a:rPr lang="en-US" sz="1600" b="1" i="1" dirty="0"/>
              <a:t>AGRICULTUR</a:t>
            </a:r>
            <a:r>
              <a:rPr lang="en-US" sz="1600" b="1" i="1" dirty="0">
                <a:cs typeface="Arial" pitchFamily="34" charset="0"/>
              </a:rPr>
              <a:t>Ă</a:t>
            </a:r>
            <a:r>
              <a:rPr lang="en-US" sz="1600" b="1" i="1" dirty="0"/>
              <a:t> </a:t>
            </a:r>
            <a:r>
              <a:rPr lang="en-US" sz="1600" b="1" i="1" dirty="0">
                <a:cs typeface="Arial" pitchFamily="34" charset="0"/>
              </a:rPr>
              <a:t>Ş</a:t>
            </a:r>
            <a:r>
              <a:rPr lang="en-US" sz="1600" b="1" i="1" dirty="0"/>
              <a:t>I DEZVOLTARE RURALĂ – ADER 202</a:t>
            </a:r>
            <a:r>
              <a:rPr lang="en-GB" sz="1600" b="1" i="1" dirty="0"/>
              <a:t>6 </a:t>
            </a:r>
            <a:r>
              <a:rPr lang="en-US" sz="1600" b="1" dirty="0"/>
              <a:t>”</a:t>
            </a:r>
          </a:p>
        </p:txBody>
      </p:sp>
      <p:sp>
        <p:nvSpPr>
          <p:cNvPr id="2" name="Text Box 21">
            <a:extLst>
              <a:ext uri="{FF2B5EF4-FFF2-40B4-BE49-F238E27FC236}">
                <a16:creationId xmlns:a16="http://schemas.microsoft.com/office/drawing/2014/main" id="{05238510-AF1B-555C-F76E-F514A4166B8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7027" y="1744535"/>
            <a:ext cx="9162102" cy="107721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9525">
            <a:solidFill>
              <a:schemeClr val="accent1">
                <a:lumMod val="50000"/>
              </a:schemeClr>
            </a:solidFill>
            <a:miter lim="800000"/>
            <a:headEnd/>
            <a:tailEnd/>
          </a:ln>
          <a:effectLst/>
        </p:spPr>
        <p:txBody>
          <a:bodyPr wrap="square" lIns="45720" rIns="45720">
            <a:spAutoFit/>
          </a:bodyPr>
          <a:lstStyle/>
          <a:p>
            <a:pPr algn="ctr"/>
            <a:r>
              <a:rPr lang="en-GB" sz="16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Activitatea</a:t>
            </a:r>
            <a:r>
              <a:rPr lang="en-GB" sz="16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600" b="1" u="sng" dirty="0">
                <a:latin typeface="Arial" panose="020B0604020202020204" pitchFamily="34" charset="0"/>
                <a:cs typeface="Arial" panose="020B0604020202020204" pitchFamily="34" charset="0"/>
              </a:rPr>
              <a:t>4.2.  </a:t>
            </a:r>
          </a:p>
          <a:p>
            <a:pPr algn="ctr"/>
            <a:r>
              <a:rPr lang="ro-RO" sz="16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Evaluarea </a:t>
            </a:r>
            <a:r>
              <a:rPr lang="ro-RO" sz="1600" b="1" i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 vitro</a:t>
            </a:r>
            <a:r>
              <a:rPr lang="ro-RO" sz="16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 miceliilor sălbatice din seriile III, IV după criterii morfofiziologice și culturale și utilizarea lor pentru pregătirea miceliului de însămânțare în vederea verificării capacității de fructificare</a:t>
            </a: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Box 21">
            <a:extLst>
              <a:ext uri="{FF2B5EF4-FFF2-40B4-BE49-F238E27FC236}">
                <a16:creationId xmlns:a16="http://schemas.microsoft.com/office/drawing/2014/main" id="{E362C474-7D0F-3E06-F58E-5892093EFC2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8902" y="2892865"/>
            <a:ext cx="9162102" cy="64633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9525">
            <a:solidFill>
              <a:schemeClr val="accent1">
                <a:lumMod val="50000"/>
              </a:schemeClr>
            </a:solidFill>
            <a:miter lim="800000"/>
            <a:headEnd/>
            <a:tailEnd/>
          </a:ln>
          <a:effectLst/>
        </p:spPr>
        <p:txBody>
          <a:bodyPr wrap="square" lIns="45720" rIns="45720">
            <a:spAutoFit/>
          </a:bodyPr>
          <a:lstStyle/>
          <a:p>
            <a:pPr algn="ctr"/>
            <a:r>
              <a:rPr lang="en-US" b="1" dirty="0"/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Evaluarea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capacității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creștere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miceliului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izolatelor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sălbatice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de </a:t>
            </a:r>
            <a:r>
              <a:rPr 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P.</a:t>
            </a:r>
            <a:r>
              <a:rPr lang="ro-RO" b="1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ostreatus</a:t>
            </a:r>
            <a:r>
              <a:rPr lang="ro-RO" b="1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pe 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suport granulat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2437D57-9750-0D8F-106C-E5BB835A03A7}"/>
              </a:ext>
            </a:extLst>
          </p:cNvPr>
          <p:cNvSpPr txBox="1"/>
          <p:nvPr/>
        </p:nvSpPr>
        <p:spPr>
          <a:xfrm>
            <a:off x="9251004" y="4780888"/>
            <a:ext cx="29409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300"/>
              </a:spcAft>
            </a:pPr>
            <a:r>
              <a:rPr lang="ro-RO" sz="1300" b="1" dirty="0">
                <a:latin typeface="Arial" panose="020B0604020202020204" pitchFamily="34" charset="0"/>
                <a:cs typeface="Arial" panose="020B0604020202020204" pitchFamily="34" charset="0"/>
              </a:rPr>
              <a:t>Creșterea miceliului izolatelor sălbatice de </a:t>
            </a:r>
            <a:r>
              <a:rPr lang="ro-RO" sz="1300" b="1" i="1" dirty="0">
                <a:latin typeface="Arial" panose="020B0604020202020204" pitchFamily="34" charset="0"/>
                <a:cs typeface="Arial" panose="020B0604020202020204" pitchFamily="34" charset="0"/>
              </a:rPr>
              <a:t>P.ostreatus</a:t>
            </a:r>
            <a:r>
              <a:rPr lang="ro-RO" sz="1300" b="1" dirty="0">
                <a:latin typeface="Arial" panose="020B0604020202020204" pitchFamily="34" charset="0"/>
                <a:cs typeface="Arial" panose="020B0604020202020204" pitchFamily="34" charset="0"/>
              </a:rPr>
              <a:t> pe   suport granulat</a:t>
            </a:r>
            <a:endParaRPr lang="en-US" sz="13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spcAft>
                <a:spcPts val="300"/>
              </a:spcAft>
            </a:pPr>
            <a:r>
              <a:rPr lang="ro-RO" sz="1300" b="1" dirty="0">
                <a:latin typeface="Arial" panose="020B0604020202020204" pitchFamily="34" charset="0"/>
                <a:cs typeface="Arial" panose="020B0604020202020204" pitchFamily="34" charset="0"/>
              </a:rPr>
              <a:t> Izolatele Po1Br, Po2T, Po3M,Po4V,      Po5C, Po6M, Po7B</a:t>
            </a:r>
            <a:endParaRPr lang="en-US" sz="13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ro-RO" sz="1300" b="1" dirty="0">
                <a:latin typeface="Arial" panose="020B0604020202020204" pitchFamily="34" charset="0"/>
                <a:cs typeface="Arial" panose="020B0604020202020204" pitchFamily="34" charset="0"/>
              </a:rPr>
              <a:t>Tulpina PoM-421 (comercială)</a:t>
            </a:r>
            <a:endParaRPr lang="en-US" sz="13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ro-RO" sz="1300" b="1" dirty="0">
                <a:latin typeface="Arial" panose="020B0604020202020204" pitchFamily="34" charset="0"/>
                <a:cs typeface="Arial" panose="020B0604020202020204" pitchFamily="34" charset="0"/>
              </a:rPr>
              <a:t>Incubare 10 zile la 24-26°C</a:t>
            </a:r>
            <a:endParaRPr lang="en-US" sz="13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5D55C328-71BD-3FC3-3B98-4F37C2DDB69B}"/>
              </a:ext>
            </a:extLst>
          </p:cNvPr>
          <p:cNvSpPr txBox="1"/>
          <p:nvPr/>
        </p:nvSpPr>
        <p:spPr>
          <a:xfrm>
            <a:off x="88902" y="4405163"/>
            <a:ext cx="2772119" cy="1415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Influența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tulpinii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asupra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creșterii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miceliului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izolatelor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sălbatice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de </a:t>
            </a:r>
            <a:r>
              <a:rPr lang="en-US" sz="1300" b="1" i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ro-RO" sz="1300" b="1" i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US" sz="1300" b="1" i="1" dirty="0">
                <a:latin typeface="Arial" panose="020B0604020202020204" pitchFamily="34" charset="0"/>
                <a:cs typeface="Arial" panose="020B0604020202020204" pitchFamily="34" charset="0"/>
              </a:rPr>
              <a:t>ostreatus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pe </a:t>
            </a:r>
            <a:endParaRPr lang="ro-RO" sz="13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ro-RO" sz="1300" b="1" dirty="0">
                <a:latin typeface="Arial" panose="020B0604020202020204" pitchFamily="34" charset="0"/>
                <a:cs typeface="Arial" panose="020B0604020202020204" pitchFamily="34" charset="0"/>
              </a:rPr>
              <a:t>suport granulat</a:t>
            </a: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ro-RO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ro-RO" sz="1300" dirty="0"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dirty="0" err="1">
                <a:latin typeface="Arial" panose="020B0604020202020204" pitchFamily="34" charset="0"/>
                <a:cs typeface="Arial" panose="020B0604020202020204" pitchFamily="34" charset="0"/>
              </a:rPr>
              <a:t>zile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US" sz="1300" dirty="0" err="1">
                <a:latin typeface="Arial" panose="020B0604020202020204" pitchFamily="34" charset="0"/>
                <a:cs typeface="Arial" panose="020B0604020202020204" pitchFamily="34" charset="0"/>
              </a:rPr>
              <a:t>incubare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ro-RO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24-26℃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69057C8-D676-A7A1-E2D8-59464D34B82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9597060" y="993963"/>
            <a:ext cx="2440940" cy="1828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36A2160-9F4F-58DC-6AA0-A2188B467877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9597060" y="2859999"/>
            <a:ext cx="2440940" cy="1828800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58C52221-590E-37B2-AEA4-66B13C39CA1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62224404"/>
              </p:ext>
            </p:extLst>
          </p:nvPr>
        </p:nvGraphicFramePr>
        <p:xfrm>
          <a:off x="2964582" y="3610308"/>
          <a:ext cx="5486398" cy="309655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71311">
                  <a:extLst>
                    <a:ext uri="{9D8B030D-6E8A-4147-A177-3AD203B41FA5}">
                      <a16:colId xmlns:a16="http://schemas.microsoft.com/office/drawing/2014/main" val="473380492"/>
                    </a:ext>
                  </a:extLst>
                </a:gridCol>
                <a:gridCol w="787043">
                  <a:extLst>
                    <a:ext uri="{9D8B030D-6E8A-4147-A177-3AD203B41FA5}">
                      <a16:colId xmlns:a16="http://schemas.microsoft.com/office/drawing/2014/main" val="3100577719"/>
                    </a:ext>
                  </a:extLst>
                </a:gridCol>
                <a:gridCol w="1082011">
                  <a:extLst>
                    <a:ext uri="{9D8B030D-6E8A-4147-A177-3AD203B41FA5}">
                      <a16:colId xmlns:a16="http://schemas.microsoft.com/office/drawing/2014/main" val="3688266126"/>
                    </a:ext>
                  </a:extLst>
                </a:gridCol>
                <a:gridCol w="1082011">
                  <a:extLst>
                    <a:ext uri="{9D8B030D-6E8A-4147-A177-3AD203B41FA5}">
                      <a16:colId xmlns:a16="http://schemas.microsoft.com/office/drawing/2014/main" val="1538606048"/>
                    </a:ext>
                  </a:extLst>
                </a:gridCol>
                <a:gridCol w="1082011">
                  <a:extLst>
                    <a:ext uri="{9D8B030D-6E8A-4147-A177-3AD203B41FA5}">
                      <a16:colId xmlns:a16="http://schemas.microsoft.com/office/drawing/2014/main" val="3675852639"/>
                    </a:ext>
                  </a:extLst>
                </a:gridCol>
                <a:gridCol w="1082011">
                  <a:extLst>
                    <a:ext uri="{9D8B030D-6E8A-4147-A177-3AD203B41FA5}">
                      <a16:colId xmlns:a16="http://schemas.microsoft.com/office/drawing/2014/main" val="866451140"/>
                    </a:ext>
                  </a:extLst>
                </a:gridCol>
              </a:tblGrid>
              <a:tr h="630369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400" b="1" kern="100" dirty="0">
                          <a:effectLst/>
                        </a:rPr>
                        <a:t>Nr. </a:t>
                      </a:r>
                      <a:r>
                        <a:rPr lang="en-US" sz="1400" b="1" kern="100" dirty="0" err="1">
                          <a:effectLst/>
                        </a:rPr>
                        <a:t>crt</a:t>
                      </a:r>
                      <a:r>
                        <a:rPr lang="en-US" sz="1400" b="1" kern="100" dirty="0">
                          <a:effectLst/>
                        </a:rPr>
                        <a:t>.</a:t>
                      </a:r>
                      <a:endParaRPr lang="en-US" sz="1400" b="1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400" b="1" kern="100">
                          <a:effectLst/>
                        </a:rPr>
                        <a:t>Tulpina </a:t>
                      </a:r>
                      <a:endParaRPr lang="en-US" sz="14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400" b="1" kern="100">
                          <a:effectLst/>
                        </a:rPr>
                        <a:t>Cre</a:t>
                      </a:r>
                      <a:r>
                        <a:rPr lang="ro-RO" sz="1400" b="1" kern="100">
                          <a:effectLst/>
                        </a:rPr>
                        <a:t>șterea miceliului</a:t>
                      </a:r>
                      <a:endParaRPr lang="en-US" sz="1400" b="1" kern="100">
                        <a:effectLst/>
                      </a:endParaRPr>
                    </a:p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400" b="1" kern="100">
                          <a:effectLst/>
                        </a:rPr>
                        <a:t>mm</a:t>
                      </a:r>
                      <a:endParaRPr lang="en-US" sz="14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ro-RO" sz="1400" b="1" kern="100" dirty="0">
                          <a:effectLst/>
                        </a:rPr>
                        <a:t>Cresterea relativă </a:t>
                      </a:r>
                      <a:endParaRPr lang="en-US" sz="1400" b="1" kern="100" dirty="0">
                        <a:effectLst/>
                      </a:endParaRPr>
                    </a:p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ro-RO" sz="1400" b="1" kern="100" dirty="0">
                          <a:effectLst/>
                        </a:rPr>
                        <a:t>%</a:t>
                      </a:r>
                      <a:endParaRPr lang="en-US" sz="1400" b="1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ro-RO" sz="1400" b="1" kern="100">
                          <a:effectLst/>
                        </a:rPr>
                        <a:t>Diferența</a:t>
                      </a:r>
                      <a:endParaRPr lang="en-US" sz="1400" b="1" kern="100">
                        <a:effectLst/>
                      </a:endParaRPr>
                    </a:p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ro-RO" sz="1400" b="1" kern="100">
                          <a:effectLst/>
                        </a:rPr>
                        <a:t>+/- d</a:t>
                      </a:r>
                      <a:endParaRPr lang="en-US" sz="1400" b="1" kern="100">
                        <a:effectLst/>
                      </a:endParaRPr>
                    </a:p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ro-RO" sz="1400" b="1" kern="100">
                          <a:effectLst/>
                        </a:rPr>
                        <a:t>(mm)</a:t>
                      </a:r>
                      <a:endParaRPr lang="en-US" sz="14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ro-RO" sz="1400" b="1" kern="100">
                          <a:effectLst/>
                        </a:rPr>
                        <a:t>Semnificația diferenței</a:t>
                      </a:r>
                      <a:endParaRPr lang="en-US" sz="14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623066695"/>
                  </a:ext>
                </a:extLst>
              </a:tr>
              <a:tr h="248177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400" b="1" kern="100" dirty="0">
                          <a:effectLst/>
                        </a:rPr>
                        <a:t>1</a:t>
                      </a:r>
                      <a:endParaRPr lang="en-US" sz="1400" b="1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400" b="1" kern="100" dirty="0">
                          <a:effectLst/>
                        </a:rPr>
                        <a:t>Po1Br</a:t>
                      </a:r>
                      <a:endParaRPr lang="en-US" sz="1400" b="1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400" b="1" kern="100">
                          <a:effectLst/>
                        </a:rPr>
                        <a:t>37,62</a:t>
                      </a:r>
                      <a:endParaRPr lang="en-US" sz="14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400" b="1" kern="100">
                          <a:effectLst/>
                        </a:rPr>
                        <a:t>110,12</a:t>
                      </a:r>
                      <a:endParaRPr lang="en-US" sz="14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400" b="1" kern="100">
                          <a:effectLst/>
                        </a:rPr>
                        <a:t>3,46</a:t>
                      </a:r>
                      <a:endParaRPr lang="en-US" sz="14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400" b="1" kern="100">
                          <a:effectLst/>
                        </a:rPr>
                        <a:t>xxx</a:t>
                      </a:r>
                      <a:endParaRPr lang="en-US" sz="14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862170788"/>
                  </a:ext>
                </a:extLst>
              </a:tr>
              <a:tr h="25176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400" b="1" kern="100">
                          <a:effectLst/>
                        </a:rPr>
                        <a:t>2</a:t>
                      </a:r>
                      <a:endParaRPr lang="en-US" sz="14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400" b="1" kern="100" dirty="0">
                          <a:effectLst/>
                        </a:rPr>
                        <a:t>Po2T</a:t>
                      </a:r>
                      <a:endParaRPr lang="en-US" sz="1400" b="1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400" b="1" kern="100">
                          <a:effectLst/>
                        </a:rPr>
                        <a:t>28,46</a:t>
                      </a:r>
                      <a:endParaRPr lang="en-US" sz="14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400" b="1" kern="100">
                          <a:effectLst/>
                        </a:rPr>
                        <a:t>83,31</a:t>
                      </a:r>
                      <a:endParaRPr lang="en-US" sz="14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400" b="1" kern="100">
                          <a:effectLst/>
                        </a:rPr>
                        <a:t>-5,70</a:t>
                      </a:r>
                      <a:endParaRPr lang="en-US" sz="14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400" b="1" kern="100">
                          <a:effectLst/>
                        </a:rPr>
                        <a:t>ooo</a:t>
                      </a:r>
                      <a:endParaRPr lang="en-US" sz="14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2040477837"/>
                  </a:ext>
                </a:extLst>
              </a:tr>
              <a:tr h="25176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400" b="1" kern="100">
                          <a:effectLst/>
                        </a:rPr>
                        <a:t>3</a:t>
                      </a:r>
                      <a:endParaRPr lang="en-US" sz="14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400" b="1" kern="100" dirty="0">
                          <a:effectLst/>
                        </a:rPr>
                        <a:t>Po3M</a:t>
                      </a:r>
                      <a:endParaRPr lang="en-US" sz="1400" b="1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400" b="1" kern="100">
                          <a:effectLst/>
                        </a:rPr>
                        <a:t>18,67</a:t>
                      </a:r>
                      <a:endParaRPr lang="en-US" sz="14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400" b="1" kern="100">
                          <a:effectLst/>
                        </a:rPr>
                        <a:t>54,65</a:t>
                      </a:r>
                      <a:endParaRPr lang="en-US" sz="14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400" b="1" kern="100">
                          <a:effectLst/>
                        </a:rPr>
                        <a:t>-15,49</a:t>
                      </a:r>
                      <a:endParaRPr lang="en-US" sz="14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400" b="1" kern="100">
                          <a:effectLst/>
                        </a:rPr>
                        <a:t>ooo</a:t>
                      </a:r>
                      <a:endParaRPr lang="en-US" sz="14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972642942"/>
                  </a:ext>
                </a:extLst>
              </a:tr>
              <a:tr h="25176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400" b="1" kern="100">
                          <a:effectLst/>
                        </a:rPr>
                        <a:t>4</a:t>
                      </a:r>
                      <a:endParaRPr lang="en-US" sz="14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400" b="1" kern="100" dirty="0">
                          <a:effectLst/>
                        </a:rPr>
                        <a:t>Po4V</a:t>
                      </a:r>
                      <a:endParaRPr lang="en-US" sz="1400" b="1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400" b="1" kern="100" dirty="0">
                          <a:effectLst/>
                        </a:rPr>
                        <a:t>34,87</a:t>
                      </a:r>
                      <a:endParaRPr lang="en-US" sz="1400" b="1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400" b="1" kern="100">
                          <a:effectLst/>
                        </a:rPr>
                        <a:t>102,87</a:t>
                      </a:r>
                      <a:endParaRPr lang="en-US" sz="14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400" b="1" kern="100">
                          <a:effectLst/>
                        </a:rPr>
                        <a:t>0,81</a:t>
                      </a:r>
                      <a:endParaRPr lang="en-US" sz="14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400" b="1" kern="100">
                          <a:effectLst/>
                        </a:rPr>
                        <a:t>ns</a:t>
                      </a:r>
                      <a:endParaRPr lang="en-US" sz="14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423281739"/>
                  </a:ext>
                </a:extLst>
              </a:tr>
              <a:tr h="25176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400" b="1" kern="100">
                          <a:effectLst/>
                        </a:rPr>
                        <a:t>5</a:t>
                      </a:r>
                      <a:endParaRPr lang="en-US" sz="14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400" b="1" kern="100">
                          <a:effectLst/>
                        </a:rPr>
                        <a:t>Po5C</a:t>
                      </a:r>
                      <a:endParaRPr lang="en-US" sz="14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400" b="1" kern="100" dirty="0">
                          <a:effectLst/>
                        </a:rPr>
                        <a:t>33,75</a:t>
                      </a:r>
                      <a:endParaRPr lang="en-US" sz="1400" b="1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400" b="1" kern="100">
                          <a:effectLst/>
                        </a:rPr>
                        <a:t>98,87</a:t>
                      </a:r>
                      <a:endParaRPr lang="en-US" sz="14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400" b="1" kern="100">
                          <a:effectLst/>
                        </a:rPr>
                        <a:t>-0,41</a:t>
                      </a:r>
                      <a:endParaRPr lang="en-US" sz="14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400" b="1" kern="100">
                          <a:effectLst/>
                        </a:rPr>
                        <a:t>ns</a:t>
                      </a:r>
                      <a:endParaRPr lang="en-US" sz="14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7686619"/>
                  </a:ext>
                </a:extLst>
              </a:tr>
              <a:tr h="25176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400" b="1" kern="100">
                          <a:effectLst/>
                        </a:rPr>
                        <a:t>6</a:t>
                      </a:r>
                      <a:endParaRPr lang="en-US" sz="14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400" b="1" kern="100">
                          <a:effectLst/>
                        </a:rPr>
                        <a:t>Po6M</a:t>
                      </a:r>
                      <a:endParaRPr lang="en-US" sz="14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400" b="1" kern="100" dirty="0">
                          <a:effectLst/>
                        </a:rPr>
                        <a:t>36,00</a:t>
                      </a:r>
                      <a:endParaRPr lang="en-US" sz="1400" b="1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400" b="1" kern="100" dirty="0">
                          <a:effectLst/>
                        </a:rPr>
                        <a:t>105,38</a:t>
                      </a:r>
                      <a:endParaRPr lang="en-US" sz="1400" b="1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400" b="1" kern="100">
                          <a:effectLst/>
                        </a:rPr>
                        <a:t>1,84</a:t>
                      </a:r>
                      <a:endParaRPr lang="en-US" sz="14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400" b="1" kern="100">
                          <a:effectLst/>
                        </a:rPr>
                        <a:t>ns</a:t>
                      </a:r>
                      <a:endParaRPr lang="en-US" sz="14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752165700"/>
                  </a:ext>
                </a:extLst>
              </a:tr>
              <a:tr h="415382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400" b="1" kern="100">
                          <a:effectLst/>
                        </a:rPr>
                        <a:t>7</a:t>
                      </a:r>
                      <a:endParaRPr lang="en-US" sz="14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400" b="1" kern="100">
                          <a:effectLst/>
                        </a:rPr>
                        <a:t>Po7B (mt)</a:t>
                      </a:r>
                      <a:endParaRPr lang="en-US" sz="14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400" b="1" kern="100">
                          <a:effectLst/>
                        </a:rPr>
                        <a:t>34,16</a:t>
                      </a:r>
                      <a:endParaRPr lang="en-US" sz="1400" b="1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400" b="1" kern="100" dirty="0">
                          <a:effectLst/>
                        </a:rPr>
                        <a:t>100,00</a:t>
                      </a:r>
                      <a:endParaRPr lang="en-US" sz="1400" b="1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400" b="1" kern="100" dirty="0">
                          <a:effectLst/>
                        </a:rPr>
                        <a:t>-</a:t>
                      </a:r>
                      <a:endParaRPr lang="en-US" sz="1400" b="1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400" b="1" kern="100" dirty="0">
                          <a:effectLst/>
                        </a:rPr>
                        <a:t>-</a:t>
                      </a:r>
                      <a:endParaRPr lang="en-US" sz="1400" b="1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2606979195"/>
                  </a:ext>
                </a:extLst>
              </a:tr>
              <a:tr h="143106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000" kern="100">
                          <a:effectLst/>
                        </a:rPr>
                        <a:t> 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000" kern="100" dirty="0">
                          <a:effectLst/>
                        </a:rPr>
                        <a:t>DL 5%</a:t>
                      </a:r>
                      <a:endParaRPr lang="en-US" sz="12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000" kern="100">
                          <a:effectLst/>
                        </a:rPr>
                        <a:t>=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000" kern="100">
                          <a:effectLst/>
                        </a:rPr>
                        <a:t> 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000" kern="100" dirty="0">
                          <a:effectLst/>
                        </a:rPr>
                        <a:t>2,04</a:t>
                      </a:r>
                      <a:endParaRPr lang="en-US" sz="12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000" kern="100" dirty="0">
                          <a:effectLst/>
                        </a:rPr>
                        <a:t> </a:t>
                      </a:r>
                      <a:endParaRPr lang="en-US" sz="12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2791114270"/>
                  </a:ext>
                </a:extLst>
              </a:tr>
              <a:tr h="175219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000" kern="100">
                          <a:effectLst/>
                        </a:rPr>
                        <a:t> 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000" kern="100" dirty="0">
                          <a:effectLst/>
                        </a:rPr>
                        <a:t>DL 1%</a:t>
                      </a:r>
                      <a:endParaRPr lang="en-US" sz="12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000" kern="100">
                          <a:effectLst/>
                        </a:rPr>
                        <a:t>=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000" kern="100">
                          <a:effectLst/>
                        </a:rPr>
                        <a:t> 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000" kern="100" dirty="0">
                          <a:effectLst/>
                        </a:rPr>
                        <a:t>2,75</a:t>
                      </a:r>
                      <a:endParaRPr lang="en-US" sz="12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000" kern="100" dirty="0">
                          <a:effectLst/>
                        </a:rPr>
                        <a:t> </a:t>
                      </a:r>
                      <a:endParaRPr lang="en-US" sz="12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313803"/>
                  </a:ext>
                </a:extLst>
              </a:tr>
              <a:tr h="143106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000" kern="100">
                          <a:effectLst/>
                        </a:rPr>
                        <a:t> 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000" kern="100">
                          <a:effectLst/>
                        </a:rPr>
                        <a:t>DL 0,1%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000" kern="100" dirty="0">
                          <a:effectLst/>
                        </a:rPr>
                        <a:t>=</a:t>
                      </a:r>
                      <a:endParaRPr lang="en-US" sz="12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000" kern="100" dirty="0">
                          <a:effectLst/>
                        </a:rPr>
                        <a:t> </a:t>
                      </a:r>
                      <a:endParaRPr lang="en-US" sz="12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000" kern="100" dirty="0">
                          <a:effectLst/>
                        </a:rPr>
                        <a:t>3,67</a:t>
                      </a:r>
                      <a:endParaRPr lang="en-US" sz="12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buNone/>
                      </a:pPr>
                      <a:r>
                        <a:rPr lang="en-US" sz="1000" kern="100" dirty="0">
                          <a:effectLst/>
                        </a:rPr>
                        <a:t> </a:t>
                      </a:r>
                      <a:endParaRPr lang="en-US" sz="12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91219779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57136875"/>
      </p:ext>
    </p:extLst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29B57D-F12D-65EE-B6B1-84D9D5A1B4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Box 1">
            <a:extLst>
              <a:ext uri="{FF2B5EF4-FFF2-40B4-BE49-F238E27FC236}">
                <a16:creationId xmlns:a16="http://schemas.microsoft.com/office/drawing/2014/main" id="{31E875EB-BBAB-01B9-4205-EE30267D191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00371" y="479262"/>
            <a:ext cx="8075573" cy="309256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/>
            <a:r>
              <a:rPr lang="en-US" sz="1400" b="1" dirty="0">
                <a:solidFill>
                  <a:schemeClr val="bg1"/>
                </a:solidFill>
              </a:rPr>
              <a:t>PROIECT ADER </a:t>
            </a:r>
            <a:r>
              <a:rPr lang="ro-RO" sz="1400" b="1" dirty="0">
                <a:solidFill>
                  <a:schemeClr val="bg1"/>
                </a:solidFill>
              </a:rPr>
              <a:t>6.2.1. </a:t>
            </a:r>
            <a:r>
              <a:rPr lang="en-US" sz="1400" b="1" dirty="0">
                <a:solidFill>
                  <a:schemeClr val="bg1"/>
                </a:solidFill>
              </a:rPr>
              <a:t>– FAZA </a:t>
            </a:r>
            <a:r>
              <a:rPr lang="ro-RO" sz="1400" b="1" dirty="0">
                <a:solidFill>
                  <a:schemeClr val="bg1"/>
                </a:solidFill>
              </a:rPr>
              <a:t>4</a:t>
            </a:r>
            <a:r>
              <a:rPr lang="en-US" sz="1400" b="1" dirty="0">
                <a:solidFill>
                  <a:schemeClr val="bg1"/>
                </a:solidFill>
              </a:rPr>
              <a:t>/20</a:t>
            </a:r>
            <a:r>
              <a:rPr lang="ro-RO" sz="1400" b="1" dirty="0">
                <a:solidFill>
                  <a:schemeClr val="bg1"/>
                </a:solidFill>
              </a:rPr>
              <a:t>24</a:t>
            </a:r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E5E9CD2-7B7A-93D9-E77E-7C9FCCF50E03}"/>
              </a:ext>
            </a:extLst>
          </p:cNvPr>
          <p:cNvSpPr txBox="1"/>
          <p:nvPr/>
        </p:nvSpPr>
        <p:spPr>
          <a:xfrm>
            <a:off x="2300371" y="879149"/>
            <a:ext cx="8075573" cy="33855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27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/>
            <a:r>
              <a:rPr lang="ro-RO" sz="1600" b="1" i="1" dirty="0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CP - </a:t>
            </a:r>
            <a:r>
              <a:rPr lang="pt-BR" sz="1600" b="1" i="1" dirty="0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Institutul de Cercetare-Dezvoltare pentru Legumicultură şi Floricultură Vidra</a:t>
            </a:r>
            <a:r>
              <a:rPr lang="ro-RO" sz="1600" b="1" i="1" dirty="0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 </a:t>
            </a:r>
            <a:endParaRPr lang="en-US" sz="1600" i="1" dirty="0">
              <a:solidFill>
                <a:schemeClr val="accent4">
                  <a:lumMod val="50000"/>
                </a:schemeClr>
              </a:solidFill>
              <a:cs typeface="Arial" panose="020B0604020202020204" pitchFamily="34" charset="0"/>
            </a:endParaRPr>
          </a:p>
        </p:txBody>
      </p:sp>
      <p:pic>
        <p:nvPicPr>
          <p:cNvPr id="6158" name="Picture 5" descr="antet">
            <a:extLst>
              <a:ext uri="{FF2B5EF4-FFF2-40B4-BE49-F238E27FC236}">
                <a16:creationId xmlns:a16="http://schemas.microsoft.com/office/drawing/2014/main" id="{48087659-A29D-E7DF-8DFD-B7D97E2F86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658" y="234164"/>
            <a:ext cx="640078" cy="640080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665CFA2-9C66-EC91-B240-BF9F27DE18E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00371" y="1308333"/>
            <a:ext cx="8075573" cy="30925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15875" algn="ctr">
            <a:solidFill>
              <a:srgbClr val="002060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/>
            <a:r>
              <a:rPr lang="en-US" sz="1400" b="1" dirty="0">
                <a:cs typeface="Arial" panose="020B0604020202020204" pitchFamily="34" charset="0"/>
              </a:rPr>
              <a:t>RAPORT  DE  ACTIVITATE  AL  FAZEI</a:t>
            </a:r>
            <a:r>
              <a:rPr lang="ro-RO" sz="1400" b="1" dirty="0">
                <a:cs typeface="Arial" panose="020B0604020202020204" pitchFamily="34" charset="0"/>
              </a:rPr>
              <a:t> 4</a:t>
            </a:r>
            <a:endParaRPr lang="en-US" sz="1400" b="1" dirty="0"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005F584-E705-1587-4AFE-00FDE67DB07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8932" y="975080"/>
            <a:ext cx="825529" cy="215444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15875" algn="ctr">
                <a:solidFill>
                  <a:srgbClr val="293D8E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/>
            <a:r>
              <a:rPr lang="ro-RO" sz="800" b="1" dirty="0">
                <a:latin typeface="Times New Roman" pitchFamily="18" charset="0"/>
                <a:cs typeface="Times New Roman" pitchFamily="18" charset="0"/>
              </a:rPr>
              <a:t>ICDLF Vidra</a:t>
            </a:r>
            <a:endParaRPr lang="en-US" sz="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296182C9-24F1-3C26-A25D-B13ECBE70A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00371" y="80342"/>
            <a:ext cx="8075574" cy="33855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/>
            <a:r>
              <a:rPr lang="en-US" sz="1600" b="1" dirty="0"/>
              <a:t>PLAN SECTORIAL </a:t>
            </a:r>
            <a:r>
              <a:rPr lang="en-US" sz="1600" b="1" dirty="0">
                <a:latin typeface="Arial"/>
              </a:rPr>
              <a:t>”</a:t>
            </a:r>
            <a:r>
              <a:rPr lang="en-US" sz="1600" b="1" i="1" dirty="0"/>
              <a:t>AGRICULTUR</a:t>
            </a:r>
            <a:r>
              <a:rPr lang="en-US" sz="1600" b="1" i="1" dirty="0">
                <a:cs typeface="Arial" pitchFamily="34" charset="0"/>
              </a:rPr>
              <a:t>Ă</a:t>
            </a:r>
            <a:r>
              <a:rPr lang="en-US" sz="1600" b="1" i="1" dirty="0"/>
              <a:t> </a:t>
            </a:r>
            <a:r>
              <a:rPr lang="en-US" sz="1600" b="1" i="1" dirty="0">
                <a:cs typeface="Arial" pitchFamily="34" charset="0"/>
              </a:rPr>
              <a:t>Ş</a:t>
            </a:r>
            <a:r>
              <a:rPr lang="en-US" sz="1600" b="1" i="1" dirty="0"/>
              <a:t>I DEZVOLTARE RURALĂ – ADER 202</a:t>
            </a:r>
            <a:r>
              <a:rPr lang="en-GB" sz="1600" b="1" i="1" dirty="0"/>
              <a:t>6 </a:t>
            </a:r>
            <a:r>
              <a:rPr lang="en-US" sz="1600" b="1" dirty="0"/>
              <a:t>”</a:t>
            </a:r>
          </a:p>
        </p:txBody>
      </p:sp>
      <p:sp>
        <p:nvSpPr>
          <p:cNvPr id="2" name="Text Box 21">
            <a:extLst>
              <a:ext uri="{FF2B5EF4-FFF2-40B4-BE49-F238E27FC236}">
                <a16:creationId xmlns:a16="http://schemas.microsoft.com/office/drawing/2014/main" id="{26F09AAB-314D-18AF-2C35-336248BB102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7027" y="1744536"/>
            <a:ext cx="10268916" cy="8309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9525">
            <a:solidFill>
              <a:schemeClr val="accent1">
                <a:lumMod val="50000"/>
              </a:schemeClr>
            </a:solidFill>
            <a:miter lim="800000"/>
            <a:headEnd/>
            <a:tailEnd/>
          </a:ln>
          <a:effectLst/>
        </p:spPr>
        <p:txBody>
          <a:bodyPr wrap="square" lIns="45720" rIns="45720">
            <a:spAutoFit/>
          </a:bodyPr>
          <a:lstStyle/>
          <a:p>
            <a:pPr algn="ctr"/>
            <a:r>
              <a:rPr lang="en-US" sz="16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Activitate</a:t>
            </a:r>
            <a:r>
              <a:rPr lang="en-US" sz="1600" b="1" u="sng" dirty="0">
                <a:latin typeface="Arial" panose="020B0604020202020204" pitchFamily="34" charset="0"/>
                <a:cs typeface="Arial" panose="020B0604020202020204" pitchFamily="34" charset="0"/>
              </a:rPr>
              <a:t> 4.3</a:t>
            </a:r>
            <a:endParaRPr lang="en-US" sz="16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Testarea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capacității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fructificare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tulpinilor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sălbatice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din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seriile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III, IV 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în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condiții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ciupercărie</a:t>
            </a: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Box 21">
            <a:extLst>
              <a:ext uri="{FF2B5EF4-FFF2-40B4-BE49-F238E27FC236}">
                <a16:creationId xmlns:a16="http://schemas.microsoft.com/office/drawing/2014/main" id="{B139F673-7197-D9B5-026F-C2DDB6AD582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7027" y="2681122"/>
            <a:ext cx="10268916" cy="33855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9525">
            <a:solidFill>
              <a:schemeClr val="accent1">
                <a:lumMod val="50000"/>
              </a:schemeClr>
            </a:solidFill>
            <a:miter lim="800000"/>
            <a:headEnd/>
            <a:tailEnd/>
          </a:ln>
          <a:effectLst/>
        </p:spPr>
        <p:txBody>
          <a:bodyPr wrap="square" lIns="45720" rIns="45720">
            <a:spAutoFit/>
          </a:bodyPr>
          <a:lstStyle/>
          <a:p>
            <a:pPr marL="0" marR="0" indent="457200" algn="ctr">
              <a:spcAft>
                <a:spcPts val="600"/>
              </a:spcAft>
            </a:pPr>
            <a:r>
              <a:rPr lang="ro-RO" sz="16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Prepararea substratului lignocelulozic</a:t>
            </a:r>
            <a:r>
              <a:rPr lang="ro-RO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ro-RO" sz="16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însămânțarea și incubarea</a:t>
            </a:r>
            <a:endParaRPr lang="en-US" sz="16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2230E74-BA16-3294-2626-D3B2574959C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-17003" y="4842730"/>
            <a:ext cx="2191277" cy="164592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51273AC-71BD-0987-2EB7-6F9503532B15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729369" y="4855972"/>
            <a:ext cx="2197452" cy="164592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95494D5-6D34-BBFD-BC10-171745A181BD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471059" y="4855980"/>
            <a:ext cx="2197436" cy="164592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917E41D-DCE9-0821-ED76-6981A269D8B0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229733" y="4841089"/>
            <a:ext cx="2194560" cy="1645920"/>
          </a:xfrm>
          <a:prstGeom prst="rect">
            <a:avLst/>
          </a:prstGeom>
          <a:noFill/>
          <a:ln>
            <a:noFill/>
          </a:ln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B667A600-4EA7-E3FB-28E5-3DF038EC6EBE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971415" y="4813276"/>
            <a:ext cx="2194560" cy="1645920"/>
          </a:xfrm>
          <a:prstGeom prst="rect">
            <a:avLst/>
          </a:prstGeom>
          <a:noFill/>
          <a:ln>
            <a:noFill/>
          </a:ln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289F6E52-CA78-0D40-7E4A-AEFC7DB3D5A9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9866825" y="4561193"/>
            <a:ext cx="2560320" cy="1920240"/>
          </a:xfrm>
          <a:prstGeom prst="rect">
            <a:avLst/>
          </a:prstGeom>
          <a:noFill/>
          <a:ln>
            <a:noFill/>
          </a:ln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D3282697-E4EA-360A-1D6D-8FFA759CC72E}"/>
              </a:ext>
            </a:extLst>
          </p:cNvPr>
          <p:cNvSpPr txBox="1"/>
          <p:nvPr/>
        </p:nvSpPr>
        <p:spPr>
          <a:xfrm>
            <a:off x="232705" y="3102366"/>
            <a:ext cx="979188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sz="1400" b="1" dirty="0">
                <a:latin typeface="Arial" panose="020B0604020202020204" pitchFamily="34" charset="0"/>
                <a:cs typeface="Arial" panose="020B0604020202020204" pitchFamily="34" charset="0"/>
              </a:rPr>
              <a:t>Materii prime : paie de grâu și ciocălăi de porumb. </a:t>
            </a:r>
          </a:p>
          <a:p>
            <a:r>
              <a:rPr lang="ro-RO" sz="1400" b="1" dirty="0">
                <a:latin typeface="Arial" panose="020B0604020202020204" pitchFamily="34" charset="0"/>
                <a:cs typeface="Arial" panose="020B0604020202020204" pitchFamily="34" charset="0"/>
              </a:rPr>
              <a:t>Suplimente nutritive: tărâțe de grâu, mălai, șroturi de semințe fl. floarea soarelui </a:t>
            </a:r>
          </a:p>
          <a:p>
            <a:r>
              <a:rPr lang="ro-RO" sz="1400" b="1" dirty="0">
                <a:latin typeface="Arial" panose="020B0604020202020204" pitchFamily="34" charset="0"/>
                <a:cs typeface="Arial" panose="020B0604020202020204" pitchFamily="34" charset="0"/>
              </a:rPr>
              <a:t>Amendamente: CaSO4 (ipsos) și CaCO</a:t>
            </a:r>
            <a:r>
              <a:rPr lang="ro-RO" sz="1400" b="1" baseline="-25000" dirty="0">
                <a:latin typeface="Arial" panose="020B0604020202020204" pitchFamily="34" charset="0"/>
                <a:cs typeface="Arial" panose="020B0604020202020204" pitchFamily="34" charset="0"/>
              </a:rPr>
              <a:t>3  </a:t>
            </a:r>
            <a:r>
              <a:rPr lang="ro-RO" sz="1400" b="1" dirty="0">
                <a:latin typeface="Arial" panose="020B0604020202020204" pitchFamily="34" charset="0"/>
                <a:cs typeface="Arial" panose="020B0604020202020204" pitchFamily="34" charset="0"/>
              </a:rPr>
              <a:t>cretă furajeră). </a:t>
            </a:r>
          </a:p>
          <a:p>
            <a:r>
              <a:rPr lang="ro-RO" sz="1400" b="1" dirty="0">
                <a:latin typeface="Arial" panose="020B0604020202020204" pitchFamily="34" charset="0"/>
                <a:cs typeface="Arial" panose="020B0604020202020204" pitchFamily="34" charset="0"/>
              </a:rPr>
              <a:t>Omogenizare – repartizare în saci/pungi PP (1,3 kg) – sterilizare – inoculare miceliu </a:t>
            </a:r>
            <a:r>
              <a:rPr lang="ro-RO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de P.ostreatus</a:t>
            </a:r>
          </a:p>
          <a:p>
            <a:r>
              <a:rPr lang="ro-RO" sz="1400" b="1" dirty="0">
                <a:latin typeface="Arial" panose="020B0604020202020204" pitchFamily="34" charset="0"/>
                <a:cs typeface="Arial" panose="020B0604020202020204" pitchFamily="34" charset="0"/>
              </a:rPr>
              <a:t>Inocularea – 80 saci/pungi cu substrat lignocelulozic – miceliu din 7 izolate sălbatice și 2 tulpini comerciale </a:t>
            </a:r>
          </a:p>
          <a:p>
            <a:r>
              <a:rPr lang="ro-RO" sz="1400" b="1" dirty="0">
                <a:latin typeface="Arial" panose="020B0604020202020204" pitchFamily="34" charset="0"/>
                <a:cs typeface="Arial" panose="020B0604020202020204" pitchFamily="34" charset="0"/>
              </a:rPr>
              <a:t>Incubare - introducere în ciupercări de testare</a:t>
            </a:r>
            <a:endParaRPr lang="en-U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0A4B5ED9-AD10-DAB4-615B-E2ABA173F60C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0168860" y="1677251"/>
            <a:ext cx="2191385" cy="1640840"/>
          </a:xfrm>
          <a:prstGeom prst="rect">
            <a:avLst/>
          </a:prstGeom>
          <a:noFill/>
          <a:ln>
            <a:noFill/>
          </a:ln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0F0312BB-BEBA-0C33-9F33-46B1BF731DC6}"/>
              </a:ext>
            </a:extLst>
          </p:cNvPr>
          <p:cNvSpPr txBox="1"/>
          <p:nvPr/>
        </p:nvSpPr>
        <p:spPr>
          <a:xfrm flipH="1">
            <a:off x="10716692" y="621137"/>
            <a:ext cx="1275774" cy="738664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ro-RO" sz="1400" b="1" dirty="0">
                <a:latin typeface="Arial" panose="020B0604020202020204" pitchFamily="34" charset="0"/>
                <a:cs typeface="Arial" panose="020B0604020202020204" pitchFamily="34" charset="0"/>
              </a:rPr>
              <a:t>MICELIU    pe suport granulat</a:t>
            </a:r>
            <a:endParaRPr lang="en-U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C8B10114-F502-9DA1-894C-37B99CA7A409}"/>
              </a:ext>
            </a:extLst>
          </p:cNvPr>
          <p:cNvCxnSpPr>
            <a:cxnSpLocks/>
          </p:cNvCxnSpPr>
          <p:nvPr/>
        </p:nvCxnSpPr>
        <p:spPr>
          <a:xfrm>
            <a:off x="11186140" y="3687141"/>
            <a:ext cx="0" cy="460235"/>
          </a:xfrm>
          <a:prstGeom prst="straightConnector1">
            <a:avLst/>
          </a:prstGeom>
          <a:ln>
            <a:solidFill>
              <a:srgbClr val="FFFF00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F61C9BAE-34EC-7668-970B-2C18D9750C87}"/>
              </a:ext>
            </a:extLst>
          </p:cNvPr>
          <p:cNvCxnSpPr>
            <a:cxnSpLocks/>
          </p:cNvCxnSpPr>
          <p:nvPr/>
        </p:nvCxnSpPr>
        <p:spPr>
          <a:xfrm>
            <a:off x="8988499" y="5533663"/>
            <a:ext cx="1036098" cy="4856"/>
          </a:xfrm>
          <a:prstGeom prst="straightConnector1">
            <a:avLst/>
          </a:prstGeom>
          <a:ln>
            <a:solidFill>
              <a:srgbClr val="00B050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25445402"/>
      </p:ext>
    </p:extLst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6E9AE4-1DE3-BE9E-1A03-A4CDD175B7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Box 1">
            <a:extLst>
              <a:ext uri="{FF2B5EF4-FFF2-40B4-BE49-F238E27FC236}">
                <a16:creationId xmlns:a16="http://schemas.microsoft.com/office/drawing/2014/main" id="{E3DB9C98-C7F9-96C1-3A4C-F050A04F8B9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00371" y="479262"/>
            <a:ext cx="8075573" cy="309256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/>
            <a:r>
              <a:rPr lang="en-US" sz="1400" b="1" dirty="0">
                <a:solidFill>
                  <a:schemeClr val="bg1"/>
                </a:solidFill>
              </a:rPr>
              <a:t>PROIECT ADER </a:t>
            </a:r>
            <a:r>
              <a:rPr lang="ro-RO" sz="1400" b="1" dirty="0">
                <a:solidFill>
                  <a:schemeClr val="bg1"/>
                </a:solidFill>
              </a:rPr>
              <a:t>6.2.1. </a:t>
            </a:r>
            <a:r>
              <a:rPr lang="en-US" sz="1400" b="1" dirty="0">
                <a:solidFill>
                  <a:schemeClr val="bg1"/>
                </a:solidFill>
              </a:rPr>
              <a:t>– FAZA </a:t>
            </a:r>
            <a:r>
              <a:rPr lang="ro-RO" sz="1400" b="1" dirty="0">
                <a:solidFill>
                  <a:schemeClr val="bg1"/>
                </a:solidFill>
              </a:rPr>
              <a:t>4</a:t>
            </a:r>
            <a:r>
              <a:rPr lang="en-US" sz="1400" b="1" dirty="0">
                <a:solidFill>
                  <a:schemeClr val="bg1"/>
                </a:solidFill>
              </a:rPr>
              <a:t>/20</a:t>
            </a:r>
            <a:r>
              <a:rPr lang="ro-RO" sz="1400" b="1" dirty="0">
                <a:solidFill>
                  <a:schemeClr val="bg1"/>
                </a:solidFill>
              </a:rPr>
              <a:t>24</a:t>
            </a:r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032ADA5-3E71-469B-4951-ADE5479C1921}"/>
              </a:ext>
            </a:extLst>
          </p:cNvPr>
          <p:cNvSpPr txBox="1"/>
          <p:nvPr/>
        </p:nvSpPr>
        <p:spPr>
          <a:xfrm>
            <a:off x="2300371" y="879149"/>
            <a:ext cx="8075573" cy="33855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27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/>
            <a:r>
              <a:rPr lang="ro-RO" sz="1600" b="1" i="1" dirty="0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CP - </a:t>
            </a:r>
            <a:r>
              <a:rPr lang="pt-BR" sz="1600" b="1" i="1" dirty="0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Institutul de Cercetare-Dezvoltare pentru Legumicultură şi Floricultură Vidra</a:t>
            </a:r>
            <a:r>
              <a:rPr lang="ro-RO" sz="1600" b="1" i="1" dirty="0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 </a:t>
            </a:r>
            <a:endParaRPr lang="en-US" sz="1600" i="1" dirty="0">
              <a:solidFill>
                <a:schemeClr val="accent4">
                  <a:lumMod val="50000"/>
                </a:schemeClr>
              </a:solidFill>
              <a:cs typeface="Arial" panose="020B0604020202020204" pitchFamily="34" charset="0"/>
            </a:endParaRPr>
          </a:p>
        </p:txBody>
      </p:sp>
      <p:pic>
        <p:nvPicPr>
          <p:cNvPr id="6158" name="Picture 5" descr="antet">
            <a:extLst>
              <a:ext uri="{FF2B5EF4-FFF2-40B4-BE49-F238E27FC236}">
                <a16:creationId xmlns:a16="http://schemas.microsoft.com/office/drawing/2014/main" id="{0C89088F-A2A7-F5A9-A141-B6B167B5FD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658" y="234164"/>
            <a:ext cx="640078" cy="640080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7CF404E-A36E-9192-8FE4-74B5DB9362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00371" y="1308333"/>
            <a:ext cx="8075573" cy="30925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15875" algn="ctr">
            <a:solidFill>
              <a:srgbClr val="002060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/>
            <a:r>
              <a:rPr lang="en-US" sz="1400" b="1" dirty="0">
                <a:cs typeface="Arial" panose="020B0604020202020204" pitchFamily="34" charset="0"/>
              </a:rPr>
              <a:t>RAPORT  DE  ACTIVITATE  AL  FAZEI</a:t>
            </a:r>
            <a:r>
              <a:rPr lang="ro-RO" sz="1400" b="1" dirty="0">
                <a:cs typeface="Arial" panose="020B0604020202020204" pitchFamily="34" charset="0"/>
              </a:rPr>
              <a:t> 4</a:t>
            </a:r>
            <a:endParaRPr lang="en-US" sz="1400" b="1" dirty="0"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CB25E7E-5D6C-1805-B57A-8BC33763F43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8932" y="975080"/>
            <a:ext cx="825529" cy="215444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15875" algn="ctr">
                <a:solidFill>
                  <a:srgbClr val="293D8E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/>
            <a:r>
              <a:rPr lang="ro-RO" sz="800" b="1" dirty="0">
                <a:latin typeface="Times New Roman" pitchFamily="18" charset="0"/>
                <a:cs typeface="Times New Roman" pitchFamily="18" charset="0"/>
              </a:rPr>
              <a:t>ICDLF Vidra</a:t>
            </a:r>
            <a:endParaRPr lang="en-US" sz="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70C224D9-5482-6FB4-4EC4-CEE1F089411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00371" y="80342"/>
            <a:ext cx="8075574" cy="33855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/>
            <a:r>
              <a:rPr lang="en-US" sz="1600" b="1" dirty="0"/>
              <a:t>PLAN SECTORIAL </a:t>
            </a:r>
            <a:r>
              <a:rPr lang="en-US" sz="1600" b="1" dirty="0">
                <a:latin typeface="Arial"/>
              </a:rPr>
              <a:t>”</a:t>
            </a:r>
            <a:r>
              <a:rPr lang="en-US" sz="1600" b="1" i="1" dirty="0"/>
              <a:t>AGRICULTUR</a:t>
            </a:r>
            <a:r>
              <a:rPr lang="en-US" sz="1600" b="1" i="1" dirty="0">
                <a:cs typeface="Arial" pitchFamily="34" charset="0"/>
              </a:rPr>
              <a:t>Ă</a:t>
            </a:r>
            <a:r>
              <a:rPr lang="en-US" sz="1600" b="1" i="1" dirty="0"/>
              <a:t> </a:t>
            </a:r>
            <a:r>
              <a:rPr lang="en-US" sz="1600" b="1" i="1" dirty="0">
                <a:cs typeface="Arial" pitchFamily="34" charset="0"/>
              </a:rPr>
              <a:t>Ş</a:t>
            </a:r>
            <a:r>
              <a:rPr lang="en-US" sz="1600" b="1" i="1" dirty="0"/>
              <a:t>I DEZVOLTARE RURALĂ – ADER 202</a:t>
            </a:r>
            <a:r>
              <a:rPr lang="en-GB" sz="1600" b="1" i="1" dirty="0"/>
              <a:t>6 </a:t>
            </a:r>
            <a:r>
              <a:rPr lang="en-US" sz="1600" b="1" dirty="0"/>
              <a:t>”</a:t>
            </a:r>
          </a:p>
        </p:txBody>
      </p:sp>
      <p:sp>
        <p:nvSpPr>
          <p:cNvPr id="2" name="Text Box 21">
            <a:extLst>
              <a:ext uri="{FF2B5EF4-FFF2-40B4-BE49-F238E27FC236}">
                <a16:creationId xmlns:a16="http://schemas.microsoft.com/office/drawing/2014/main" id="{CBF051DA-7827-BABA-CC3C-879DAD3577F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7027" y="1744535"/>
            <a:ext cx="7508777" cy="8309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9525">
            <a:solidFill>
              <a:schemeClr val="accent1">
                <a:lumMod val="50000"/>
              </a:schemeClr>
            </a:solidFill>
            <a:miter lim="800000"/>
            <a:headEnd/>
            <a:tailEnd/>
          </a:ln>
          <a:effectLst/>
        </p:spPr>
        <p:txBody>
          <a:bodyPr wrap="square" lIns="45720" rIns="45720">
            <a:spAutoFit/>
          </a:bodyPr>
          <a:lstStyle/>
          <a:p>
            <a:pPr algn="ctr"/>
            <a:r>
              <a:rPr lang="en-US" sz="16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Activitate</a:t>
            </a:r>
            <a:r>
              <a:rPr lang="en-US" sz="1600" b="1" u="sng" dirty="0">
                <a:latin typeface="Arial" panose="020B0604020202020204" pitchFamily="34" charset="0"/>
                <a:cs typeface="Arial" panose="020B0604020202020204" pitchFamily="34" charset="0"/>
              </a:rPr>
              <a:t> 4.3</a:t>
            </a:r>
            <a:endParaRPr lang="en-US" sz="16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Testarea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capacității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fructificare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tulpinilor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sălbatice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din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seriile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III, IV 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în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condiții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ciupercărie</a:t>
            </a: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Box 21">
            <a:extLst>
              <a:ext uri="{FF2B5EF4-FFF2-40B4-BE49-F238E27FC236}">
                <a16:creationId xmlns:a16="http://schemas.microsoft.com/office/drawing/2014/main" id="{064843CE-9A8A-4DBA-9904-3981F3D091F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7027" y="2646826"/>
            <a:ext cx="7508777" cy="33855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9525">
            <a:solidFill>
              <a:schemeClr val="accent1">
                <a:lumMod val="50000"/>
              </a:schemeClr>
            </a:solidFill>
            <a:miter lim="800000"/>
            <a:headEnd/>
            <a:tailEnd/>
          </a:ln>
          <a:effectLst/>
        </p:spPr>
        <p:txBody>
          <a:bodyPr wrap="square" lIns="45720" rIns="45720">
            <a:spAutoFit/>
          </a:bodyPr>
          <a:lstStyle/>
          <a:p>
            <a:pPr marL="0" marR="0" indent="457200">
              <a:spcAft>
                <a:spcPts val="600"/>
              </a:spcAft>
            </a:pPr>
            <a:r>
              <a:rPr lang="ro-RO" sz="16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Evaluarea </a:t>
            </a:r>
            <a:r>
              <a:rPr lang="ro-RO" sz="16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capacității de fructificare în condiții de ciupercărie</a:t>
            </a:r>
            <a:endParaRPr lang="en-US" sz="16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F894B652-8C69-E4D0-FF2D-A68EB50A047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-63946" y="4859823"/>
            <a:ext cx="1947865" cy="1463040"/>
          </a:xfrm>
          <a:prstGeom prst="rect">
            <a:avLst/>
          </a:prstGeom>
          <a:noFill/>
          <a:ln>
            <a:noFill/>
          </a:ln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C5F11DC5-4E94-DA7E-B81E-92D9B01D4EF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459731" y="4861094"/>
            <a:ext cx="1950405" cy="146304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A0867F76-8D6E-5790-4AB6-CD2265F76526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989147" y="4882513"/>
            <a:ext cx="1941467" cy="1463040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C8FC564-D631-2BE9-995C-801D7AC7D3E7}"/>
              </a:ext>
            </a:extLst>
          </p:cNvPr>
          <p:cNvSpPr txBox="1"/>
          <p:nvPr/>
        </p:nvSpPr>
        <p:spPr>
          <a:xfrm>
            <a:off x="73413" y="3282098"/>
            <a:ext cx="450289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sz="1400" b="1" dirty="0">
                <a:latin typeface="Arial" panose="020B0604020202020204" pitchFamily="34" charset="0"/>
                <a:cs typeface="Arial" panose="020B0604020202020204" pitchFamily="34" charset="0"/>
              </a:rPr>
              <a:t>Deschiderea sacilor/pungilor - inducția fructificării </a:t>
            </a:r>
          </a:p>
          <a:p>
            <a:r>
              <a:rPr lang="ro-RO" sz="1400" b="1" dirty="0">
                <a:latin typeface="Arial" panose="020B0604020202020204" pitchFamily="34" charset="0"/>
                <a:cs typeface="Arial" panose="020B0604020202020204" pitchFamily="34" charset="0"/>
              </a:rPr>
              <a:t>(șoc termic) - tăierea marginilor pungilor - </a:t>
            </a:r>
          </a:p>
          <a:p>
            <a:r>
              <a:rPr lang="ro-RO" sz="1400" b="1" dirty="0">
                <a:latin typeface="Arial" panose="020B0604020202020204" pitchFamily="34" charset="0"/>
                <a:cs typeface="Arial" panose="020B0604020202020204" pitchFamily="34" charset="0"/>
              </a:rPr>
              <a:t>- apariția primordiilor de fructificare  - </a:t>
            </a:r>
          </a:p>
          <a:p>
            <a:r>
              <a:rPr lang="ro-RO" sz="1400" b="1" dirty="0">
                <a:latin typeface="Arial" panose="020B0604020202020204" pitchFamily="34" charset="0"/>
                <a:cs typeface="Arial" panose="020B0604020202020204" pitchFamily="34" charset="0"/>
              </a:rPr>
              <a:t>creșterea, dezvoltarea ciupercilor - recoltarea val I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4F432666-33AF-83E7-6A4D-FFDE54CCD9BD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538342" y="5069701"/>
            <a:ext cx="1952874" cy="1463040"/>
          </a:xfrm>
          <a:prstGeom prst="rect">
            <a:avLst/>
          </a:prstGeom>
          <a:noFill/>
          <a:ln>
            <a:noFill/>
          </a:ln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5E2A7A5B-CBB2-22E6-37E9-4C09196AC13E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675826" y="3236430"/>
            <a:ext cx="1677906" cy="1371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CFA8C5E5-F3BB-8414-C907-76C21860B2B1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6035" y="1722137"/>
            <a:ext cx="1951355" cy="2514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17B7DD95-D78C-D017-237C-8024CC590293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7509949" y="4570640"/>
            <a:ext cx="2522506" cy="1920240"/>
          </a:xfrm>
          <a:prstGeom prst="rect">
            <a:avLst/>
          </a:prstGeom>
          <a:noFill/>
          <a:ln>
            <a:noFill/>
          </a:ln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6018AEA4-20AA-B680-9E5C-FF0F0CBA5467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49806" y="1722137"/>
            <a:ext cx="2079803" cy="2514600"/>
          </a:xfrm>
          <a:prstGeom prst="rect">
            <a:avLst/>
          </a:prstGeom>
          <a:noFill/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7D91CE01-4F00-3406-D445-B5FDA61A3A63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1904" y="4813454"/>
            <a:ext cx="1440180" cy="1920240"/>
          </a:xfrm>
          <a:prstGeom prst="rect">
            <a:avLst/>
          </a:prstGeom>
          <a:noFill/>
          <a:ln>
            <a:noFill/>
          </a:ln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0A12C438-38F6-A820-167F-0A52B3CC0D45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064894" y="3267663"/>
            <a:ext cx="1706880" cy="1280160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6788952D-49E3-6160-20DF-E259302BE59B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9651730" y="4519180"/>
            <a:ext cx="2513768" cy="2041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7169600"/>
      </p:ext>
    </p:extLst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BA2872-E2E0-37AD-2B7F-ACBB86B9D1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Box 1">
            <a:extLst>
              <a:ext uri="{FF2B5EF4-FFF2-40B4-BE49-F238E27FC236}">
                <a16:creationId xmlns:a16="http://schemas.microsoft.com/office/drawing/2014/main" id="{4890CDC9-08A5-7094-5596-2E0CCB632C4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96603" y="468004"/>
            <a:ext cx="8075573" cy="309256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/>
            <a:r>
              <a:rPr lang="en-US" sz="1400" b="1" dirty="0">
                <a:solidFill>
                  <a:schemeClr val="bg1"/>
                </a:solidFill>
              </a:rPr>
              <a:t>PROIECT ADER </a:t>
            </a:r>
            <a:r>
              <a:rPr lang="ro-RO" sz="1400" b="1" dirty="0">
                <a:solidFill>
                  <a:schemeClr val="bg1"/>
                </a:solidFill>
              </a:rPr>
              <a:t>6.2.1. </a:t>
            </a:r>
            <a:r>
              <a:rPr lang="en-US" sz="1400" b="1" dirty="0">
                <a:solidFill>
                  <a:schemeClr val="bg1"/>
                </a:solidFill>
              </a:rPr>
              <a:t>– FAZA </a:t>
            </a:r>
            <a:r>
              <a:rPr lang="ro-RO" sz="1400" b="1" dirty="0">
                <a:solidFill>
                  <a:schemeClr val="bg1"/>
                </a:solidFill>
              </a:rPr>
              <a:t>4</a:t>
            </a:r>
            <a:r>
              <a:rPr lang="en-US" sz="1400" b="1" dirty="0">
                <a:solidFill>
                  <a:schemeClr val="bg1"/>
                </a:solidFill>
              </a:rPr>
              <a:t>/20</a:t>
            </a:r>
            <a:r>
              <a:rPr lang="ro-RO" sz="1400" b="1" dirty="0">
                <a:solidFill>
                  <a:schemeClr val="bg1"/>
                </a:solidFill>
              </a:rPr>
              <a:t>24</a:t>
            </a:r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EF2766F-3267-FB41-91D5-68E0AEBE1C52}"/>
              </a:ext>
            </a:extLst>
          </p:cNvPr>
          <p:cNvSpPr txBox="1"/>
          <p:nvPr/>
        </p:nvSpPr>
        <p:spPr>
          <a:xfrm>
            <a:off x="1896602" y="849152"/>
            <a:ext cx="8075573" cy="33855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27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/>
            <a:r>
              <a:rPr lang="ro-RO" sz="1600" b="1" i="1" dirty="0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CP - </a:t>
            </a:r>
            <a:r>
              <a:rPr lang="pt-BR" sz="1600" b="1" i="1" dirty="0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Institutul de Cercetare-Dezvoltare pentru Legumicultură şi Floricultură Vidra</a:t>
            </a:r>
            <a:r>
              <a:rPr lang="ro-RO" sz="1600" b="1" i="1" dirty="0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 </a:t>
            </a:r>
            <a:endParaRPr lang="en-US" sz="1600" i="1" dirty="0">
              <a:solidFill>
                <a:schemeClr val="accent4">
                  <a:lumMod val="50000"/>
                </a:schemeClr>
              </a:solidFill>
              <a:cs typeface="Arial" panose="020B0604020202020204" pitchFamily="34" charset="0"/>
            </a:endParaRPr>
          </a:p>
        </p:txBody>
      </p:sp>
      <p:pic>
        <p:nvPicPr>
          <p:cNvPr id="6158" name="Picture 5" descr="antet">
            <a:extLst>
              <a:ext uri="{FF2B5EF4-FFF2-40B4-BE49-F238E27FC236}">
                <a16:creationId xmlns:a16="http://schemas.microsoft.com/office/drawing/2014/main" id="{41BB70C2-5938-A7D8-FEDA-69BE1E919C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969" y="628672"/>
            <a:ext cx="640078" cy="640080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79E1C87-AB6C-7FDF-752A-6172040598D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96603" y="1281187"/>
            <a:ext cx="8075572" cy="30777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15875" algn="ctr">
            <a:solidFill>
              <a:srgbClr val="002060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/>
            <a:r>
              <a:rPr lang="en-US" sz="1400" b="1" dirty="0">
                <a:cs typeface="Arial" panose="020B0604020202020204" pitchFamily="34" charset="0"/>
              </a:rPr>
              <a:t>RAPORT  DE  ACTIVITATE  AL  FAZEI</a:t>
            </a:r>
            <a:r>
              <a:rPr lang="ro-RO" sz="1400" b="1" dirty="0">
                <a:cs typeface="Arial" panose="020B0604020202020204" pitchFamily="34" charset="0"/>
              </a:rPr>
              <a:t> 4</a:t>
            </a:r>
            <a:endParaRPr lang="en-US" sz="1400" b="1" dirty="0"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7C5CB9E-7F1C-B2A9-DDBF-CCA0D24A2F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628" y="1283799"/>
            <a:ext cx="825529" cy="215444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15875" algn="ctr">
                <a:solidFill>
                  <a:srgbClr val="293D8E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/>
            <a:r>
              <a:rPr lang="ro-RO" sz="800" b="1" dirty="0">
                <a:latin typeface="Times New Roman" pitchFamily="18" charset="0"/>
                <a:cs typeface="Times New Roman" pitchFamily="18" charset="0"/>
              </a:rPr>
              <a:t>ICDLF Vidra</a:t>
            </a:r>
            <a:endParaRPr lang="en-US" sz="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70BDA9C9-151E-5EE2-424B-92A3B31806F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91742" y="43915"/>
            <a:ext cx="8944706" cy="33855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/>
            <a:r>
              <a:rPr lang="en-US" sz="1600" b="1" dirty="0"/>
              <a:t>PLAN SECTORIAL </a:t>
            </a:r>
            <a:r>
              <a:rPr lang="en-US" sz="1600" b="1" dirty="0">
                <a:latin typeface="Arial"/>
              </a:rPr>
              <a:t>”</a:t>
            </a:r>
            <a:r>
              <a:rPr lang="en-US" sz="1600" b="1" i="1" dirty="0"/>
              <a:t>AGRICULTUR</a:t>
            </a:r>
            <a:r>
              <a:rPr lang="en-US" sz="1600" b="1" i="1" dirty="0">
                <a:cs typeface="Arial" pitchFamily="34" charset="0"/>
              </a:rPr>
              <a:t>Ă</a:t>
            </a:r>
            <a:r>
              <a:rPr lang="en-US" sz="1600" b="1" i="1" dirty="0"/>
              <a:t> </a:t>
            </a:r>
            <a:r>
              <a:rPr lang="en-US" sz="1600" b="1" i="1" dirty="0">
                <a:cs typeface="Arial" pitchFamily="34" charset="0"/>
              </a:rPr>
              <a:t>Ş</a:t>
            </a:r>
            <a:r>
              <a:rPr lang="en-US" sz="1600" b="1" i="1" dirty="0"/>
              <a:t>I DEZVOLTARE RURALĂ – ADER 202</a:t>
            </a:r>
            <a:r>
              <a:rPr lang="en-GB" sz="1600" b="1" i="1" dirty="0"/>
              <a:t>6 </a:t>
            </a:r>
            <a:r>
              <a:rPr lang="en-US" sz="1600" b="1" dirty="0"/>
              <a:t>”</a:t>
            </a:r>
          </a:p>
        </p:txBody>
      </p:sp>
      <p:sp>
        <p:nvSpPr>
          <p:cNvPr id="2" name="Text Box 21">
            <a:extLst>
              <a:ext uri="{FF2B5EF4-FFF2-40B4-BE49-F238E27FC236}">
                <a16:creationId xmlns:a16="http://schemas.microsoft.com/office/drawing/2014/main" id="{7E57CF6E-021C-0A00-E4E0-98C220185AE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40064" y="1833107"/>
            <a:ext cx="9378500" cy="104644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9525">
            <a:solidFill>
              <a:schemeClr val="accent1">
                <a:lumMod val="50000"/>
              </a:schemeClr>
            </a:solidFill>
            <a:miter lim="800000"/>
            <a:headEnd/>
            <a:tailEnd/>
          </a:ln>
          <a:effectLst/>
        </p:spPr>
        <p:txBody>
          <a:bodyPr wrap="square" lIns="45720" rIns="45720">
            <a:spAutoFit/>
          </a:bodyPr>
          <a:lstStyle/>
          <a:p>
            <a:r>
              <a:rPr lang="ro-RO" sz="1600" b="1" i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</a:t>
            </a:r>
            <a:r>
              <a:rPr lang="en-GB" sz="1600" b="1" i="1" u="sng" dirty="0" err="1">
                <a:latin typeface="Arial" panose="020B0604020202020204" pitchFamily="34" charset="0"/>
                <a:cs typeface="Arial" panose="020B0604020202020204" pitchFamily="34" charset="0"/>
              </a:rPr>
              <a:t>Activitatea</a:t>
            </a:r>
            <a:r>
              <a:rPr lang="en-GB" sz="1600" b="1" i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600" b="1" i="1" u="sng" dirty="0">
                <a:latin typeface="Arial" panose="020B0604020202020204" pitchFamily="34" charset="0"/>
                <a:cs typeface="Arial" panose="020B0604020202020204" pitchFamily="34" charset="0"/>
              </a:rPr>
              <a:t>4.4. </a:t>
            </a:r>
          </a:p>
          <a:p>
            <a:pPr algn="ctr"/>
            <a:r>
              <a:rPr lang="ro-RO" sz="1600" b="1" dirty="0">
                <a:latin typeface="Arial" panose="020B0604020202020204" pitchFamily="34" charset="0"/>
                <a:cs typeface="Arial" panose="020B0604020202020204" pitchFamily="34" charset="0"/>
              </a:rPr>
              <a:t>Evaluarea variabilității intra-/interspecifice existentă la izolatele sălbatice experimentale determinată prin tehnici moleculare și/sau de analiză biochimică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ro-RO" sz="1400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616F796-F8E7-BF06-E66B-37819BB9A99F}"/>
              </a:ext>
            </a:extLst>
          </p:cNvPr>
          <p:cNvSpPr txBox="1"/>
          <p:nvPr/>
        </p:nvSpPr>
        <p:spPr>
          <a:xfrm>
            <a:off x="305330" y="3250540"/>
            <a:ext cx="6337841" cy="2785378"/>
          </a:xfrm>
          <a:prstGeom prst="rect">
            <a:avLst/>
          </a:prstGeom>
          <a:solidFill>
            <a:schemeClr val="bg2"/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ro-RO" sz="1600" b="1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aracterizarea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moleculară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ro-RO" sz="1600" b="1" dirty="0">
                <a:latin typeface="Arial" panose="020B0604020202020204" pitchFamily="34" charset="0"/>
                <a:cs typeface="Arial" panose="020B0604020202020204" pitchFamily="34" charset="0"/>
              </a:rPr>
              <a:t>unui grup de 10 tulpini/izolate 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de </a:t>
            </a:r>
            <a:r>
              <a:rPr lang="en-US" sz="1600" b="1" i="1" dirty="0">
                <a:latin typeface="Arial" panose="020B0604020202020204" pitchFamily="34" charset="0"/>
                <a:cs typeface="Arial" panose="020B0604020202020204" pitchFamily="34" charset="0"/>
              </a:rPr>
              <a:t>Pleurotus</a:t>
            </a:r>
            <a:r>
              <a:rPr lang="ro-RO" sz="1600" b="1" i="1" dirty="0">
                <a:latin typeface="Arial" panose="020B0604020202020204" pitchFamily="34" charset="0"/>
                <a:cs typeface="Arial" panose="020B0604020202020204" pitchFamily="34" charset="0"/>
              </a:rPr>
              <a:t> spp.: 7 izolate sălbatice din diferite zone ale Romaniei și 3 tulpini comerciale (Colecția ICDLF Vidra) 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ro-RO" sz="1600" b="1" i="1" dirty="0">
                <a:latin typeface="Arial" panose="020B0604020202020204" pitchFamily="34" charset="0"/>
                <a:cs typeface="Arial" panose="020B0604020202020204" pitchFamily="34" charset="0"/>
              </a:rPr>
              <a:t>Scopul: evidențierea polimorfismului genetic în rândul grupului de izolate sălbatice de P.ostreatus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ro-RO" sz="1600" b="1" i="1" dirty="0">
                <a:latin typeface="Arial" panose="020B0604020202020204" pitchFamily="34" charset="0"/>
                <a:cs typeface="Arial" panose="020B0604020202020204" pitchFamily="34" charset="0"/>
              </a:rPr>
              <a:t>Metoda de realizare prin tehnica PCR-RAPD.</a:t>
            </a:r>
          </a:p>
          <a:p>
            <a:pPr marL="285750" indent="-285750"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ro-RO" sz="1600" b="1" i="1" dirty="0">
                <a:latin typeface="Arial" panose="020B0604020202020204" pitchFamily="34" charset="0"/>
                <a:cs typeface="Arial" panose="020B0604020202020204" pitchFamily="34" charset="0"/>
              </a:rPr>
              <a:t>Lucrările au fost realizate cu sprijinul nemijlocit și sub  îndrumarea doamnei Conf.univ.dr. Oana Boiu-Sicuia, la Laboratorul de biotehnologii vegetale, Facultatea de Biotehnologii /USAMV București.</a:t>
            </a:r>
            <a:r>
              <a:rPr lang="ro-RO" sz="1600" b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AFAF307A-EA3E-C24C-60D7-D5E1BBEA2CB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765777"/>
              </p:ext>
            </p:extLst>
          </p:nvPr>
        </p:nvGraphicFramePr>
        <p:xfrm>
          <a:off x="6885543" y="3205236"/>
          <a:ext cx="5155363" cy="276056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72880">
                  <a:extLst>
                    <a:ext uri="{9D8B030D-6E8A-4147-A177-3AD203B41FA5}">
                      <a16:colId xmlns:a16="http://schemas.microsoft.com/office/drawing/2014/main" val="2521256979"/>
                    </a:ext>
                  </a:extLst>
                </a:gridCol>
                <a:gridCol w="2391845">
                  <a:extLst>
                    <a:ext uri="{9D8B030D-6E8A-4147-A177-3AD203B41FA5}">
                      <a16:colId xmlns:a16="http://schemas.microsoft.com/office/drawing/2014/main" val="3201388276"/>
                    </a:ext>
                  </a:extLst>
                </a:gridCol>
                <a:gridCol w="1162473">
                  <a:extLst>
                    <a:ext uri="{9D8B030D-6E8A-4147-A177-3AD203B41FA5}">
                      <a16:colId xmlns:a16="http://schemas.microsoft.com/office/drawing/2014/main" val="881759536"/>
                    </a:ext>
                  </a:extLst>
                </a:gridCol>
                <a:gridCol w="1128165">
                  <a:extLst>
                    <a:ext uri="{9D8B030D-6E8A-4147-A177-3AD203B41FA5}">
                      <a16:colId xmlns:a16="http://schemas.microsoft.com/office/drawing/2014/main" val="3185335715"/>
                    </a:ext>
                  </a:extLst>
                </a:gridCol>
              </a:tblGrid>
              <a:tr h="480749">
                <a:tc>
                  <a:txBody>
                    <a:bodyPr/>
                    <a:lstStyle/>
                    <a:p>
                      <a:pPr marL="0" marR="0" algn="ctr">
                        <a:lnSpc>
                          <a:spcPts val="1800"/>
                        </a:lnSpc>
                        <a:buNone/>
                      </a:pPr>
                      <a:r>
                        <a:rPr lang="en-US" sz="1200" b="1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Nr. </a:t>
                      </a:r>
                      <a:r>
                        <a:rPr lang="en-US" sz="1200" b="1" kern="100" dirty="0" err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crt</a:t>
                      </a:r>
                      <a:r>
                        <a:rPr lang="en-US" sz="1200" b="1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  <a:endParaRPr lang="en-US" sz="1200" b="1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ts val="1800"/>
                        </a:lnSpc>
                        <a:buNone/>
                      </a:pPr>
                      <a:r>
                        <a:rPr lang="en-US" sz="1200" b="1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Specia</a:t>
                      </a:r>
                      <a:endParaRPr lang="en-US" sz="1200" b="1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ts val="1800"/>
                        </a:lnSpc>
                        <a:buNone/>
                      </a:pPr>
                      <a:r>
                        <a:rPr lang="en-US" sz="1200" b="1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Cod </a:t>
                      </a:r>
                      <a:r>
                        <a:rPr lang="en-US" sz="1200" b="1" kern="100" dirty="0" err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tulpină</a:t>
                      </a:r>
                      <a:endParaRPr lang="en-US" sz="1200" b="1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ts val="1800"/>
                        </a:lnSpc>
                        <a:buNone/>
                      </a:pPr>
                      <a:r>
                        <a:rPr lang="en-US" sz="1200" b="1" kern="100" dirty="0" err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Adnotări</a:t>
                      </a:r>
                      <a:endParaRPr lang="en-US" sz="1200" b="1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557110133"/>
                  </a:ext>
                </a:extLst>
              </a:tr>
              <a:tr h="227982">
                <a:tc>
                  <a:txBody>
                    <a:bodyPr/>
                    <a:lstStyle/>
                    <a:p>
                      <a:pPr marL="0" marR="0">
                        <a:lnSpc>
                          <a:spcPts val="1800"/>
                        </a:lnSpc>
                        <a:buNone/>
                      </a:pPr>
                      <a:r>
                        <a:rPr lang="en-US" sz="1200" b="1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</a:t>
                      </a:r>
                      <a:endParaRPr lang="en-US" sz="1200" b="1" kern="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ts val="1800"/>
                        </a:lnSpc>
                        <a:buNone/>
                      </a:pPr>
                      <a:r>
                        <a:rPr lang="en-US" sz="1200" b="1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Pleurotus ostreatus </a:t>
                      </a:r>
                      <a:endParaRPr lang="en-US" sz="1200" b="1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ts val="1800"/>
                        </a:lnSpc>
                        <a:buNone/>
                      </a:pPr>
                      <a:r>
                        <a:rPr lang="en-US" sz="1200" b="1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Po1Br</a:t>
                      </a:r>
                      <a:endParaRPr lang="en-US" sz="1200" b="1" kern="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 rowSpan="7">
                  <a:txBody>
                    <a:bodyPr/>
                    <a:lstStyle/>
                    <a:p>
                      <a:pPr marL="0" marR="0" algn="ctr">
                        <a:lnSpc>
                          <a:spcPts val="1800"/>
                        </a:lnSpc>
                        <a:buNone/>
                      </a:pPr>
                      <a:r>
                        <a:rPr lang="en-US" sz="1200" b="1" kern="100" dirty="0" err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Tulpini</a:t>
                      </a:r>
                      <a:r>
                        <a:rPr lang="en-US" sz="1200" b="1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200" b="1" kern="100" dirty="0" err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autohtone</a:t>
                      </a:r>
                      <a:endParaRPr lang="en-US" sz="1200" b="1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050635768"/>
                  </a:ext>
                </a:extLst>
              </a:tr>
              <a:tr h="227982">
                <a:tc>
                  <a:txBody>
                    <a:bodyPr/>
                    <a:lstStyle/>
                    <a:p>
                      <a:pPr marL="0" marR="0">
                        <a:lnSpc>
                          <a:spcPts val="1800"/>
                        </a:lnSpc>
                        <a:buNone/>
                      </a:pPr>
                      <a:r>
                        <a:rPr lang="en-US" sz="1200" b="1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</a:t>
                      </a:r>
                      <a:endParaRPr lang="en-US" sz="1200" b="1" kern="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ts val="1800"/>
                        </a:lnSpc>
                        <a:buNone/>
                      </a:pPr>
                      <a:r>
                        <a:rPr lang="en-US" sz="1200" b="1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Pleurotus ostreatus </a:t>
                      </a:r>
                      <a:endParaRPr lang="en-US" sz="1200" b="1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ts val="1800"/>
                        </a:lnSpc>
                        <a:buNone/>
                      </a:pPr>
                      <a:r>
                        <a:rPr lang="en-US" sz="1200" b="1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Po2T</a:t>
                      </a:r>
                      <a:endParaRPr lang="en-US" sz="1200" b="1" kern="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3856924"/>
                  </a:ext>
                </a:extLst>
              </a:tr>
              <a:tr h="227982">
                <a:tc>
                  <a:txBody>
                    <a:bodyPr/>
                    <a:lstStyle/>
                    <a:p>
                      <a:pPr marL="0" marR="0">
                        <a:lnSpc>
                          <a:spcPts val="1800"/>
                        </a:lnSpc>
                        <a:buNone/>
                      </a:pPr>
                      <a:r>
                        <a:rPr lang="en-US" sz="1200" b="1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</a:t>
                      </a:r>
                      <a:endParaRPr lang="en-US" sz="1200" b="1" kern="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ts val="1800"/>
                        </a:lnSpc>
                        <a:buNone/>
                      </a:pPr>
                      <a:r>
                        <a:rPr lang="en-US" sz="1200" b="1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Pleurotus ostreatus </a:t>
                      </a:r>
                      <a:endParaRPr lang="en-US" sz="1200" b="1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ts val="1800"/>
                        </a:lnSpc>
                        <a:buNone/>
                      </a:pPr>
                      <a:r>
                        <a:rPr lang="en-US" sz="1200" b="1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Po3M</a:t>
                      </a:r>
                      <a:endParaRPr lang="en-US" sz="1200" b="1" kern="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7803981"/>
                  </a:ext>
                </a:extLst>
              </a:tr>
              <a:tr h="227982">
                <a:tc>
                  <a:txBody>
                    <a:bodyPr/>
                    <a:lstStyle/>
                    <a:p>
                      <a:pPr marL="0" marR="0">
                        <a:lnSpc>
                          <a:spcPts val="1800"/>
                        </a:lnSpc>
                        <a:buNone/>
                      </a:pPr>
                      <a:r>
                        <a:rPr lang="en-US" sz="1200" b="1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</a:t>
                      </a:r>
                      <a:endParaRPr lang="en-US" sz="1200" b="1" kern="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ts val="1800"/>
                        </a:lnSpc>
                        <a:buNone/>
                      </a:pPr>
                      <a:r>
                        <a:rPr lang="en-US" sz="1200" b="1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Pleurotus ostreatus </a:t>
                      </a:r>
                      <a:endParaRPr lang="en-US" sz="1200" b="1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ts val="1800"/>
                        </a:lnSpc>
                        <a:buNone/>
                      </a:pPr>
                      <a:r>
                        <a:rPr lang="en-US" sz="1200" b="1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Po4V</a:t>
                      </a:r>
                      <a:endParaRPr lang="en-US" sz="1200" b="1" kern="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41571876"/>
                  </a:ext>
                </a:extLst>
              </a:tr>
              <a:tr h="227982">
                <a:tc>
                  <a:txBody>
                    <a:bodyPr/>
                    <a:lstStyle/>
                    <a:p>
                      <a:pPr marL="0" marR="0">
                        <a:lnSpc>
                          <a:spcPts val="1800"/>
                        </a:lnSpc>
                        <a:buNone/>
                      </a:pPr>
                      <a:r>
                        <a:rPr lang="en-US" sz="1200" b="1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</a:t>
                      </a:r>
                      <a:endParaRPr lang="en-US" sz="1200" b="1" kern="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ts val="1800"/>
                        </a:lnSpc>
                        <a:buNone/>
                      </a:pPr>
                      <a:r>
                        <a:rPr lang="en-US" sz="1200" b="1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Pleurotus ostreatus </a:t>
                      </a:r>
                      <a:endParaRPr lang="en-US" sz="1200" b="1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ts val="1800"/>
                        </a:lnSpc>
                        <a:buNone/>
                      </a:pPr>
                      <a:r>
                        <a:rPr lang="en-US" sz="1200" b="1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Po5C</a:t>
                      </a:r>
                      <a:endParaRPr lang="en-US" sz="1200" b="1" kern="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94429197"/>
                  </a:ext>
                </a:extLst>
              </a:tr>
              <a:tr h="227982">
                <a:tc>
                  <a:txBody>
                    <a:bodyPr/>
                    <a:lstStyle/>
                    <a:p>
                      <a:pPr marL="0" marR="0">
                        <a:lnSpc>
                          <a:spcPts val="1800"/>
                        </a:lnSpc>
                        <a:buNone/>
                      </a:pPr>
                      <a:r>
                        <a:rPr lang="en-US" sz="1200" b="1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</a:t>
                      </a:r>
                      <a:endParaRPr lang="en-US" sz="1200" b="1" kern="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ts val="1800"/>
                        </a:lnSpc>
                        <a:buNone/>
                      </a:pPr>
                      <a:r>
                        <a:rPr lang="en-US" sz="1200" b="1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Pleurotus ostreatus </a:t>
                      </a:r>
                      <a:endParaRPr lang="en-US" sz="1200" b="1" kern="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ts val="1800"/>
                        </a:lnSpc>
                        <a:buNone/>
                      </a:pPr>
                      <a:r>
                        <a:rPr lang="en-US" sz="1200" b="1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Po6M</a:t>
                      </a:r>
                      <a:endParaRPr lang="en-US" sz="1200" b="1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95753804"/>
                  </a:ext>
                </a:extLst>
              </a:tr>
              <a:tr h="227982">
                <a:tc>
                  <a:txBody>
                    <a:bodyPr/>
                    <a:lstStyle/>
                    <a:p>
                      <a:pPr marL="0" marR="0">
                        <a:lnSpc>
                          <a:spcPts val="1800"/>
                        </a:lnSpc>
                        <a:buNone/>
                      </a:pPr>
                      <a:r>
                        <a:rPr lang="en-US" sz="1200" b="1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</a:t>
                      </a:r>
                      <a:endParaRPr lang="en-US" sz="1200" b="1" kern="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ts val="1800"/>
                        </a:lnSpc>
                        <a:buNone/>
                      </a:pPr>
                      <a:r>
                        <a:rPr lang="en-US" sz="1200" b="1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Pleurotus ostreatus </a:t>
                      </a:r>
                      <a:endParaRPr lang="en-US" sz="1200" b="1" kern="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ts val="1800"/>
                        </a:lnSpc>
                        <a:buNone/>
                      </a:pPr>
                      <a:r>
                        <a:rPr lang="en-US" sz="1200" b="1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Po7B</a:t>
                      </a:r>
                      <a:endParaRPr lang="en-US" sz="1200" b="1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5868167"/>
                  </a:ext>
                </a:extLst>
              </a:tr>
              <a:tr h="227982">
                <a:tc>
                  <a:txBody>
                    <a:bodyPr/>
                    <a:lstStyle/>
                    <a:p>
                      <a:pPr marL="0" marR="0">
                        <a:lnSpc>
                          <a:spcPts val="1800"/>
                        </a:lnSpc>
                        <a:buNone/>
                      </a:pPr>
                      <a:r>
                        <a:rPr lang="en-US" sz="1200" b="1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</a:t>
                      </a:r>
                      <a:endParaRPr lang="en-US" sz="1200" b="1" kern="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ts val="1800"/>
                        </a:lnSpc>
                        <a:buNone/>
                      </a:pPr>
                      <a:r>
                        <a:rPr lang="en-US" sz="1200" b="1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Pleurotus ostreatus </a:t>
                      </a:r>
                      <a:endParaRPr lang="en-US" sz="1200" b="1" kern="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ts val="1800"/>
                        </a:lnSpc>
                        <a:buNone/>
                      </a:pPr>
                      <a:r>
                        <a:rPr lang="en-US" sz="1200" b="1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Po-421</a:t>
                      </a:r>
                      <a:endParaRPr lang="en-US" sz="1200" b="1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 rowSpan="3">
                  <a:txBody>
                    <a:bodyPr/>
                    <a:lstStyle/>
                    <a:p>
                      <a:pPr marL="0" marR="0" algn="ctr">
                        <a:lnSpc>
                          <a:spcPts val="1800"/>
                        </a:lnSpc>
                        <a:buNone/>
                      </a:pPr>
                      <a:r>
                        <a:rPr lang="en-US" sz="1200" b="1" kern="100" dirty="0" err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Tulpini</a:t>
                      </a:r>
                      <a:r>
                        <a:rPr lang="en-US" sz="1200" b="1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de </a:t>
                      </a:r>
                      <a:r>
                        <a:rPr lang="en-US" sz="1200" b="1" kern="100" dirty="0" err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referință</a:t>
                      </a:r>
                      <a:endParaRPr lang="en-US" sz="1200" b="1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389051386"/>
                  </a:ext>
                </a:extLst>
              </a:tr>
              <a:tr h="227982">
                <a:tc>
                  <a:txBody>
                    <a:bodyPr/>
                    <a:lstStyle/>
                    <a:p>
                      <a:pPr marL="0" marR="0">
                        <a:lnSpc>
                          <a:spcPts val="1800"/>
                        </a:lnSpc>
                        <a:buNone/>
                      </a:pPr>
                      <a:r>
                        <a:rPr lang="en-US" sz="1200" b="1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</a:t>
                      </a:r>
                      <a:endParaRPr lang="en-US" sz="1200" b="1" kern="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ts val="1800"/>
                        </a:lnSpc>
                        <a:buNone/>
                      </a:pPr>
                      <a:r>
                        <a:rPr lang="en-US" sz="1200" b="1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Pleurotus citrinopileatus </a:t>
                      </a:r>
                      <a:endParaRPr lang="en-US" sz="1200" b="1" kern="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ts val="1800"/>
                        </a:lnSpc>
                        <a:buNone/>
                      </a:pPr>
                      <a:r>
                        <a:rPr lang="en-US" sz="1200" b="1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Pc 95</a:t>
                      </a:r>
                      <a:endParaRPr lang="en-US" sz="1200" b="1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0992769"/>
                  </a:ext>
                </a:extLst>
              </a:tr>
              <a:tr h="227982">
                <a:tc>
                  <a:txBody>
                    <a:bodyPr/>
                    <a:lstStyle/>
                    <a:p>
                      <a:pPr marL="0" marR="0">
                        <a:lnSpc>
                          <a:spcPts val="1800"/>
                        </a:lnSpc>
                        <a:buNone/>
                      </a:pPr>
                      <a:r>
                        <a:rPr lang="en-US" sz="1200" b="1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</a:t>
                      </a:r>
                      <a:endParaRPr lang="en-US" sz="1200" b="1" kern="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ts val="1800"/>
                        </a:lnSpc>
                        <a:buNone/>
                      </a:pPr>
                      <a:r>
                        <a:rPr lang="en-US" sz="1200" b="1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Pleurotus </a:t>
                      </a:r>
                      <a:r>
                        <a:rPr lang="en-US" sz="1200" b="1" kern="100" dirty="0" err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columbinus</a:t>
                      </a:r>
                      <a:r>
                        <a:rPr lang="en-US" sz="1200" b="1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endParaRPr lang="en-US" sz="1200" b="1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ts val="1800"/>
                        </a:lnSpc>
                        <a:buNone/>
                      </a:pPr>
                      <a:r>
                        <a:rPr lang="en-US" sz="1200" b="1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Pc 98</a:t>
                      </a:r>
                      <a:endParaRPr lang="en-US" sz="1200" b="1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459076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63317698"/>
      </p:ext>
    </p:extLst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7DCCB0-B18F-D87E-DF7C-44036DFACC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Box 1">
            <a:extLst>
              <a:ext uri="{FF2B5EF4-FFF2-40B4-BE49-F238E27FC236}">
                <a16:creationId xmlns:a16="http://schemas.microsoft.com/office/drawing/2014/main" id="{CF2EABB3-64FC-F2E0-D9FD-FC2CDCB6741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82157" y="480842"/>
            <a:ext cx="6991308" cy="307777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/>
            <a:r>
              <a:rPr lang="en-US" sz="1400" b="1" dirty="0">
                <a:solidFill>
                  <a:schemeClr val="bg1"/>
                </a:solidFill>
              </a:rPr>
              <a:t>PROIECT ADER </a:t>
            </a:r>
            <a:r>
              <a:rPr lang="ro-RO" sz="1400" b="1" dirty="0">
                <a:solidFill>
                  <a:schemeClr val="bg1"/>
                </a:solidFill>
              </a:rPr>
              <a:t>6.2.1. </a:t>
            </a:r>
            <a:r>
              <a:rPr lang="en-US" sz="1400" b="1" dirty="0">
                <a:solidFill>
                  <a:schemeClr val="bg1"/>
                </a:solidFill>
              </a:rPr>
              <a:t>– FAZA </a:t>
            </a:r>
            <a:r>
              <a:rPr lang="ro-RO" sz="1400" b="1" dirty="0">
                <a:solidFill>
                  <a:schemeClr val="bg1"/>
                </a:solidFill>
              </a:rPr>
              <a:t>4</a:t>
            </a:r>
            <a:r>
              <a:rPr lang="en-US" sz="1400" b="1" dirty="0">
                <a:solidFill>
                  <a:schemeClr val="bg1"/>
                </a:solidFill>
              </a:rPr>
              <a:t>/20</a:t>
            </a:r>
            <a:r>
              <a:rPr lang="ro-RO" sz="1400" b="1" dirty="0">
                <a:solidFill>
                  <a:schemeClr val="bg1"/>
                </a:solidFill>
              </a:rPr>
              <a:t>24</a:t>
            </a:r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B2FED72-3734-28A7-5562-756D73D82DEF}"/>
              </a:ext>
            </a:extLst>
          </p:cNvPr>
          <p:cNvSpPr txBox="1"/>
          <p:nvPr/>
        </p:nvSpPr>
        <p:spPr>
          <a:xfrm>
            <a:off x="882156" y="858050"/>
            <a:ext cx="6991309" cy="30777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27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r>
              <a:rPr lang="ro-RO" sz="1400" b="1" i="1" dirty="0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CP - </a:t>
            </a:r>
            <a:r>
              <a:rPr lang="pt-BR" sz="1400" b="1" i="1" dirty="0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Institutul de Cercetare-Dezvoltare pentru Legumicultură şi Floricultură Vidra</a:t>
            </a:r>
            <a:r>
              <a:rPr lang="ro-RO" sz="1400" b="1" i="1" dirty="0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 </a:t>
            </a:r>
            <a:endParaRPr lang="en-US" sz="1400" i="1" dirty="0">
              <a:solidFill>
                <a:schemeClr val="accent4">
                  <a:lumMod val="50000"/>
                </a:schemeClr>
              </a:solidFill>
              <a:cs typeface="Arial" panose="020B0604020202020204" pitchFamily="34" charset="0"/>
            </a:endParaRPr>
          </a:p>
        </p:txBody>
      </p:sp>
      <p:pic>
        <p:nvPicPr>
          <p:cNvPr id="6158" name="Picture 5" descr="antet">
            <a:extLst>
              <a:ext uri="{FF2B5EF4-FFF2-40B4-BE49-F238E27FC236}">
                <a16:creationId xmlns:a16="http://schemas.microsoft.com/office/drawing/2014/main" id="{BEE5EE79-C5B7-71E4-D246-BDE7F46DB4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353" y="227592"/>
            <a:ext cx="640078" cy="640080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5451597-14B2-B2D6-AFA2-C4AFC539002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9392" y="1283802"/>
            <a:ext cx="6337842" cy="30777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15875" algn="ctr">
            <a:solidFill>
              <a:srgbClr val="002060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r>
              <a:rPr lang="ro-RO" sz="1400" b="1" dirty="0">
                <a:cs typeface="Arial" panose="020B0604020202020204" pitchFamily="34" charset="0"/>
              </a:rPr>
              <a:t>                            </a:t>
            </a:r>
            <a:r>
              <a:rPr lang="en-US" sz="1400" b="1" dirty="0">
                <a:cs typeface="Arial" panose="020B0604020202020204" pitchFamily="34" charset="0"/>
              </a:rPr>
              <a:t>RAPORT  DE  ACTIVITATE  AL  FAZEI</a:t>
            </a:r>
            <a:r>
              <a:rPr lang="ro-RO" sz="1400" b="1" dirty="0">
                <a:cs typeface="Arial" panose="020B0604020202020204" pitchFamily="34" charset="0"/>
              </a:rPr>
              <a:t> 4</a:t>
            </a:r>
            <a:endParaRPr lang="en-US" sz="1400" b="1" dirty="0"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650153B-70EC-3857-6F79-1ECFB48CCB7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627" y="1005546"/>
            <a:ext cx="825529" cy="215444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15875" algn="ctr">
                <a:solidFill>
                  <a:srgbClr val="293D8E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/>
            <a:r>
              <a:rPr lang="ro-RO" sz="800" b="1" dirty="0">
                <a:latin typeface="Times New Roman" pitchFamily="18" charset="0"/>
                <a:cs typeface="Times New Roman" pitchFamily="18" charset="0"/>
              </a:rPr>
              <a:t>ICDLF Vidra</a:t>
            </a:r>
            <a:endParaRPr lang="en-US" sz="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60E70969-BEBE-BE05-4EC4-F591990544F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82156" y="94302"/>
            <a:ext cx="6991309" cy="30777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/>
            <a:r>
              <a:rPr lang="en-US" sz="1400" b="1" dirty="0"/>
              <a:t>PLAN SECTORIAL </a:t>
            </a:r>
            <a:r>
              <a:rPr lang="en-US" sz="1400" b="1" dirty="0">
                <a:latin typeface="Arial"/>
              </a:rPr>
              <a:t>”</a:t>
            </a:r>
            <a:r>
              <a:rPr lang="en-US" sz="1400" b="1" i="1" dirty="0"/>
              <a:t>AGRICULTUR</a:t>
            </a:r>
            <a:r>
              <a:rPr lang="en-US" sz="1400" b="1" i="1" dirty="0">
                <a:cs typeface="Arial" pitchFamily="34" charset="0"/>
              </a:rPr>
              <a:t>Ă</a:t>
            </a:r>
            <a:r>
              <a:rPr lang="en-US" sz="1400" b="1" i="1" dirty="0"/>
              <a:t> </a:t>
            </a:r>
            <a:r>
              <a:rPr lang="en-US" sz="1400" b="1" i="1" dirty="0">
                <a:cs typeface="Arial" pitchFamily="34" charset="0"/>
              </a:rPr>
              <a:t>Ş</a:t>
            </a:r>
            <a:r>
              <a:rPr lang="en-US" sz="1400" b="1" i="1" dirty="0"/>
              <a:t>I DEZVOLTARE RURALĂ – ADER 202</a:t>
            </a:r>
            <a:r>
              <a:rPr lang="en-GB" sz="1400" b="1" i="1" dirty="0"/>
              <a:t>6 </a:t>
            </a:r>
            <a:r>
              <a:rPr lang="en-US" sz="1400" b="1" dirty="0"/>
              <a:t>”</a:t>
            </a:r>
          </a:p>
        </p:txBody>
      </p:sp>
      <p:sp>
        <p:nvSpPr>
          <p:cNvPr id="2" name="Text Box 21">
            <a:extLst>
              <a:ext uri="{FF2B5EF4-FFF2-40B4-BE49-F238E27FC236}">
                <a16:creationId xmlns:a16="http://schemas.microsoft.com/office/drawing/2014/main" id="{B2B00582-363F-ACBC-B68E-F751450F754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9392" y="1654389"/>
            <a:ext cx="6337841" cy="10772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9525">
            <a:solidFill>
              <a:schemeClr val="accent1">
                <a:lumMod val="50000"/>
              </a:schemeClr>
            </a:solidFill>
            <a:miter lim="800000"/>
            <a:headEnd/>
            <a:tailEnd/>
          </a:ln>
          <a:effectLst/>
        </p:spPr>
        <p:txBody>
          <a:bodyPr wrap="square" lIns="45720" rIns="45720">
            <a:spAutoFit/>
          </a:bodyPr>
          <a:lstStyle/>
          <a:p>
            <a:r>
              <a:rPr lang="ro-RO" sz="1600" b="1" i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</a:t>
            </a:r>
            <a:r>
              <a:rPr lang="en-GB" sz="1600" b="1" i="1" u="sng" dirty="0" err="1">
                <a:latin typeface="Arial" panose="020B0604020202020204" pitchFamily="34" charset="0"/>
                <a:cs typeface="Arial" panose="020B0604020202020204" pitchFamily="34" charset="0"/>
              </a:rPr>
              <a:t>Activitatea</a:t>
            </a:r>
            <a:r>
              <a:rPr lang="en-GB" sz="1600" b="1" i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600" b="1" i="1" u="sng" dirty="0">
                <a:latin typeface="Arial" panose="020B0604020202020204" pitchFamily="34" charset="0"/>
                <a:cs typeface="Arial" panose="020B0604020202020204" pitchFamily="34" charset="0"/>
              </a:rPr>
              <a:t>4.4. </a:t>
            </a:r>
          </a:p>
          <a:p>
            <a:pPr algn="ctr"/>
            <a:r>
              <a:rPr lang="ro-RO" sz="1600" b="1" dirty="0">
                <a:latin typeface="Arial" panose="020B0604020202020204" pitchFamily="34" charset="0"/>
                <a:cs typeface="Arial" panose="020B0604020202020204" pitchFamily="34" charset="0"/>
              </a:rPr>
              <a:t>Evaluarea variabilității intra-/interspecifice existentă la izolatele sălbatice experimentale determinată prin tehnici moleculare și/sau de analiză biochimică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2998BD-C1B2-FBAB-1ECA-5E75556A4C8B}"/>
              </a:ext>
            </a:extLst>
          </p:cNvPr>
          <p:cNvSpPr txBox="1"/>
          <p:nvPr/>
        </p:nvSpPr>
        <p:spPr>
          <a:xfrm>
            <a:off x="209277" y="2976227"/>
            <a:ext cx="6622442" cy="3400931"/>
          </a:xfrm>
          <a:prstGeom prst="rect">
            <a:avLst/>
          </a:prstGeom>
          <a:solidFill>
            <a:schemeClr val="bg2"/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marL="171450" indent="-171450"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ro-RO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US" sz="14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rimerul</a:t>
            </a:r>
            <a:r>
              <a:rPr lang="en-US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 Roth 01</a:t>
            </a:r>
            <a:r>
              <a:rPr lang="ro-RO" sz="1400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profil</a:t>
            </a:r>
            <a:r>
              <a:rPr lang="ro-RO" sz="1400" b="1" dirty="0">
                <a:latin typeface="Arial" panose="020B0604020202020204" pitchFamily="34" charset="0"/>
                <a:cs typeface="Arial" panose="020B0604020202020204" pitchFamily="34" charset="0"/>
              </a:rPr>
              <a:t>ele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electroforetice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ale Po1Br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și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Po2T</a:t>
            </a:r>
            <a:r>
              <a:rPr lang="ro-RO" sz="1400" b="1" dirty="0">
                <a:latin typeface="Arial" panose="020B0604020202020204" pitchFamily="34" charset="0"/>
                <a:cs typeface="Arial" panose="020B0604020202020204" pitchFamily="34" charset="0"/>
              </a:rPr>
              <a:t> sunt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identice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. O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diferență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substanțială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b="1" dirty="0">
                <a:latin typeface="Arial" panose="020B0604020202020204" pitchFamily="34" charset="0"/>
                <a:cs typeface="Arial" panose="020B0604020202020204" pitchFamily="34" charset="0"/>
              </a:rPr>
              <a:t>este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între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profilele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electoforetice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ale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tulpinilor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US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P. ostreatus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b="1" dirty="0">
                <a:latin typeface="Arial" panose="020B0604020202020204" pitchFamily="34" charset="0"/>
                <a:cs typeface="Arial" panose="020B0604020202020204" pitchFamily="34" charset="0"/>
              </a:rPr>
              <a:t>, respectiv </a:t>
            </a:r>
            <a:r>
              <a:rPr lang="en-US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P. </a:t>
            </a:r>
            <a:r>
              <a:rPr lang="en-US" sz="1400" b="1" i="1" dirty="0" err="1">
                <a:latin typeface="Arial" panose="020B0604020202020204" pitchFamily="34" charset="0"/>
                <a:cs typeface="Arial" panose="020B0604020202020204" pitchFamily="34" charset="0"/>
              </a:rPr>
              <a:t>columbinus</a:t>
            </a:r>
            <a:r>
              <a:rPr lang="en-US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Pc98,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față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tulpina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referință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P. </a:t>
            </a:r>
            <a:r>
              <a:rPr lang="en-US" sz="1400" b="1" i="1" dirty="0" err="1">
                <a:latin typeface="Arial" panose="020B0604020202020204" pitchFamily="34" charset="0"/>
                <a:cs typeface="Arial" panose="020B0604020202020204" pitchFamily="34" charset="0"/>
              </a:rPr>
              <a:t>citrinopileatus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Pc95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cea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din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urmă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având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ampliconi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dimensiuni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variabile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complet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diferiți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restul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tulpinilor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avute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în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studiu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ro-RO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spcAft>
                <a:spcPts val="300"/>
              </a:spcAft>
              <a:buFont typeface="Arial" panose="020B0604020202020204" pitchFamily="34" charset="0"/>
              <a:buChar char="•"/>
            </a:pPr>
            <a:endParaRPr lang="ro-RO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ro-RO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US" sz="14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rimerul</a:t>
            </a:r>
            <a:r>
              <a:rPr lang="en-US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 Roth 02</a:t>
            </a:r>
            <a:r>
              <a:rPr lang="ro-RO" sz="1400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Profilele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electroforetice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sugerează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similaritate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ridicată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într</a:t>
            </a:r>
            <a:r>
              <a:rPr lang="ro-RO" sz="1400" b="1" dirty="0"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Po1Br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și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Po2T.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Diferenţe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relativ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reduse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au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fost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observate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și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între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tulpinile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US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P. ostreatus 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Po3M, Po4V, Po5C, Po6M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și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Po7B, la care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deosebirile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au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fost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preponderent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în</a:t>
            </a:r>
            <a:r>
              <a:rPr lang="ro-RO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ce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privește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intensitatea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ampliconilor</a:t>
            </a:r>
            <a:r>
              <a:rPr lang="ro-RO" sz="14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Tulpina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US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P. ostreatus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de re</a:t>
            </a:r>
            <a:r>
              <a:rPr lang="ro-RO" sz="1400" b="1" dirty="0"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erință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(Po-421) s-a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deosebit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semnificativ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restul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tulpinilor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US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P. ostreatus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autohtone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Tulpinile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P. </a:t>
            </a:r>
            <a:r>
              <a:rPr lang="en-US" sz="1400" b="1" i="1" dirty="0" err="1">
                <a:latin typeface="Arial" panose="020B0604020202020204" pitchFamily="34" charset="0"/>
                <a:cs typeface="Arial" panose="020B0604020202020204" pitchFamily="34" charset="0"/>
              </a:rPr>
              <a:t>citrinopileatus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Pc95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și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P. </a:t>
            </a:r>
            <a:r>
              <a:rPr lang="en-US" sz="1400" b="1" i="1" dirty="0" err="1">
                <a:latin typeface="Arial" panose="020B0604020202020204" pitchFamily="34" charset="0"/>
                <a:cs typeface="Arial" panose="020B0604020202020204" pitchFamily="34" charset="0"/>
              </a:rPr>
              <a:t>columbinus</a:t>
            </a:r>
            <a:r>
              <a:rPr lang="en-US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Pc98 au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prezentat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profile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electroforetice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distincte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între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ele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dar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și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față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restul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tulpinilor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de</a:t>
            </a:r>
            <a:r>
              <a:rPr lang="ro-RO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P. ostreatus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deși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în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număr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redus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, au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fost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identificați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și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produși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amplificare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dimensiune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similară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CB053A51-E14F-4D83-E134-675205F3AAA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66190" y="-223168"/>
            <a:ext cx="3354106" cy="2286000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A53D57D4-DEEE-9AD6-BA87-419CF9B1DDCB}"/>
              </a:ext>
            </a:extLst>
          </p:cNvPr>
          <p:cNvSpPr txBox="1"/>
          <p:nvPr/>
        </p:nvSpPr>
        <p:spPr>
          <a:xfrm>
            <a:off x="7244837" y="2084890"/>
            <a:ext cx="4854767" cy="1015663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lstStyle/>
          <a:p>
            <a:pPr marL="0" marR="0" algn="ctr">
              <a:buNone/>
            </a:pPr>
            <a:r>
              <a:rPr lang="ro-RO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Fig.1 </a:t>
            </a:r>
            <a:r>
              <a:rPr lang="en-US" sz="12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Profilul</a:t>
            </a:r>
            <a:r>
              <a:rPr lang="en-US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2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electroforetic</a:t>
            </a:r>
            <a:r>
              <a:rPr lang="en-US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al </a:t>
            </a:r>
            <a:r>
              <a:rPr lang="en-US" sz="12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produşilor</a:t>
            </a:r>
            <a:r>
              <a:rPr lang="en-US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de </a:t>
            </a:r>
            <a:r>
              <a:rPr lang="en-US" sz="12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amplificare</a:t>
            </a:r>
            <a:r>
              <a:rPr lang="en-US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2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obţinuţi</a:t>
            </a:r>
            <a:r>
              <a:rPr lang="en-US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cu </a:t>
            </a:r>
            <a:r>
              <a:rPr lang="ro-RO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  </a:t>
            </a:r>
            <a:r>
              <a:rPr lang="en-US" sz="12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primerul</a:t>
            </a:r>
            <a:r>
              <a:rPr lang="en-US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Roth01. </a:t>
            </a:r>
          </a:p>
          <a:p>
            <a:pPr marL="0" marR="0" algn="ctr"/>
            <a:r>
              <a:rPr lang="en-US" sz="12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Ordinea</a:t>
            </a:r>
            <a:r>
              <a:rPr lang="en-US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2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probelor</a:t>
            </a:r>
            <a:r>
              <a:rPr lang="en-US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1– ladder 1Kb; 2– Po1Br; 3– Po2T; 4– Po3M; 5– Po4V; 6– Po5C; 7– Po6 M; 8– Po7B;  9– Po-421; 10– Pc 95; 11– Pc 93; 12– </a:t>
            </a:r>
            <a:r>
              <a:rPr lang="ro-RO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       </a:t>
            </a:r>
            <a:r>
              <a:rPr lang="en-US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Control </a:t>
            </a:r>
            <a:r>
              <a:rPr lang="en-US" sz="12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Negativ</a:t>
            </a:r>
            <a:r>
              <a:rPr lang="en-US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; 13– ladder 100 pb. </a:t>
            </a:r>
          </a:p>
        </p:txBody>
      </p:sp>
      <p:pic>
        <p:nvPicPr>
          <p:cNvPr id="41" name="Picture 40">
            <a:extLst>
              <a:ext uri="{FF2B5EF4-FFF2-40B4-BE49-F238E27FC236}">
                <a16:creationId xmlns:a16="http://schemas.microsoft.com/office/drawing/2014/main" id="{70AE90C9-AEE7-C5DD-89B4-A91CC972955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19039" y="3253824"/>
            <a:ext cx="3848408" cy="2286000"/>
          </a:xfrm>
          <a:prstGeom prst="rect">
            <a:avLst/>
          </a:prstGeom>
        </p:spPr>
      </p:pic>
      <p:sp>
        <p:nvSpPr>
          <p:cNvPr id="42" name="TextBox 41">
            <a:extLst>
              <a:ext uri="{FF2B5EF4-FFF2-40B4-BE49-F238E27FC236}">
                <a16:creationId xmlns:a16="http://schemas.microsoft.com/office/drawing/2014/main" id="{5C9CB783-E80D-45EB-3A21-F02F68D6C6F2}"/>
              </a:ext>
            </a:extLst>
          </p:cNvPr>
          <p:cNvSpPr txBox="1"/>
          <p:nvPr/>
        </p:nvSpPr>
        <p:spPr>
          <a:xfrm>
            <a:off x="7244836" y="5635809"/>
            <a:ext cx="4762373" cy="1015663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Fig</a:t>
            </a:r>
            <a:r>
              <a:rPr lang="ro-RO" sz="1200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2. </a:t>
            </a:r>
            <a:r>
              <a:rPr lang="en-US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Profilul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electroforetic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 al </a:t>
            </a:r>
            <a:r>
              <a:rPr lang="en-US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produşilor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US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amplificare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obținuți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 cu </a:t>
            </a:r>
            <a:r>
              <a:rPr lang="en-US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primerul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 Roth02. </a:t>
            </a:r>
          </a:p>
          <a:p>
            <a:r>
              <a:rPr lang="en-US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Ordinea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probelor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: 1 – ladder 1Kb; 2 – Po1Br; 3 – Po2T; 4 – Po3M; 5 – Po4V; 6 – Po5C; 7 – Po6M;   8 – Po7B; 9 – Po-421; 10 – Pc 95; 11 – Pc 93; 12 – Control </a:t>
            </a:r>
            <a:r>
              <a:rPr lang="en-US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Negativ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; 13 – ladder 100pb. </a:t>
            </a:r>
          </a:p>
        </p:txBody>
      </p:sp>
    </p:spTree>
    <p:extLst>
      <p:ext uri="{BB962C8B-B14F-4D97-AF65-F5344CB8AC3E}">
        <p14:creationId xmlns:p14="http://schemas.microsoft.com/office/powerpoint/2010/main" val="4247087791"/>
      </p:ext>
    </p:extLst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A50DE3-90B8-1C09-B5FD-5124F926D2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Box 1">
            <a:extLst>
              <a:ext uri="{FF2B5EF4-FFF2-40B4-BE49-F238E27FC236}">
                <a16:creationId xmlns:a16="http://schemas.microsoft.com/office/drawing/2014/main" id="{B95BE548-81F4-28F1-BBC0-6E19924DF1E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82157" y="480842"/>
            <a:ext cx="6991308" cy="307777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/>
            <a:r>
              <a:rPr lang="en-US" sz="1400" b="1" dirty="0">
                <a:solidFill>
                  <a:schemeClr val="bg1"/>
                </a:solidFill>
              </a:rPr>
              <a:t>PROIECT ADER </a:t>
            </a:r>
            <a:r>
              <a:rPr lang="ro-RO" sz="1400" b="1" dirty="0">
                <a:solidFill>
                  <a:schemeClr val="bg1"/>
                </a:solidFill>
              </a:rPr>
              <a:t>6.2.1. </a:t>
            </a:r>
            <a:r>
              <a:rPr lang="en-US" sz="1400" b="1" dirty="0">
                <a:solidFill>
                  <a:schemeClr val="bg1"/>
                </a:solidFill>
              </a:rPr>
              <a:t>– FAZA </a:t>
            </a:r>
            <a:r>
              <a:rPr lang="ro-RO" sz="1400" b="1" dirty="0">
                <a:solidFill>
                  <a:schemeClr val="bg1"/>
                </a:solidFill>
              </a:rPr>
              <a:t>4</a:t>
            </a:r>
            <a:r>
              <a:rPr lang="en-US" sz="1400" b="1" dirty="0">
                <a:solidFill>
                  <a:schemeClr val="bg1"/>
                </a:solidFill>
              </a:rPr>
              <a:t>/20</a:t>
            </a:r>
            <a:r>
              <a:rPr lang="ro-RO" sz="1400" b="1" dirty="0">
                <a:solidFill>
                  <a:schemeClr val="bg1"/>
                </a:solidFill>
              </a:rPr>
              <a:t>24</a:t>
            </a:r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6C6640F-3A92-9914-E571-4006041698CB}"/>
              </a:ext>
            </a:extLst>
          </p:cNvPr>
          <p:cNvSpPr txBox="1"/>
          <p:nvPr/>
        </p:nvSpPr>
        <p:spPr>
          <a:xfrm>
            <a:off x="882156" y="858050"/>
            <a:ext cx="6991309" cy="30777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27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r>
              <a:rPr lang="ro-RO" sz="1400" b="1" i="1" dirty="0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CP - </a:t>
            </a:r>
            <a:r>
              <a:rPr lang="pt-BR" sz="1400" b="1" i="1" dirty="0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Institutul de Cercetare-Dezvoltare pentru Legumicultură şi Floricultură Vidra</a:t>
            </a:r>
            <a:r>
              <a:rPr lang="ro-RO" sz="1400" b="1" i="1" dirty="0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 </a:t>
            </a:r>
            <a:endParaRPr lang="en-US" sz="1400" i="1" dirty="0">
              <a:solidFill>
                <a:schemeClr val="accent4">
                  <a:lumMod val="50000"/>
                </a:schemeClr>
              </a:solidFill>
              <a:cs typeface="Arial" panose="020B0604020202020204" pitchFamily="34" charset="0"/>
            </a:endParaRPr>
          </a:p>
        </p:txBody>
      </p:sp>
      <p:pic>
        <p:nvPicPr>
          <p:cNvPr id="6158" name="Picture 5" descr="antet">
            <a:extLst>
              <a:ext uri="{FF2B5EF4-FFF2-40B4-BE49-F238E27FC236}">
                <a16:creationId xmlns:a16="http://schemas.microsoft.com/office/drawing/2014/main" id="{1DC4ADB5-6A54-47E4-96A6-093C25AFA9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353" y="227592"/>
            <a:ext cx="640078" cy="640080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C6F868B-E69D-33CB-2674-A19AE02767E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9391" y="1283803"/>
            <a:ext cx="7762457" cy="30777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15875" algn="ctr">
            <a:solidFill>
              <a:srgbClr val="002060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r>
              <a:rPr lang="ro-RO" sz="1400" b="1" dirty="0">
                <a:cs typeface="Arial" panose="020B0604020202020204" pitchFamily="34" charset="0"/>
              </a:rPr>
              <a:t>                            </a:t>
            </a:r>
            <a:r>
              <a:rPr lang="en-US" sz="1400" b="1" dirty="0">
                <a:cs typeface="Arial" panose="020B0604020202020204" pitchFamily="34" charset="0"/>
              </a:rPr>
              <a:t>RAPORT  DE  ACTIVITATE  AL  FAZEI</a:t>
            </a:r>
            <a:r>
              <a:rPr lang="ro-RO" sz="1400" b="1" dirty="0">
                <a:cs typeface="Arial" panose="020B0604020202020204" pitchFamily="34" charset="0"/>
              </a:rPr>
              <a:t> 4</a:t>
            </a:r>
            <a:endParaRPr lang="en-US" sz="1400" b="1" dirty="0"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6AFA615-9380-7A77-D01B-C059DA7E667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627" y="1005546"/>
            <a:ext cx="825529" cy="215444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15875" algn="ctr">
                <a:solidFill>
                  <a:srgbClr val="293D8E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/>
            <a:r>
              <a:rPr lang="ro-RO" sz="800" b="1" dirty="0">
                <a:latin typeface="Times New Roman" pitchFamily="18" charset="0"/>
                <a:cs typeface="Times New Roman" pitchFamily="18" charset="0"/>
              </a:rPr>
              <a:t>ICDLF Vidra</a:t>
            </a:r>
            <a:endParaRPr lang="en-US" sz="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0737D0E4-D5E9-E915-B3A4-965E63189A3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82156" y="94302"/>
            <a:ext cx="6991309" cy="30777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/>
            <a:r>
              <a:rPr lang="en-US" sz="1400" b="1" dirty="0"/>
              <a:t>PLAN SECTORIAL </a:t>
            </a:r>
            <a:r>
              <a:rPr lang="en-US" sz="1400" b="1" dirty="0">
                <a:latin typeface="Arial"/>
              </a:rPr>
              <a:t>”</a:t>
            </a:r>
            <a:r>
              <a:rPr lang="en-US" sz="1400" b="1" i="1" dirty="0"/>
              <a:t>AGRICULTUR</a:t>
            </a:r>
            <a:r>
              <a:rPr lang="en-US" sz="1400" b="1" i="1" dirty="0">
                <a:cs typeface="Arial" pitchFamily="34" charset="0"/>
              </a:rPr>
              <a:t>Ă</a:t>
            </a:r>
            <a:r>
              <a:rPr lang="en-US" sz="1400" b="1" i="1" dirty="0"/>
              <a:t> </a:t>
            </a:r>
            <a:r>
              <a:rPr lang="en-US" sz="1400" b="1" i="1" dirty="0">
                <a:cs typeface="Arial" pitchFamily="34" charset="0"/>
              </a:rPr>
              <a:t>Ş</a:t>
            </a:r>
            <a:r>
              <a:rPr lang="en-US" sz="1400" b="1" i="1" dirty="0"/>
              <a:t>I DEZVOLTARE RURALĂ – ADER 202</a:t>
            </a:r>
            <a:r>
              <a:rPr lang="en-GB" sz="1400" b="1" i="1" dirty="0"/>
              <a:t>6 </a:t>
            </a:r>
            <a:r>
              <a:rPr lang="en-US" sz="1400" b="1" dirty="0"/>
              <a:t>”</a:t>
            </a:r>
          </a:p>
        </p:txBody>
      </p:sp>
      <p:sp>
        <p:nvSpPr>
          <p:cNvPr id="2" name="Text Box 21">
            <a:extLst>
              <a:ext uri="{FF2B5EF4-FFF2-40B4-BE49-F238E27FC236}">
                <a16:creationId xmlns:a16="http://schemas.microsoft.com/office/drawing/2014/main" id="{6A66C388-519E-27AC-A7C4-9B91DDF324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9392" y="1654389"/>
            <a:ext cx="7762457" cy="7694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9525">
            <a:solidFill>
              <a:schemeClr val="accent1">
                <a:lumMod val="50000"/>
              </a:schemeClr>
            </a:solidFill>
            <a:miter lim="800000"/>
            <a:headEnd/>
            <a:tailEnd/>
          </a:ln>
          <a:effectLst/>
        </p:spPr>
        <p:txBody>
          <a:bodyPr wrap="square" lIns="45720" rIns="45720">
            <a:spAutoFit/>
          </a:bodyPr>
          <a:lstStyle/>
          <a:p>
            <a:r>
              <a:rPr lang="ro-RO" sz="1600" b="1" i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</a:t>
            </a:r>
            <a:r>
              <a:rPr lang="en-GB" sz="1600" b="1" i="1" u="sng" dirty="0" err="1">
                <a:latin typeface="Arial" panose="020B0604020202020204" pitchFamily="34" charset="0"/>
                <a:cs typeface="Arial" panose="020B0604020202020204" pitchFamily="34" charset="0"/>
              </a:rPr>
              <a:t>Activitatea</a:t>
            </a:r>
            <a:r>
              <a:rPr lang="en-GB" sz="1600" b="1" i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600" b="1" i="1" u="sng" dirty="0">
                <a:latin typeface="Arial" panose="020B0604020202020204" pitchFamily="34" charset="0"/>
                <a:cs typeface="Arial" panose="020B0604020202020204" pitchFamily="34" charset="0"/>
              </a:rPr>
              <a:t>4.4. </a:t>
            </a:r>
          </a:p>
          <a:p>
            <a:pPr algn="ctr"/>
            <a:r>
              <a:rPr lang="ro-RO" sz="1400" b="1" dirty="0">
                <a:latin typeface="Arial" panose="020B0604020202020204" pitchFamily="34" charset="0"/>
                <a:cs typeface="Arial" panose="020B0604020202020204" pitchFamily="34" charset="0"/>
              </a:rPr>
              <a:t>Evaluarea variabilității intra-/interspecifice existentă la izolatele sălbatice experimentale determinată prin tehnici moleculare și/sau de analiză biochimică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ACEC9-036F-322E-AC5E-1D7C871E8216}"/>
              </a:ext>
            </a:extLst>
          </p:cNvPr>
          <p:cNvSpPr txBox="1"/>
          <p:nvPr/>
        </p:nvSpPr>
        <p:spPr>
          <a:xfrm>
            <a:off x="56627" y="2702084"/>
            <a:ext cx="8175222" cy="3760004"/>
          </a:xfrm>
          <a:prstGeom prst="rect">
            <a:avLst/>
          </a:prstGeom>
          <a:solidFill>
            <a:schemeClr val="bg2"/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marL="171450" indent="-171450">
              <a:spcAft>
                <a:spcPts val="500"/>
              </a:spcAft>
              <a:buFont typeface="Arial" panose="020B0604020202020204" pitchFamily="34" charset="0"/>
              <a:buChar char="•"/>
            </a:pPr>
            <a:r>
              <a:rPr lang="ro-RO" sz="1300" b="1" u="sng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US" sz="13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rimerul</a:t>
            </a:r>
            <a:r>
              <a:rPr lang="en-US" sz="1300" b="1" u="sng" dirty="0">
                <a:latin typeface="Arial" panose="020B0604020202020204" pitchFamily="34" charset="0"/>
                <a:cs typeface="Arial" panose="020B0604020202020204" pitchFamily="34" charset="0"/>
              </a:rPr>
              <a:t> Roth 06</a:t>
            </a:r>
            <a:r>
              <a:rPr lang="ro-RO" sz="1400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nu au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fost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obținuți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produși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amplificare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pentru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toate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tulpinile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. La Po1Br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și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Po2T nu s-au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obținut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ampliconi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ro-RO" sz="1300" b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rofilele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electro</a:t>
            </a:r>
            <a:r>
              <a:rPr lang="ro-RO" sz="1300" b="1" dirty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foretice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al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restul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tulpinilor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US" sz="1300" b="1" i="1" dirty="0">
                <a:latin typeface="Arial" panose="020B0604020202020204" pitchFamily="34" charset="0"/>
                <a:cs typeface="Arial" panose="020B0604020202020204" pitchFamily="34" charset="0"/>
              </a:rPr>
              <a:t>P. ostreatus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autohtone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(Po3M, Po4V, Po5C, Po6M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și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Po7B) au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fost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identice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diferențe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300" b="1" dirty="0">
                <a:latin typeface="Arial" panose="020B0604020202020204" pitchFamily="34" charset="0"/>
                <a:cs typeface="Arial" panose="020B0604020202020204" pitchFamily="34" charset="0"/>
              </a:rPr>
              <a:t>doar la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intensit</a:t>
            </a:r>
            <a:r>
              <a:rPr lang="ro-RO" sz="1300" b="1" dirty="0">
                <a:latin typeface="Arial" panose="020B0604020202020204" pitchFamily="34" charset="0"/>
                <a:cs typeface="Arial" panose="020B0604020202020204" pitchFamily="34" charset="0"/>
              </a:rPr>
              <a:t>atea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benzilor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Tulpina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i="1" dirty="0">
                <a:latin typeface="Arial" panose="020B0604020202020204" pitchFamily="34" charset="0"/>
                <a:cs typeface="Arial" panose="020B0604020202020204" pitchFamily="34" charset="0"/>
              </a:rPr>
              <a:t>P. ostreatus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Po-421 s-a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distins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tulpinile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1300" b="1" i="1" dirty="0">
                <a:latin typeface="Arial" panose="020B0604020202020204" pitchFamily="34" charset="0"/>
                <a:cs typeface="Arial" panose="020B0604020202020204" pitchFamily="34" charset="0"/>
              </a:rPr>
              <a:t>P. ostreatus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autohtone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Po3M, Po4V, Po5C, Po6M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și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Po7B,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doar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prin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absența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unuia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dintre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cei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300" b="1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ampliconi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evidențiați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la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cele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5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tulpinile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autohtone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menționate</a:t>
            </a:r>
            <a:r>
              <a:rPr lang="ro-RO" sz="13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US" sz="1300" b="1" dirty="0"/>
              <a:t> 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i="1" dirty="0">
                <a:latin typeface="Arial" panose="020B0604020202020204" pitchFamily="34" charset="0"/>
                <a:cs typeface="Arial" panose="020B0604020202020204" pitchFamily="34" charset="0"/>
              </a:rPr>
              <a:t>P. </a:t>
            </a:r>
            <a:r>
              <a:rPr lang="en-US" sz="1300" b="1" i="1" dirty="0" err="1">
                <a:latin typeface="Arial" panose="020B0604020202020204" pitchFamily="34" charset="0"/>
                <a:cs typeface="Arial" panose="020B0604020202020204" pitchFamily="34" charset="0"/>
              </a:rPr>
              <a:t>citrino</a:t>
            </a:r>
            <a:r>
              <a:rPr lang="ro-RO" sz="1300" b="1" i="1" dirty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1300" b="1" i="1" dirty="0" err="1">
                <a:latin typeface="Arial" panose="020B0604020202020204" pitchFamily="34" charset="0"/>
                <a:cs typeface="Arial" panose="020B0604020202020204" pitchFamily="34" charset="0"/>
              </a:rPr>
              <a:t>pileatus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Pc95</a:t>
            </a:r>
            <a:r>
              <a:rPr lang="ro-RO" sz="1300" b="1" dirty="0">
                <a:latin typeface="Arial" panose="020B0604020202020204" pitchFamily="34" charset="0"/>
                <a:cs typeface="Arial" panose="020B0604020202020204" pitchFamily="34" charset="0"/>
              </a:rPr>
              <a:t> -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profil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electroforetic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complet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diferit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restul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tulpinilor</a:t>
            </a:r>
            <a:r>
              <a:rPr lang="ro-RO" sz="13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i="1" dirty="0">
                <a:latin typeface="Arial" panose="020B0604020202020204" pitchFamily="34" charset="0"/>
                <a:cs typeface="Arial" panose="020B0604020202020204" pitchFamily="34" charset="0"/>
              </a:rPr>
              <a:t>P. </a:t>
            </a:r>
            <a:r>
              <a:rPr lang="en-US" sz="1300" b="1" i="1" dirty="0" err="1">
                <a:latin typeface="Arial" panose="020B0604020202020204" pitchFamily="34" charset="0"/>
                <a:cs typeface="Arial" panose="020B0604020202020204" pitchFamily="34" charset="0"/>
              </a:rPr>
              <a:t>columbinus</a:t>
            </a:r>
            <a:r>
              <a:rPr lang="en-US" sz="1300" b="1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Pc98 </a:t>
            </a:r>
            <a:r>
              <a:rPr lang="ro-RO" sz="1300" b="1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un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profil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electroforetic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identic cu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tulpinile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US" sz="1300" b="1" i="1" dirty="0">
                <a:latin typeface="Arial" panose="020B0604020202020204" pitchFamily="34" charset="0"/>
                <a:cs typeface="Arial" panose="020B0604020202020204" pitchFamily="34" charset="0"/>
              </a:rPr>
              <a:t>P. ostreatus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autohtone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diferențe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fiind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observate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300" b="1" dirty="0">
                <a:latin typeface="Arial" panose="020B0604020202020204" pitchFamily="34" charset="0"/>
                <a:cs typeface="Arial" panose="020B0604020202020204" pitchFamily="34" charset="0"/>
              </a:rPr>
              <a:t>doar la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intensit</a:t>
            </a:r>
            <a:r>
              <a:rPr lang="ro-RO" sz="1300" b="1" dirty="0">
                <a:latin typeface="Arial" panose="020B0604020202020204" pitchFamily="34" charset="0"/>
                <a:cs typeface="Arial" panose="020B0604020202020204" pitchFamily="34" charset="0"/>
              </a:rPr>
              <a:t>atea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benzilor</a:t>
            </a:r>
            <a:r>
              <a:rPr lang="ro-RO" sz="13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Tulpina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i="1" dirty="0">
                <a:latin typeface="Arial" panose="020B0604020202020204" pitchFamily="34" charset="0"/>
                <a:cs typeface="Arial" panose="020B0604020202020204" pitchFamily="34" charset="0"/>
              </a:rPr>
              <a:t>P. </a:t>
            </a:r>
            <a:r>
              <a:rPr lang="en-US" sz="1300" b="1" i="1" dirty="0" err="1">
                <a:latin typeface="Arial" panose="020B0604020202020204" pitchFamily="34" charset="0"/>
                <a:cs typeface="Arial" panose="020B0604020202020204" pitchFamily="34" charset="0"/>
              </a:rPr>
              <a:t>citrinopileatus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Pc95 a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prezentat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un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profil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electroforetic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complet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diferit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restul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tulpinilor</a:t>
            </a:r>
            <a:r>
              <a:rPr lang="ro-RO" sz="13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71450" indent="-171450">
              <a:spcAft>
                <a:spcPts val="500"/>
              </a:spcAft>
              <a:buFont typeface="Arial" panose="020B0604020202020204" pitchFamily="34" charset="0"/>
              <a:buChar char="•"/>
            </a:pPr>
            <a:r>
              <a:rPr lang="ro-RO" sz="1300" b="1" u="sng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US" sz="13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rimerul</a:t>
            </a:r>
            <a:r>
              <a:rPr lang="en-US" sz="1300" b="1" u="sng" dirty="0">
                <a:latin typeface="Arial" panose="020B0604020202020204" pitchFamily="34" charset="0"/>
                <a:cs typeface="Arial" panose="020B0604020202020204" pitchFamily="34" charset="0"/>
              </a:rPr>
              <a:t> Roth 0</a:t>
            </a:r>
            <a:r>
              <a:rPr lang="ro-RO" sz="1300" b="1" u="sng" dirty="0">
                <a:latin typeface="Arial" panose="020B0604020202020204" pitchFamily="34" charset="0"/>
                <a:cs typeface="Arial" panose="020B0604020202020204" pitchFamily="34" charset="0"/>
              </a:rPr>
              <a:t>9: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profilele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electroforetice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300" b="1" dirty="0">
                <a:latin typeface="Arial" panose="020B0604020202020204" pitchFamily="34" charset="0"/>
                <a:cs typeface="Arial" panose="020B0604020202020204" pitchFamily="34" charset="0"/>
              </a:rPr>
              <a:t>la 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Po1Br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și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Po2T </a:t>
            </a:r>
            <a:r>
              <a:rPr lang="ro-RO" sz="1300" b="1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foarte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asemănătoare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cu ale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tulpinii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US" sz="1300" b="1" i="1" dirty="0">
                <a:latin typeface="Arial" panose="020B0604020202020204" pitchFamily="34" charset="0"/>
                <a:cs typeface="Arial" panose="020B0604020202020204" pitchFamily="34" charset="0"/>
              </a:rPr>
              <a:t>P. ostreatus 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Po-421,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diferențele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înregistrate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fiind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în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privința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intensității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benzilor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ro-RO" sz="1300" b="1" dirty="0">
                <a:latin typeface="Arial" panose="020B0604020202020204" pitchFamily="34" charset="0"/>
                <a:cs typeface="Arial" panose="020B0604020202020204" pitchFamily="34" charset="0"/>
              </a:rPr>
              <a:t> T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ulpinile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Po4V, Po6M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și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Po7B</a:t>
            </a:r>
            <a:r>
              <a:rPr lang="ro-RO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au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dovedit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unele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asemănări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ro-RO" sz="1300" b="1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ulpinile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Po3M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și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Po5C s-au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diferențiat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considerabil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atât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între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ele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cât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și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față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restul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tulpinilor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din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aceeași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specie (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figura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4).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Așa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cum s-a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observat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și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în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reacțiile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RAPD cu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primerii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prezentați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anterior,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tulpina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US" sz="1300" b="1" i="1" dirty="0">
                <a:latin typeface="Arial" panose="020B0604020202020204" pitchFamily="34" charset="0"/>
                <a:cs typeface="Arial" panose="020B0604020202020204" pitchFamily="34" charset="0"/>
              </a:rPr>
              <a:t>P. </a:t>
            </a:r>
            <a:r>
              <a:rPr lang="en-US" sz="1300" b="1" i="1" dirty="0" err="1">
                <a:latin typeface="Arial" panose="020B0604020202020204" pitchFamily="34" charset="0"/>
                <a:cs typeface="Arial" panose="020B0604020202020204" pitchFamily="34" charset="0"/>
              </a:rPr>
              <a:t>citrinopileatus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Pc95 a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făcut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notă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discordantă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în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ceea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ce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privește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profilul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electoforetic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cu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primerul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RAPD Roth 09, un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singur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amplicon din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cei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obținuți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la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această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tulpină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fost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detectat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avea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dimensiune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similară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cu a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unui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produs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amplificare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de la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tulpina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Po5C (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figura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4).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În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schimb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300" b="1" i="1" dirty="0">
                <a:latin typeface="Arial" panose="020B0604020202020204" pitchFamily="34" charset="0"/>
                <a:cs typeface="Arial" panose="020B0604020202020204" pitchFamily="34" charset="0"/>
              </a:rPr>
              <a:t>P. </a:t>
            </a:r>
            <a:r>
              <a:rPr lang="en-US" sz="1300" b="1" i="1" dirty="0" err="1">
                <a:latin typeface="Arial" panose="020B0604020202020204" pitchFamily="34" charset="0"/>
                <a:cs typeface="Arial" panose="020B0604020202020204" pitchFamily="34" charset="0"/>
              </a:rPr>
              <a:t>columbinus</a:t>
            </a:r>
            <a:r>
              <a:rPr lang="en-US" sz="1300" b="1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Pc98 a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prezentat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un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profil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electroforetic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similar cu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tulpinile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US" sz="1300" b="1" i="1" dirty="0">
                <a:latin typeface="Arial" panose="020B0604020202020204" pitchFamily="34" charset="0"/>
                <a:cs typeface="Arial" panose="020B0604020202020204" pitchFamily="34" charset="0"/>
              </a:rPr>
              <a:t>P. ostreatus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autohtone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Po4V, Po6M </a:t>
            </a:r>
            <a:r>
              <a:rPr lang="en-US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și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Po7B 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90EC1D6-E7B2-2981-CEE6-C856424814FF}"/>
              </a:ext>
            </a:extLst>
          </p:cNvPr>
          <p:cNvSpPr txBox="1"/>
          <p:nvPr/>
        </p:nvSpPr>
        <p:spPr>
          <a:xfrm>
            <a:off x="8288476" y="2006731"/>
            <a:ext cx="3846897" cy="1107995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lstStyle/>
          <a:p>
            <a:pPr algn="ctr"/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Fig</a:t>
            </a:r>
            <a:r>
              <a:rPr lang="ro-RO" sz="1100" b="1" dirty="0">
                <a:latin typeface="Arial" panose="020B0604020202020204" pitchFamily="34" charset="0"/>
                <a:cs typeface="Arial" panose="020B0604020202020204" pitchFamily="34" charset="0"/>
              </a:rPr>
              <a:t>.3 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Profilul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electroforetic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 al </a:t>
            </a:r>
            <a:r>
              <a:rPr lang="en-US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produşilor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US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amplificare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obţinuţi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 cu </a:t>
            </a:r>
            <a:r>
              <a:rPr lang="en-US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primerul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 Roth06. </a:t>
            </a:r>
          </a:p>
          <a:p>
            <a:pPr algn="ctr"/>
            <a:r>
              <a:rPr lang="en-US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Ordinea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probelor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: 1 – ladder 1Kb; 2 – Po1Br; 3 – Po2T; 4 – Po3M; 5 – Po4V; 6 – Po5C; 7– Po6M;  8 – Po7B; 9 – Po-421; 10 – Pc 95; 11 – Pc 93; 12 – Control </a:t>
            </a:r>
            <a:r>
              <a:rPr lang="en-US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Negativ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; 13 – ladder 100pb. 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DDB7924D-95D5-B467-44FD-29D101161DAF}"/>
              </a:ext>
            </a:extLst>
          </p:cNvPr>
          <p:cNvSpPr txBox="1"/>
          <p:nvPr/>
        </p:nvSpPr>
        <p:spPr>
          <a:xfrm>
            <a:off x="8316790" y="5451331"/>
            <a:ext cx="3818583" cy="1107996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Fig 4. </a:t>
            </a:r>
            <a:r>
              <a:rPr lang="en-US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Profilul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electroforetic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 al </a:t>
            </a:r>
            <a:r>
              <a:rPr lang="en-US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produşilor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US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amplificare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obţinuţi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 cu </a:t>
            </a:r>
            <a:r>
              <a:rPr lang="en-US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primerul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 Roth09.</a:t>
            </a:r>
            <a:endParaRPr lang="ro-RO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Ordinea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probelor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: 1 – ladder 100 pb; 2 – Po1Br; 3 – Po2T; 4 – Po3M; 5 – Po4V; 6 – Po5C; 7 – Po6M; 8 – Po7B; 9 – Po-421; 10 – Pc 95; 11 – Pc 93; 12 – Control </a:t>
            </a:r>
            <a:r>
              <a:rPr lang="en-US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Negativ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; 13 – ladder 1 </a:t>
            </a:r>
            <a:r>
              <a:rPr lang="en-US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Kb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51C3A91-9ED9-17B5-A3D3-F44FB141D80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37645" y="-88148"/>
            <a:ext cx="3554355" cy="201662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653D48F-9857-DFC3-9FA3-46736310FE8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37645" y="3204717"/>
            <a:ext cx="3554355" cy="22466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681919"/>
      </p:ext>
    </p:extLst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64B86E-1E0A-73EB-1639-A8E438B4FE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Box 1">
            <a:extLst>
              <a:ext uri="{FF2B5EF4-FFF2-40B4-BE49-F238E27FC236}">
                <a16:creationId xmlns:a16="http://schemas.microsoft.com/office/drawing/2014/main" id="{8E30E014-C81C-BB3D-04C4-5E8A77630F8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82157" y="480842"/>
            <a:ext cx="6991308" cy="307777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/>
            <a:r>
              <a:rPr lang="en-US" sz="1400" b="1" dirty="0">
                <a:solidFill>
                  <a:schemeClr val="bg1"/>
                </a:solidFill>
              </a:rPr>
              <a:t>PROIECT ADER </a:t>
            </a:r>
            <a:r>
              <a:rPr lang="ro-RO" sz="1400" b="1" dirty="0">
                <a:solidFill>
                  <a:schemeClr val="bg1"/>
                </a:solidFill>
              </a:rPr>
              <a:t>6.2.1. </a:t>
            </a:r>
            <a:r>
              <a:rPr lang="en-US" sz="1400" b="1" dirty="0">
                <a:solidFill>
                  <a:schemeClr val="bg1"/>
                </a:solidFill>
              </a:rPr>
              <a:t>– FAZA </a:t>
            </a:r>
            <a:r>
              <a:rPr lang="ro-RO" sz="1400" b="1" dirty="0">
                <a:solidFill>
                  <a:schemeClr val="bg1"/>
                </a:solidFill>
              </a:rPr>
              <a:t>4</a:t>
            </a:r>
            <a:r>
              <a:rPr lang="en-US" sz="1400" b="1" dirty="0">
                <a:solidFill>
                  <a:schemeClr val="bg1"/>
                </a:solidFill>
              </a:rPr>
              <a:t>/20</a:t>
            </a:r>
            <a:r>
              <a:rPr lang="ro-RO" sz="1400" b="1" dirty="0">
                <a:solidFill>
                  <a:schemeClr val="bg1"/>
                </a:solidFill>
              </a:rPr>
              <a:t>24</a:t>
            </a:r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9C603B9-7303-8521-5D5B-E150C8055174}"/>
              </a:ext>
            </a:extLst>
          </p:cNvPr>
          <p:cNvSpPr txBox="1"/>
          <p:nvPr/>
        </p:nvSpPr>
        <p:spPr>
          <a:xfrm>
            <a:off x="882156" y="858050"/>
            <a:ext cx="6991309" cy="30777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27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r>
              <a:rPr lang="ro-RO" sz="1400" b="1" i="1" dirty="0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CP - </a:t>
            </a:r>
            <a:r>
              <a:rPr lang="pt-BR" sz="1400" b="1" i="1" dirty="0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Institutul de Cercetare-Dezvoltare pentru Legumicultură şi Floricultură Vidra</a:t>
            </a:r>
            <a:r>
              <a:rPr lang="ro-RO" sz="1400" b="1" i="1" dirty="0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 </a:t>
            </a:r>
            <a:endParaRPr lang="en-US" sz="1400" i="1" dirty="0">
              <a:solidFill>
                <a:schemeClr val="accent4">
                  <a:lumMod val="50000"/>
                </a:schemeClr>
              </a:solidFill>
              <a:cs typeface="Arial" panose="020B0604020202020204" pitchFamily="34" charset="0"/>
            </a:endParaRPr>
          </a:p>
        </p:txBody>
      </p:sp>
      <p:pic>
        <p:nvPicPr>
          <p:cNvPr id="6158" name="Picture 5" descr="antet">
            <a:extLst>
              <a:ext uri="{FF2B5EF4-FFF2-40B4-BE49-F238E27FC236}">
                <a16:creationId xmlns:a16="http://schemas.microsoft.com/office/drawing/2014/main" id="{9265A281-F6B8-1FA4-61C9-5477F372C1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353" y="227592"/>
            <a:ext cx="640078" cy="640080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0137598-2BD1-9790-F232-62D273FAFE0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6135" y="1283804"/>
            <a:ext cx="7875714" cy="30777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15875" algn="ctr">
            <a:solidFill>
              <a:srgbClr val="002060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r>
              <a:rPr lang="ro-RO" sz="1400" b="1" dirty="0">
                <a:cs typeface="Arial" panose="020B0604020202020204" pitchFamily="34" charset="0"/>
              </a:rPr>
              <a:t>                            </a:t>
            </a:r>
            <a:r>
              <a:rPr lang="en-US" sz="1400" b="1" dirty="0">
                <a:cs typeface="Arial" panose="020B0604020202020204" pitchFamily="34" charset="0"/>
              </a:rPr>
              <a:t>RAPORT  DE  ACTIVITATE  AL  FAZEI</a:t>
            </a:r>
            <a:r>
              <a:rPr lang="ro-RO" sz="1400" b="1" dirty="0">
                <a:cs typeface="Arial" panose="020B0604020202020204" pitchFamily="34" charset="0"/>
              </a:rPr>
              <a:t> 4</a:t>
            </a:r>
            <a:endParaRPr lang="en-US" sz="1400" b="1" dirty="0"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3F33544-4F7F-189D-EB44-DD362F14ABF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627" y="1005546"/>
            <a:ext cx="825529" cy="215444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15875" algn="ctr">
                <a:solidFill>
                  <a:srgbClr val="293D8E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/>
            <a:r>
              <a:rPr lang="ro-RO" sz="800" b="1" dirty="0">
                <a:latin typeface="Times New Roman" pitchFamily="18" charset="0"/>
                <a:cs typeface="Times New Roman" pitchFamily="18" charset="0"/>
              </a:rPr>
              <a:t>ICDLF Vidra</a:t>
            </a:r>
            <a:endParaRPr lang="en-US" sz="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A8679C2C-7176-9FDE-FA18-92665EAF9C3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82156" y="94302"/>
            <a:ext cx="6991309" cy="30777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/>
            <a:r>
              <a:rPr lang="en-US" sz="1400" b="1" dirty="0"/>
              <a:t>PLAN SECTORIAL </a:t>
            </a:r>
            <a:r>
              <a:rPr lang="en-US" sz="1400" b="1" dirty="0">
                <a:latin typeface="Arial"/>
              </a:rPr>
              <a:t>”</a:t>
            </a:r>
            <a:r>
              <a:rPr lang="en-US" sz="1400" b="1" i="1" dirty="0"/>
              <a:t>AGRICULTUR</a:t>
            </a:r>
            <a:r>
              <a:rPr lang="en-US" sz="1400" b="1" i="1" dirty="0">
                <a:cs typeface="Arial" pitchFamily="34" charset="0"/>
              </a:rPr>
              <a:t>Ă</a:t>
            </a:r>
            <a:r>
              <a:rPr lang="en-US" sz="1400" b="1" i="1" dirty="0"/>
              <a:t> </a:t>
            </a:r>
            <a:r>
              <a:rPr lang="en-US" sz="1400" b="1" i="1" dirty="0">
                <a:cs typeface="Arial" pitchFamily="34" charset="0"/>
              </a:rPr>
              <a:t>Ş</a:t>
            </a:r>
            <a:r>
              <a:rPr lang="en-US" sz="1400" b="1" i="1" dirty="0"/>
              <a:t>I DEZVOLTARE RURALĂ – ADER 202</a:t>
            </a:r>
            <a:r>
              <a:rPr lang="en-GB" sz="1400" b="1" i="1" dirty="0"/>
              <a:t>6 </a:t>
            </a:r>
            <a:r>
              <a:rPr lang="en-US" sz="1400" b="1" dirty="0"/>
              <a:t>”</a:t>
            </a:r>
          </a:p>
        </p:txBody>
      </p:sp>
      <p:sp>
        <p:nvSpPr>
          <p:cNvPr id="2" name="Text Box 21">
            <a:extLst>
              <a:ext uri="{FF2B5EF4-FFF2-40B4-BE49-F238E27FC236}">
                <a16:creationId xmlns:a16="http://schemas.microsoft.com/office/drawing/2014/main" id="{2F91B9D6-200A-EE9B-5C3A-185B545963E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6136" y="1654389"/>
            <a:ext cx="7875714" cy="7694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9525">
            <a:solidFill>
              <a:schemeClr val="accent1">
                <a:lumMod val="50000"/>
              </a:schemeClr>
            </a:solidFill>
            <a:miter lim="800000"/>
            <a:headEnd/>
            <a:tailEnd/>
          </a:ln>
          <a:effectLst/>
        </p:spPr>
        <p:txBody>
          <a:bodyPr wrap="square" lIns="45720" rIns="45720">
            <a:spAutoFit/>
          </a:bodyPr>
          <a:lstStyle/>
          <a:p>
            <a:r>
              <a:rPr lang="ro-RO" sz="1600" b="1" i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</a:t>
            </a:r>
            <a:r>
              <a:rPr lang="en-GB" sz="1600" b="1" i="1" u="sng" dirty="0" err="1">
                <a:latin typeface="Arial" panose="020B0604020202020204" pitchFamily="34" charset="0"/>
                <a:cs typeface="Arial" panose="020B0604020202020204" pitchFamily="34" charset="0"/>
              </a:rPr>
              <a:t>Activitatea</a:t>
            </a:r>
            <a:r>
              <a:rPr lang="en-GB" sz="1600" b="1" i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600" b="1" i="1" u="sng" dirty="0">
                <a:latin typeface="Arial" panose="020B0604020202020204" pitchFamily="34" charset="0"/>
                <a:cs typeface="Arial" panose="020B0604020202020204" pitchFamily="34" charset="0"/>
              </a:rPr>
              <a:t>4.4. </a:t>
            </a:r>
          </a:p>
          <a:p>
            <a:pPr algn="ctr"/>
            <a:r>
              <a:rPr lang="ro-RO" sz="1400" b="1" dirty="0">
                <a:latin typeface="Arial" panose="020B0604020202020204" pitchFamily="34" charset="0"/>
                <a:cs typeface="Arial" panose="020B0604020202020204" pitchFamily="34" charset="0"/>
              </a:rPr>
              <a:t>Evaluarea variabilității intra-/interspecifice existentă la izolatele sălbatice experimentale determinată prin tehnici moleculare și/sau de analiză biochimică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F10432B-7890-7F4E-FAA7-0477A7041F91}"/>
              </a:ext>
            </a:extLst>
          </p:cNvPr>
          <p:cNvSpPr txBox="1"/>
          <p:nvPr/>
        </p:nvSpPr>
        <p:spPr>
          <a:xfrm>
            <a:off x="356135" y="2573917"/>
            <a:ext cx="7353701" cy="1815882"/>
          </a:xfrm>
          <a:prstGeom prst="rect">
            <a:avLst/>
          </a:prstGeom>
          <a:solidFill>
            <a:schemeClr val="bg2"/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marL="171450" indent="-171450">
              <a:spcAft>
                <a:spcPts val="500"/>
              </a:spcAft>
              <a:buFont typeface="Arial" panose="020B0604020202020204" pitchFamily="34" charset="0"/>
              <a:buChar char="•"/>
            </a:pPr>
            <a:r>
              <a:rPr lang="ro-RO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US" sz="14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rimerului</a:t>
            </a:r>
            <a:r>
              <a:rPr lang="en-US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 RAPD Roth13</a:t>
            </a:r>
            <a:r>
              <a:rPr lang="ro-RO" sz="1400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profilele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electroforetice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ale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tulpinilor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Po1Br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și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Po2T s-au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dovedit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identice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Similaritate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se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poate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observa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și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între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profilurile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electroforetice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ale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tulpinilor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de Po-421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și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Po7M, cu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unele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diferențe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între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pozițiile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locilor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pentru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care s-au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obținut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produși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amplificare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. La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tulpinile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Po3M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și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Po4V s-au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remarcat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cele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mai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mari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diferențe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imagistice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față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restul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tulpinilor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US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P. ostreatus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Tulpina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P. </a:t>
            </a:r>
            <a:r>
              <a:rPr lang="en-US" sz="1400" b="1" i="1" dirty="0" err="1">
                <a:latin typeface="Arial" panose="020B0604020202020204" pitchFamily="34" charset="0"/>
                <a:cs typeface="Arial" panose="020B0604020202020204" pitchFamily="34" charset="0"/>
              </a:rPr>
              <a:t>columbinus</a:t>
            </a:r>
            <a:r>
              <a:rPr lang="en-US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Pc98, a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prezentat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unele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similarități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cu Po-421,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respectiv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Po7M.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Însă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profilul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electroforetic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al </a:t>
            </a:r>
            <a:r>
              <a:rPr lang="en-US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P. </a:t>
            </a:r>
            <a:r>
              <a:rPr lang="en-US" sz="1400" b="1" i="1" dirty="0" err="1">
                <a:latin typeface="Arial" panose="020B0604020202020204" pitchFamily="34" charset="0"/>
                <a:cs typeface="Arial" panose="020B0604020202020204" pitchFamily="34" charset="0"/>
              </a:rPr>
              <a:t>citrinopileatus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Pc95 s-a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diferențiat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notabil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de cel al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celorlalte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tulpini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macromicete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studiate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EB1F614-A44A-1E9B-9E73-ED12531A8726}"/>
              </a:ext>
            </a:extLst>
          </p:cNvPr>
          <p:cNvSpPr txBox="1"/>
          <p:nvPr/>
        </p:nvSpPr>
        <p:spPr>
          <a:xfrm>
            <a:off x="8449937" y="2006731"/>
            <a:ext cx="3685436" cy="1200329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lstStyle/>
          <a:p>
            <a:pPr algn="ctr"/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Fig</a:t>
            </a:r>
            <a:r>
              <a:rPr lang="ro-RO" sz="12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5. </a:t>
            </a:r>
            <a:r>
              <a:rPr lang="en-US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Profilul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electroforetic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 al </a:t>
            </a:r>
            <a:r>
              <a:rPr lang="en-US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produşilor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US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amplificare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obţinuţi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 cu </a:t>
            </a:r>
            <a:r>
              <a:rPr lang="en-US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primerul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 Roth13. </a:t>
            </a:r>
            <a:endParaRPr lang="ro-RO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Ordinea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probelor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: 1 – ladder 1Kb; 2 – Po1Br; 3 – Po2T; 4 – Po3M; 5 – Po4V; 6 – Po5C; 7 – Po6M;   8 – Po7B; 9 – Po-421; 10 – Pc 95; 11 – Pc 93; 12 – Control </a:t>
            </a:r>
            <a:r>
              <a:rPr lang="en-US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Negativ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; 13 – ladder 100pb. 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CF66F350-7C74-579E-E3C3-13F48884B76A}"/>
              </a:ext>
            </a:extLst>
          </p:cNvPr>
          <p:cNvSpPr txBox="1"/>
          <p:nvPr/>
        </p:nvSpPr>
        <p:spPr>
          <a:xfrm>
            <a:off x="8316790" y="5845410"/>
            <a:ext cx="3818583" cy="738664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Fig</a:t>
            </a:r>
            <a:r>
              <a:rPr lang="ro-RO" sz="14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6.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Dendrograma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rezultată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în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urma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analizării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prin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tehnica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RAPD a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unor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tulpini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macromicete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din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genul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Pleurotus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4460B83C-4D93-1B8E-C630-5F912A153F0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24573" y="-96389"/>
            <a:ext cx="4150426" cy="2103120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07C320E5-2934-C4ED-7573-45E39D685A2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94333" y="3426969"/>
            <a:ext cx="5077884" cy="2290608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AC3F4038-B423-90C7-B2B3-E9CB17CF5179}"/>
              </a:ext>
            </a:extLst>
          </p:cNvPr>
          <p:cNvSpPr txBox="1"/>
          <p:nvPr/>
        </p:nvSpPr>
        <p:spPr>
          <a:xfrm>
            <a:off x="356134" y="4572449"/>
            <a:ext cx="7353701" cy="1541448"/>
          </a:xfrm>
          <a:prstGeom prst="rect">
            <a:avLst/>
          </a:prstGeom>
          <a:solidFill>
            <a:schemeClr val="bg2"/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1600" b="1" u="sng" dirty="0" err="1"/>
              <a:t>Filogenia</a:t>
            </a:r>
            <a:r>
              <a:rPr lang="en-US" sz="1600" b="1" u="sng" dirty="0"/>
              <a:t> </a:t>
            </a:r>
            <a:r>
              <a:rPr lang="en-US" sz="1600" b="1" u="sng" dirty="0" err="1"/>
              <a:t>tulpinilor</a:t>
            </a:r>
            <a:r>
              <a:rPr lang="en-US" sz="1600" b="1" u="sng" dirty="0"/>
              <a:t> de </a:t>
            </a:r>
            <a:r>
              <a:rPr lang="en-US" sz="1600" b="1" i="1" u="sng" dirty="0"/>
              <a:t>Pleurotus spp</a:t>
            </a:r>
            <a:r>
              <a:rPr lang="en-US" sz="1600" b="1" u="sng" dirty="0"/>
              <a:t>. </a:t>
            </a:r>
            <a:r>
              <a:rPr lang="en-US" sz="1600" b="1" u="sng" dirty="0" err="1"/>
              <a:t>analizate</a:t>
            </a:r>
            <a:r>
              <a:rPr lang="en-US" sz="1600" b="1" u="sng" dirty="0"/>
              <a:t> </a:t>
            </a:r>
            <a:r>
              <a:rPr lang="en-US" sz="1600" b="1" u="sng" dirty="0" err="1"/>
              <a:t>prin</a:t>
            </a:r>
            <a:r>
              <a:rPr lang="en-US" sz="1600" b="1" u="sng" dirty="0"/>
              <a:t> </a:t>
            </a:r>
            <a:r>
              <a:rPr lang="en-US" sz="1600" b="1" u="sng" dirty="0" err="1"/>
              <a:t>tehnica</a:t>
            </a:r>
            <a:r>
              <a:rPr lang="en-US" sz="1600" b="1" u="sng" dirty="0"/>
              <a:t> RAPD</a:t>
            </a:r>
            <a:endParaRPr lang="ro-RO" sz="1600" b="1" u="sng" dirty="0"/>
          </a:p>
          <a:p>
            <a:pPr>
              <a:spcAft>
                <a:spcPts val="500"/>
              </a:spcAft>
            </a:pPr>
            <a:r>
              <a:rPr lang="en-US" b="1" i="1" dirty="0"/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Amprentele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moleculare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generate de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profilele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electroforetice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RAPD au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permis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construirea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unui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arbore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filogenetic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pentru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cele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10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tulpini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US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Pleurotus 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spp.</a:t>
            </a:r>
            <a:endParaRPr lang="ro-RO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500"/>
              </a:spcAft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Dendrograma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obținută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respectat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relația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taxonomică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tulpinilor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toate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cele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8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tulpini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US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P. ostreatus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rămânând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grupate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. Mai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apropiată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 de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acestea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s-a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dovedit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tulpina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P. </a:t>
            </a:r>
            <a:r>
              <a:rPr lang="en-US" sz="1400" b="1" i="1" dirty="0" err="1">
                <a:latin typeface="Arial" panose="020B0604020202020204" pitchFamily="34" charset="0"/>
                <a:cs typeface="Arial" panose="020B0604020202020204" pitchFamily="34" charset="0"/>
              </a:rPr>
              <a:t>columbinus</a:t>
            </a:r>
            <a:r>
              <a:rPr lang="en-US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Pc98,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iar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mai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îndepărtată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filogenetic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tulpina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P. </a:t>
            </a:r>
            <a:r>
              <a:rPr lang="en-US" sz="1400" b="1" i="1" dirty="0" err="1">
                <a:latin typeface="Arial" panose="020B0604020202020204" pitchFamily="34" charset="0"/>
                <a:cs typeface="Arial" panose="020B0604020202020204" pitchFamily="34" charset="0"/>
              </a:rPr>
              <a:t>citrinopileatus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Pc95 </a:t>
            </a:r>
          </a:p>
        </p:txBody>
      </p:sp>
    </p:spTree>
    <p:extLst>
      <p:ext uri="{BB962C8B-B14F-4D97-AF65-F5344CB8AC3E}">
        <p14:creationId xmlns:p14="http://schemas.microsoft.com/office/powerpoint/2010/main" val="1169671783"/>
      </p:ext>
    </p:extLst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B2F9E1-E3B5-E4D1-8E38-139CBBC286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Box 1">
            <a:extLst>
              <a:ext uri="{FF2B5EF4-FFF2-40B4-BE49-F238E27FC236}">
                <a16:creationId xmlns:a16="http://schemas.microsoft.com/office/drawing/2014/main" id="{CF4C1BE9-82C0-768E-69C5-9A02763619C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55411" y="484577"/>
            <a:ext cx="9917388" cy="307777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/>
            <a:r>
              <a:rPr lang="en-US" sz="1400" b="1" dirty="0">
                <a:solidFill>
                  <a:schemeClr val="bg1"/>
                </a:solidFill>
              </a:rPr>
              <a:t>PROIECT ADER </a:t>
            </a:r>
            <a:r>
              <a:rPr lang="ro-RO" sz="1400" b="1" dirty="0">
                <a:solidFill>
                  <a:schemeClr val="bg1"/>
                </a:solidFill>
              </a:rPr>
              <a:t>6.2.1. </a:t>
            </a:r>
            <a:r>
              <a:rPr lang="en-US" sz="1400" b="1" dirty="0">
                <a:solidFill>
                  <a:schemeClr val="bg1"/>
                </a:solidFill>
              </a:rPr>
              <a:t>– FAZA </a:t>
            </a:r>
            <a:r>
              <a:rPr lang="ro-RO" sz="1400" b="1" dirty="0">
                <a:solidFill>
                  <a:schemeClr val="bg1"/>
                </a:solidFill>
              </a:rPr>
              <a:t>4</a:t>
            </a:r>
            <a:r>
              <a:rPr lang="en-US" sz="1400" b="1" dirty="0">
                <a:solidFill>
                  <a:schemeClr val="bg1"/>
                </a:solidFill>
              </a:rPr>
              <a:t>/20</a:t>
            </a:r>
            <a:r>
              <a:rPr lang="ro-RO" sz="1400" b="1" dirty="0">
                <a:solidFill>
                  <a:schemeClr val="bg1"/>
                </a:solidFill>
              </a:rPr>
              <a:t>24</a:t>
            </a:r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13C577C-3DA0-D93A-AEE8-39F2101FA30D}"/>
              </a:ext>
            </a:extLst>
          </p:cNvPr>
          <p:cNvSpPr txBox="1"/>
          <p:nvPr/>
        </p:nvSpPr>
        <p:spPr>
          <a:xfrm>
            <a:off x="1055409" y="851657"/>
            <a:ext cx="9917389" cy="30777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27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/>
            <a:r>
              <a:rPr lang="ro-RO" sz="1400" b="1" i="1" dirty="0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CP - </a:t>
            </a:r>
            <a:r>
              <a:rPr lang="pt-BR" sz="1400" b="1" i="1" dirty="0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Institutul de Cercetare-Dezvoltare pentru Legumicultură şi Floricultură Vidra</a:t>
            </a:r>
            <a:r>
              <a:rPr lang="ro-RO" sz="1400" b="1" i="1" dirty="0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 </a:t>
            </a:r>
            <a:endParaRPr lang="en-US" sz="1400" i="1" dirty="0">
              <a:solidFill>
                <a:schemeClr val="accent4">
                  <a:lumMod val="50000"/>
                </a:schemeClr>
              </a:solidFill>
              <a:cs typeface="Arial" panose="020B0604020202020204" pitchFamily="34" charset="0"/>
            </a:endParaRPr>
          </a:p>
        </p:txBody>
      </p:sp>
      <p:pic>
        <p:nvPicPr>
          <p:cNvPr id="6158" name="Picture 5" descr="antet">
            <a:extLst>
              <a:ext uri="{FF2B5EF4-FFF2-40B4-BE49-F238E27FC236}">
                <a16:creationId xmlns:a16="http://schemas.microsoft.com/office/drawing/2014/main" id="{C44E0995-F092-4B0E-F748-61F6991BFF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352" y="227591"/>
            <a:ext cx="777951" cy="77795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873779F-6E14-672F-44A1-1B955AD9E23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55409" y="1299810"/>
            <a:ext cx="9917389" cy="30777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15875" algn="ctr">
            <a:solidFill>
              <a:srgbClr val="002060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/>
            <a:r>
              <a:rPr lang="ro-RO" sz="1400" b="1" dirty="0">
                <a:cs typeface="Arial" panose="020B0604020202020204" pitchFamily="34" charset="0"/>
              </a:rPr>
              <a:t>           </a:t>
            </a:r>
            <a:r>
              <a:rPr lang="en-US" sz="1400" b="1" dirty="0">
                <a:cs typeface="Arial" panose="020B0604020202020204" pitchFamily="34" charset="0"/>
              </a:rPr>
              <a:t>RAPORT  DE  ACTIVITATE  AL  FAZEI</a:t>
            </a:r>
            <a:r>
              <a:rPr lang="ro-RO" sz="1400" b="1" dirty="0">
                <a:cs typeface="Arial" panose="020B0604020202020204" pitchFamily="34" charset="0"/>
              </a:rPr>
              <a:t> 4</a:t>
            </a:r>
            <a:endParaRPr lang="en-US" sz="1400" b="1" dirty="0"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C60F569-C0F9-7294-B49B-FB4C1BEE04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1774" y="1036952"/>
            <a:ext cx="825529" cy="215444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15875" algn="ctr">
                <a:solidFill>
                  <a:srgbClr val="293D8E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/>
            <a:r>
              <a:rPr lang="ro-RO" sz="800" b="1" dirty="0">
                <a:latin typeface="Times New Roman" pitchFamily="18" charset="0"/>
                <a:cs typeface="Times New Roman" pitchFamily="18" charset="0"/>
              </a:rPr>
              <a:t>ICDLF Vidra</a:t>
            </a:r>
            <a:endParaRPr lang="en-US" sz="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23FD4136-9802-15BF-CB6D-7567317FCD2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55410" y="94303"/>
            <a:ext cx="9917389" cy="30777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/>
            <a:r>
              <a:rPr lang="en-US" sz="1400" b="1" dirty="0"/>
              <a:t>PLAN SECTORIAL </a:t>
            </a:r>
            <a:r>
              <a:rPr lang="en-US" sz="1400" b="1" dirty="0">
                <a:latin typeface="Arial"/>
              </a:rPr>
              <a:t>”</a:t>
            </a:r>
            <a:r>
              <a:rPr lang="en-US" sz="1400" b="1" i="1" dirty="0"/>
              <a:t>AGRICULTUR</a:t>
            </a:r>
            <a:r>
              <a:rPr lang="en-US" sz="1400" b="1" i="1" dirty="0">
                <a:cs typeface="Arial" pitchFamily="34" charset="0"/>
              </a:rPr>
              <a:t>Ă</a:t>
            </a:r>
            <a:r>
              <a:rPr lang="en-US" sz="1400" b="1" i="1" dirty="0"/>
              <a:t> </a:t>
            </a:r>
            <a:r>
              <a:rPr lang="en-US" sz="1400" b="1" i="1" dirty="0">
                <a:cs typeface="Arial" pitchFamily="34" charset="0"/>
              </a:rPr>
              <a:t>Ş</a:t>
            </a:r>
            <a:r>
              <a:rPr lang="en-US" sz="1400" b="1" i="1" dirty="0"/>
              <a:t>I DEZVOLTARE RURALĂ – ADER 202</a:t>
            </a:r>
            <a:r>
              <a:rPr lang="en-GB" sz="1400" b="1" i="1" dirty="0"/>
              <a:t>6 </a:t>
            </a:r>
            <a:r>
              <a:rPr lang="en-US" sz="1400" b="1" dirty="0"/>
              <a:t>”</a:t>
            </a:r>
          </a:p>
        </p:txBody>
      </p:sp>
      <p:sp>
        <p:nvSpPr>
          <p:cNvPr id="2" name="Text Box 21">
            <a:extLst>
              <a:ext uri="{FF2B5EF4-FFF2-40B4-BE49-F238E27FC236}">
                <a16:creationId xmlns:a16="http://schemas.microsoft.com/office/drawing/2014/main" id="{CB58C7AE-ADE5-C0D6-C9E2-7A819D66D27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43108" y="1758048"/>
            <a:ext cx="8741987" cy="83099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9525">
            <a:solidFill>
              <a:schemeClr val="accent1">
                <a:lumMod val="50000"/>
              </a:schemeClr>
            </a:solidFill>
            <a:miter lim="800000"/>
            <a:headEnd/>
            <a:tailEnd/>
          </a:ln>
          <a:effectLst/>
        </p:spPr>
        <p:txBody>
          <a:bodyPr wrap="square" lIns="45720" rIns="45720">
            <a:spAutoFit/>
          </a:bodyPr>
          <a:lstStyle/>
          <a:p>
            <a:r>
              <a:rPr lang="ro-RO" sz="1600" b="1" i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</a:t>
            </a:r>
            <a:r>
              <a:rPr lang="en-GB" sz="1600" b="1" i="1" u="sng" dirty="0" err="1">
                <a:latin typeface="Arial" panose="020B0604020202020204" pitchFamily="34" charset="0"/>
                <a:cs typeface="Arial" panose="020B0604020202020204" pitchFamily="34" charset="0"/>
              </a:rPr>
              <a:t>Activitatea</a:t>
            </a:r>
            <a:r>
              <a:rPr lang="en-GB" sz="1600" b="1" i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600" b="1" i="1" u="sng" dirty="0">
                <a:latin typeface="Arial" panose="020B0604020202020204" pitchFamily="34" charset="0"/>
                <a:cs typeface="Arial" panose="020B0604020202020204" pitchFamily="34" charset="0"/>
              </a:rPr>
              <a:t>4.4. </a:t>
            </a:r>
          </a:p>
          <a:p>
            <a:pPr algn="ctr"/>
            <a:r>
              <a:rPr lang="ro-RO" sz="1600" b="1" dirty="0">
                <a:latin typeface="Arial" panose="020B0604020202020204" pitchFamily="34" charset="0"/>
                <a:cs typeface="Arial" panose="020B0604020202020204" pitchFamily="34" charset="0"/>
              </a:rPr>
              <a:t>Evaluarea variabilității intra-/interspecifice existentă la izolatele sălbatice experimentale determinată prin tehnici moleculare și/sau de analiză biochimică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CF65837-50C5-9BD0-AA78-545E1D06828D}"/>
              </a:ext>
            </a:extLst>
          </p:cNvPr>
          <p:cNvSpPr txBox="1"/>
          <p:nvPr/>
        </p:nvSpPr>
        <p:spPr>
          <a:xfrm>
            <a:off x="1055408" y="2956125"/>
            <a:ext cx="9917389" cy="2531462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Concluzii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60070" indent="-285750">
              <a:spcAft>
                <a:spcPts val="500"/>
              </a:spcAft>
              <a:buFont typeface="Wingdings" panose="05000000000000000000" pitchFamily="2" charset="2"/>
              <a:buChar char="Ø"/>
            </a:pPr>
            <a:r>
              <a:rPr lang="ro-RO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Analiza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moleculară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prin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tehnica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RAPD a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tulpinilor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macromicete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din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genul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i="1" dirty="0">
                <a:latin typeface="Arial" panose="020B0604020202020204" pitchFamily="34" charset="0"/>
                <a:cs typeface="Arial" panose="020B0604020202020204" pitchFamily="34" charset="0"/>
              </a:rPr>
              <a:t>Pleurotus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grupează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tulpinile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autohtone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US" sz="1600" b="1" i="1" dirty="0">
                <a:latin typeface="Arial" panose="020B0604020202020204" pitchFamily="34" charset="0"/>
                <a:cs typeface="Arial" panose="020B0604020202020204" pitchFamily="34" charset="0"/>
              </a:rPr>
              <a:t>P. ostreatus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separat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tulpina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comercială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referință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Po-421 </a:t>
            </a:r>
            <a:endParaRPr lang="ro-RO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60070" indent="-285750">
              <a:spcAft>
                <a:spcPts val="500"/>
              </a:spcAft>
              <a:buFont typeface="Wingdings" panose="05000000000000000000" pitchFamily="2" charset="2"/>
              <a:buChar char="Ø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Cele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mai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600" b="1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apropiate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filogenetic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sunt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tulpinile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Po1Br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și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Po2T,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iar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în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mai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mică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măsură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fi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tulpinile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Po3M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și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Po7B</a:t>
            </a:r>
            <a:r>
              <a:rPr lang="ro-RO" sz="1600" b="1" dirty="0">
                <a:latin typeface="Arial" panose="020B0604020202020204" pitchFamily="34" charset="0"/>
                <a:cs typeface="Arial" panose="020B0604020202020204" pitchFamily="34" charset="0"/>
              </a:rPr>
              <a:t> r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espectiv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Po4V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și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Po6M </a:t>
            </a:r>
          </a:p>
          <a:p>
            <a:pPr marL="560070" indent="-285750">
              <a:spcAft>
                <a:spcPts val="500"/>
              </a:spcAft>
              <a:buFont typeface="Wingdings" panose="05000000000000000000" pitchFamily="2" charset="2"/>
              <a:buChar char="Ø"/>
            </a:pP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Tulpina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i="1" dirty="0">
                <a:latin typeface="Arial" panose="020B0604020202020204" pitchFamily="34" charset="0"/>
                <a:cs typeface="Arial" panose="020B0604020202020204" pitchFamily="34" charset="0"/>
              </a:rPr>
              <a:t>P. </a:t>
            </a:r>
            <a:r>
              <a:rPr lang="en-US" sz="1600" b="1" i="1" dirty="0" err="1">
                <a:latin typeface="Arial" panose="020B0604020202020204" pitchFamily="34" charset="0"/>
                <a:cs typeface="Arial" panose="020B0604020202020204" pitchFamily="34" charset="0"/>
              </a:rPr>
              <a:t>columbinus</a:t>
            </a:r>
            <a:r>
              <a:rPr lang="en-US" sz="1600" b="1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Pc98 s-a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dovedit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mai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apropiată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filogenetic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tulpinile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US" sz="1600" b="1" i="1" dirty="0">
                <a:latin typeface="Arial" panose="020B0604020202020204" pitchFamily="34" charset="0"/>
                <a:cs typeface="Arial" panose="020B0604020202020204" pitchFamily="34" charset="0"/>
              </a:rPr>
              <a:t>P. ostreatus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iar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mai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îndepărtată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filogenetic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este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tulpina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i="1" dirty="0">
                <a:latin typeface="Arial" panose="020B0604020202020204" pitchFamily="34" charset="0"/>
                <a:cs typeface="Arial" panose="020B0604020202020204" pitchFamily="34" charset="0"/>
              </a:rPr>
              <a:t>P. </a:t>
            </a:r>
            <a:r>
              <a:rPr lang="en-US" sz="1600" b="1" i="1" dirty="0" err="1">
                <a:latin typeface="Arial" panose="020B0604020202020204" pitchFamily="34" charset="0"/>
                <a:cs typeface="Arial" panose="020B0604020202020204" pitchFamily="34" charset="0"/>
              </a:rPr>
              <a:t>citrinopileatus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Pc95</a:t>
            </a:r>
          </a:p>
          <a:p>
            <a:pPr marL="560070" indent="-285750">
              <a:spcAft>
                <a:spcPts val="500"/>
              </a:spcAft>
              <a:buFont typeface="Wingdings" panose="05000000000000000000" pitchFamily="2" charset="2"/>
              <a:buChar char="Ø"/>
            </a:pP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Dintre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cei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cinci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markeri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RAPD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utilizați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, s-au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remarcat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pentru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studii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variabilitate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genetică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primerii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Roth13 cu 23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produși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PCR,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respectiv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Roth 02 cu 20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ampliconi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627113991"/>
      </p:ext>
    </p:extLst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8C1BF3-D820-4865-BFFD-739C614E21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Box 1">
            <a:extLst>
              <a:ext uri="{FF2B5EF4-FFF2-40B4-BE49-F238E27FC236}">
                <a16:creationId xmlns:a16="http://schemas.microsoft.com/office/drawing/2014/main" id="{26D7102A-8754-B69D-F4AC-B3772556401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55411" y="484577"/>
            <a:ext cx="9917388" cy="307777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/>
            <a:r>
              <a:rPr lang="en-US" sz="1400" b="1" dirty="0">
                <a:solidFill>
                  <a:schemeClr val="bg1"/>
                </a:solidFill>
              </a:rPr>
              <a:t>PROIECT ADER </a:t>
            </a:r>
            <a:r>
              <a:rPr lang="ro-RO" sz="1400" b="1" dirty="0">
                <a:solidFill>
                  <a:schemeClr val="bg1"/>
                </a:solidFill>
              </a:rPr>
              <a:t>6.2.1. </a:t>
            </a:r>
            <a:r>
              <a:rPr lang="en-US" sz="1400" b="1" dirty="0">
                <a:solidFill>
                  <a:schemeClr val="bg1"/>
                </a:solidFill>
              </a:rPr>
              <a:t>– FAZA </a:t>
            </a:r>
            <a:r>
              <a:rPr lang="ro-RO" sz="1400" b="1" dirty="0">
                <a:solidFill>
                  <a:schemeClr val="bg1"/>
                </a:solidFill>
              </a:rPr>
              <a:t>4</a:t>
            </a:r>
            <a:r>
              <a:rPr lang="en-US" sz="1400" b="1" dirty="0">
                <a:solidFill>
                  <a:schemeClr val="bg1"/>
                </a:solidFill>
              </a:rPr>
              <a:t>/20</a:t>
            </a:r>
            <a:r>
              <a:rPr lang="ro-RO" sz="1400" b="1" dirty="0">
                <a:solidFill>
                  <a:schemeClr val="bg1"/>
                </a:solidFill>
              </a:rPr>
              <a:t>24</a:t>
            </a:r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F8B86F3-7AFF-6346-7486-3D887B989AF3}"/>
              </a:ext>
            </a:extLst>
          </p:cNvPr>
          <p:cNvSpPr txBox="1"/>
          <p:nvPr/>
        </p:nvSpPr>
        <p:spPr>
          <a:xfrm>
            <a:off x="1055409" y="851657"/>
            <a:ext cx="9917389" cy="30777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27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/>
            <a:r>
              <a:rPr lang="ro-RO" sz="1400" b="1" i="1" dirty="0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CP - </a:t>
            </a:r>
            <a:r>
              <a:rPr lang="pt-BR" sz="1400" b="1" i="1" dirty="0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Institutul de Cercetare-Dezvoltare pentru Legumicultură şi Floricultură Vidra</a:t>
            </a:r>
            <a:r>
              <a:rPr lang="ro-RO" sz="1400" b="1" i="1" dirty="0">
                <a:solidFill>
                  <a:schemeClr val="accent4">
                    <a:lumMod val="50000"/>
                  </a:schemeClr>
                </a:solidFill>
                <a:cs typeface="Arial" panose="020B0604020202020204" pitchFamily="34" charset="0"/>
              </a:rPr>
              <a:t> </a:t>
            </a:r>
            <a:endParaRPr lang="en-US" sz="1400" i="1" dirty="0">
              <a:solidFill>
                <a:schemeClr val="accent4">
                  <a:lumMod val="50000"/>
                </a:schemeClr>
              </a:solidFill>
              <a:cs typeface="Arial" panose="020B0604020202020204" pitchFamily="34" charset="0"/>
            </a:endParaRPr>
          </a:p>
        </p:txBody>
      </p:sp>
      <p:pic>
        <p:nvPicPr>
          <p:cNvPr id="6158" name="Picture 5" descr="antet">
            <a:extLst>
              <a:ext uri="{FF2B5EF4-FFF2-40B4-BE49-F238E27FC236}">
                <a16:creationId xmlns:a16="http://schemas.microsoft.com/office/drawing/2014/main" id="{6C3E5D2A-2271-171F-05FB-713986BB2B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352" y="227591"/>
            <a:ext cx="777951" cy="77795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79895A8-8919-BAD8-CD29-542C32A618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55409" y="1299810"/>
            <a:ext cx="9917389" cy="30777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15875" algn="ctr">
            <a:solidFill>
              <a:srgbClr val="002060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455863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/>
            <a:r>
              <a:rPr lang="ro-RO" sz="1400" b="1" dirty="0">
                <a:cs typeface="Arial" panose="020B0604020202020204" pitchFamily="34" charset="0"/>
              </a:rPr>
              <a:t>           </a:t>
            </a:r>
            <a:r>
              <a:rPr lang="en-US" sz="1400" b="1" dirty="0">
                <a:cs typeface="Arial" panose="020B0604020202020204" pitchFamily="34" charset="0"/>
              </a:rPr>
              <a:t>RAPORT  DE  ACTIVITATE  AL  FAZEI</a:t>
            </a:r>
            <a:r>
              <a:rPr lang="ro-RO" sz="1400" b="1" dirty="0">
                <a:cs typeface="Arial" panose="020B0604020202020204" pitchFamily="34" charset="0"/>
              </a:rPr>
              <a:t> 4</a:t>
            </a:r>
            <a:endParaRPr lang="en-US" sz="1400" b="1" dirty="0"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081E8CD-992A-3030-67EF-F48A2B16DB4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1774" y="1036952"/>
            <a:ext cx="825529" cy="215444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15875" algn="ctr">
                <a:solidFill>
                  <a:srgbClr val="293D8E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/>
            <a:r>
              <a:rPr lang="ro-RO" sz="800" b="1" dirty="0">
                <a:latin typeface="Times New Roman" pitchFamily="18" charset="0"/>
                <a:cs typeface="Times New Roman" pitchFamily="18" charset="0"/>
              </a:rPr>
              <a:t>ICDLF Vidra</a:t>
            </a:r>
            <a:endParaRPr lang="en-US" sz="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CC0C8774-11D6-437E-DFC3-FE11F1A510E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55410" y="94303"/>
            <a:ext cx="9917389" cy="30777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/>
            <a:r>
              <a:rPr lang="en-US" sz="1400" b="1" dirty="0"/>
              <a:t>PLAN SECTORIAL </a:t>
            </a:r>
            <a:r>
              <a:rPr lang="en-US" sz="1400" b="1" dirty="0">
                <a:latin typeface="Arial"/>
              </a:rPr>
              <a:t>”</a:t>
            </a:r>
            <a:r>
              <a:rPr lang="en-US" sz="1400" b="1" i="1" dirty="0"/>
              <a:t>AGRICULTUR</a:t>
            </a:r>
            <a:r>
              <a:rPr lang="en-US" sz="1400" b="1" i="1" dirty="0">
                <a:cs typeface="Arial" pitchFamily="34" charset="0"/>
              </a:rPr>
              <a:t>Ă</a:t>
            </a:r>
            <a:r>
              <a:rPr lang="en-US" sz="1400" b="1" i="1" dirty="0"/>
              <a:t> </a:t>
            </a:r>
            <a:r>
              <a:rPr lang="en-US" sz="1400" b="1" i="1" dirty="0">
                <a:cs typeface="Arial" pitchFamily="34" charset="0"/>
              </a:rPr>
              <a:t>Ş</a:t>
            </a:r>
            <a:r>
              <a:rPr lang="en-US" sz="1400" b="1" i="1" dirty="0"/>
              <a:t>I DEZVOLTARE RURALĂ – ADER 202</a:t>
            </a:r>
            <a:r>
              <a:rPr lang="en-GB" sz="1400" b="1" i="1" dirty="0"/>
              <a:t>6 </a:t>
            </a:r>
            <a:r>
              <a:rPr lang="en-US" sz="1400" b="1" dirty="0"/>
              <a:t>”</a:t>
            </a:r>
          </a:p>
        </p:txBody>
      </p:sp>
      <p:sp>
        <p:nvSpPr>
          <p:cNvPr id="2" name="Text Box 21">
            <a:extLst>
              <a:ext uri="{FF2B5EF4-FFF2-40B4-BE49-F238E27FC236}">
                <a16:creationId xmlns:a16="http://schemas.microsoft.com/office/drawing/2014/main" id="{D169D728-E1FB-4A3C-08F9-F7DF419435F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32182" y="1747963"/>
            <a:ext cx="6048261" cy="64633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9525">
            <a:solidFill>
              <a:schemeClr val="accent1">
                <a:lumMod val="50000"/>
              </a:schemeClr>
            </a:solidFill>
            <a:miter lim="800000"/>
            <a:headEnd/>
            <a:tailEnd/>
          </a:ln>
          <a:effectLst/>
        </p:spPr>
        <p:txBody>
          <a:bodyPr wrap="square" lIns="45720" rIns="45720">
            <a:spAutoFit/>
          </a:bodyPr>
          <a:lstStyle/>
          <a:p>
            <a:pPr algn="ctr"/>
            <a:r>
              <a:rPr lang="ro-RO" b="1" dirty="0"/>
              <a:t>Activitatea 4.5 </a:t>
            </a:r>
          </a:p>
          <a:p>
            <a:pPr algn="ctr"/>
            <a:r>
              <a:rPr lang="ro-RO" b="1" dirty="0"/>
              <a:t>Diseminarea rezultatelor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959AB29-D41A-3B83-9BA5-B04F093ED463}"/>
              </a:ext>
            </a:extLst>
          </p:cNvPr>
          <p:cNvSpPr txBox="1"/>
          <p:nvPr/>
        </p:nvSpPr>
        <p:spPr>
          <a:xfrm>
            <a:off x="831816" y="3249866"/>
            <a:ext cx="7034228" cy="2308324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articipa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re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la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Simpozionul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Internațional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Științific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CURRENT TRENDS IN NATURAL SCIENCES 22-24 May 2025 (hybrid edition),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organizat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Universitatea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Națională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Stiință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și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Tehnologie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POLITEHNICA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București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Centrul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Universitar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Pitești, cu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lucrarea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„Evaluation of wild strains of </a:t>
            </a:r>
            <a:r>
              <a:rPr 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Pleurotus ostreatus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isolated from spontaneous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mycobiota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by mycelium growth characteristics </a:t>
            </a:r>
            <a:r>
              <a:rPr 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in vitro”, </a:t>
            </a:r>
            <a:r>
              <a:rPr lang="ro-RO" b="1" i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autori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Zăgrean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Alexandru Valentin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și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Gabriela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Șovărel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  <p:graphicFrame>
        <p:nvGraphicFramePr>
          <p:cNvPr id="7" name="Object 6">
            <a:hlinkClick r:id="" action="ppaction://ole?verb=0"/>
            <a:extLst>
              <a:ext uri="{FF2B5EF4-FFF2-40B4-BE49-F238E27FC236}">
                <a16:creationId xmlns:a16="http://schemas.microsoft.com/office/drawing/2014/main" id="{4DD1F46A-1D2E-A0D4-E492-DB33FA913915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23065932"/>
              </p:ext>
            </p:extLst>
          </p:nvPr>
        </p:nvGraphicFramePr>
        <p:xfrm>
          <a:off x="8064348" y="2571964"/>
          <a:ext cx="2658712" cy="376331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resentation" r:id="rId4" imgW="10693878" imgH="15139624" progId="PowerPoint.Show.8">
                  <p:embed/>
                </p:oleObj>
              </mc:Choice>
              <mc:Fallback>
                <p:oleObj name="Presentation" r:id="rId4" imgW="10693878" imgH="15139624" progId="PowerPoint.Show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8064348" y="2571964"/>
                        <a:ext cx="2658712" cy="376331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614419464"/>
      </p:ext>
    </p:extLst>
  </p:cSld>
  <p:clrMapOvr>
    <a:masterClrMapping/>
  </p:clrMapOvr>
  <p:transition/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3423</TotalTime>
  <Words>4760</Words>
  <Application>Microsoft Office PowerPoint</Application>
  <PresentationFormat>Ecran lat</PresentationFormat>
  <Paragraphs>477</Paragraphs>
  <Slides>19</Slides>
  <Notes>18</Notes>
  <HiddenSlides>0</HiddenSlides>
  <MMClips>0</MMClips>
  <ScaleCrop>false</ScaleCrop>
  <HeadingPairs>
    <vt:vector size="8" baseType="variant">
      <vt:variant>
        <vt:lpstr>Fonturi utilizate</vt:lpstr>
      </vt:variant>
      <vt:variant>
        <vt:i4>6</vt:i4>
      </vt:variant>
      <vt:variant>
        <vt:lpstr>Temă</vt:lpstr>
      </vt:variant>
      <vt:variant>
        <vt:i4>1</vt:i4>
      </vt:variant>
      <vt:variant>
        <vt:lpstr>Servere OLE încorporate</vt:lpstr>
      </vt:variant>
      <vt:variant>
        <vt:i4>1</vt:i4>
      </vt:variant>
      <vt:variant>
        <vt:lpstr>Titluri diapozitive</vt:lpstr>
      </vt:variant>
      <vt:variant>
        <vt:i4>19</vt:i4>
      </vt:variant>
    </vt:vector>
  </HeadingPairs>
  <TitlesOfParts>
    <vt:vector size="27" baseType="lpstr">
      <vt:lpstr>Arial</vt:lpstr>
      <vt:lpstr>Calibri</vt:lpstr>
      <vt:lpstr>Times New Roman</vt:lpstr>
      <vt:lpstr>Trebuchet MS</vt:lpstr>
      <vt:lpstr>Wingdings</vt:lpstr>
      <vt:lpstr>Wingdings 3</vt:lpstr>
      <vt:lpstr>Facet</vt:lpstr>
      <vt:lpstr>Presentation</vt:lpstr>
      <vt:lpstr>Denumirea proiectului  ADER 6.2.1. Utilizarea de tulpini sălbatice din specii indigene de ciuperci comestibile/medicinale  pentru dezvoltarea sortimentului cultivat în Romania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Denumirea proiectului  ADER 7.3.2. - ” Cercetări privind crearea unui sistem tehnologic experimental pentru   producerea și testarea calității miceliului de ciuperci cultivate”</dc:title>
  <dc:creator>Petrescu Lucian</dc:creator>
  <cp:lastModifiedBy>Sovarel</cp:lastModifiedBy>
  <cp:revision>259</cp:revision>
  <dcterms:created xsi:type="dcterms:W3CDTF">2023-10-09T17:30:12Z</dcterms:created>
  <dcterms:modified xsi:type="dcterms:W3CDTF">2025-10-24T06:09:45Z</dcterms:modified>
</cp:coreProperties>
</file>