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56" r:id="rId1"/>
  </p:sldMasterIdLst>
  <p:notesMasterIdLst>
    <p:notesMasterId r:id="rId11"/>
  </p:notesMasterIdLst>
  <p:sldIdLst>
    <p:sldId id="260" r:id="rId2"/>
    <p:sldId id="324" r:id="rId3"/>
    <p:sldId id="258" r:id="rId4"/>
    <p:sldId id="330" r:id="rId5"/>
    <p:sldId id="367" r:id="rId6"/>
    <p:sldId id="350" r:id="rId7"/>
    <p:sldId id="368" r:id="rId8"/>
    <p:sldId id="369" r:id="rId9"/>
    <p:sldId id="37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rescu Lucian" initials="PL" lastIdx="2" clrIdx="0">
    <p:extLst>
      <p:ext uri="{19B8F6BF-5375-455C-9EA6-DF929625EA0E}">
        <p15:presenceInfo xmlns:p15="http://schemas.microsoft.com/office/powerpoint/2012/main" userId="eea46fd661ac7f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FEBA"/>
    <a:srgbClr val="AAE571"/>
    <a:srgbClr val="60A500"/>
    <a:srgbClr val="FF9933"/>
    <a:srgbClr val="42E06E"/>
    <a:srgbClr val="3CE259"/>
    <a:srgbClr val="FFE6F5"/>
    <a:srgbClr val="FFFFCC"/>
    <a:srgbClr val="FFFFFF"/>
    <a:srgbClr val="7CEB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00" autoAdjust="0"/>
  </p:normalViewPr>
  <p:slideViewPr>
    <p:cSldViewPr snapToGrid="0">
      <p:cViewPr varScale="1">
        <p:scale>
          <a:sx n="75" d="100"/>
          <a:sy n="75" d="100"/>
        </p:scale>
        <p:origin x="8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ro-RO" sz="1000" b="1">
                <a:solidFill>
                  <a:schemeClr val="tx1"/>
                </a:solidFill>
              </a:rPr>
              <a:t>Fig. 5. Producția medie de ciuperci </a:t>
            </a:r>
            <a:r>
              <a:rPr lang="ro-RO" sz="1000" b="1" i="1">
                <a:solidFill>
                  <a:schemeClr val="tx1"/>
                </a:solidFill>
              </a:rPr>
              <a:t>Pleurotus ostreatus </a:t>
            </a:r>
            <a:r>
              <a:rPr lang="ro-RO" sz="1000" b="1">
                <a:solidFill>
                  <a:schemeClr val="tx1"/>
                </a:solidFill>
              </a:rPr>
              <a:t>(%) </a:t>
            </a:r>
          </a:p>
          <a:p>
            <a:pPr>
              <a:defRPr sz="1000"/>
            </a:pPr>
            <a:r>
              <a:rPr lang="ro-RO" sz="1000" b="1">
                <a:solidFill>
                  <a:schemeClr val="tx1"/>
                </a:solidFill>
              </a:rPr>
              <a:t>Izolatele sălbatice Po1Br, Po2T, Po3M, Po4V,Po5C, Po6M, Po7B</a:t>
            </a:r>
          </a:p>
          <a:p>
            <a:pPr>
              <a:defRPr sz="1000"/>
            </a:pPr>
            <a:r>
              <a:rPr lang="ro-RO" sz="1000" b="1">
                <a:solidFill>
                  <a:schemeClr val="tx1"/>
                </a:solidFill>
              </a:rPr>
              <a:t> și tulpinile comerciale PoM-421 și PoM-77</a:t>
            </a:r>
          </a:p>
          <a:p>
            <a:pPr>
              <a:defRPr sz="1000"/>
            </a:pPr>
            <a:r>
              <a:rPr lang="ro-RO" sz="1000" b="0">
                <a:solidFill>
                  <a:schemeClr val="tx1"/>
                </a:solidFill>
              </a:rPr>
              <a:t>val I de fructificare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027427436673058"/>
          <c:y val="0.1951362981035821"/>
          <c:w val="0.81322132680629"/>
          <c:h val="0.6343348489889467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Sheet1!$B$21:$B$29</c:f>
              <c:strCache>
                <c:ptCount val="9"/>
                <c:pt idx="0">
                  <c:v>Po1Br</c:v>
                </c:pt>
                <c:pt idx="1">
                  <c:v>Po2T </c:v>
                </c:pt>
                <c:pt idx="2">
                  <c:v>Po3M</c:v>
                </c:pt>
                <c:pt idx="3">
                  <c:v>Po4V</c:v>
                </c:pt>
                <c:pt idx="4">
                  <c:v>Po5C</c:v>
                </c:pt>
                <c:pt idx="5">
                  <c:v>Po6M</c:v>
                </c:pt>
                <c:pt idx="6">
                  <c:v>Po7B</c:v>
                </c:pt>
                <c:pt idx="7">
                  <c:v>PoM-421</c:v>
                </c:pt>
                <c:pt idx="8">
                  <c:v>PoM-77 ( Mt)</c:v>
                </c:pt>
              </c:strCache>
            </c:strRef>
          </c:cat>
          <c:val>
            <c:numRef>
              <c:f>Sheet1!$C$21:$C$29</c:f>
              <c:numCache>
                <c:formatCode>General</c:formatCode>
                <c:ptCount val="9"/>
                <c:pt idx="0">
                  <c:v>18.57</c:v>
                </c:pt>
                <c:pt idx="1">
                  <c:v>15.17</c:v>
                </c:pt>
                <c:pt idx="2">
                  <c:v>17.850000000000001</c:v>
                </c:pt>
                <c:pt idx="3">
                  <c:v>16.91</c:v>
                </c:pt>
                <c:pt idx="4">
                  <c:v>21.82</c:v>
                </c:pt>
                <c:pt idx="5">
                  <c:v>15.78</c:v>
                </c:pt>
                <c:pt idx="6">
                  <c:v>15.02</c:v>
                </c:pt>
                <c:pt idx="7">
                  <c:v>23.57</c:v>
                </c:pt>
                <c:pt idx="8">
                  <c:v>22.61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35-425C-8EDC-7970A80ED5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26527855"/>
        <c:axId val="1126512015"/>
      </c:barChart>
      <c:catAx>
        <c:axId val="11265278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1126512015"/>
        <c:crosses val="autoZero"/>
        <c:auto val="1"/>
        <c:lblAlgn val="ctr"/>
        <c:lblOffset val="100"/>
        <c:noMultiLvlLbl val="0"/>
      </c:catAx>
      <c:valAx>
        <c:axId val="112651201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r>
                  <a:rPr lang="ro-RO">
                    <a:solidFill>
                      <a:sysClr val="windowText" lastClr="000000"/>
                    </a:solidFill>
                  </a:rPr>
                  <a:t>kg ciuperci/100 kg substrat cultură </a:t>
                </a:r>
                <a:endParaRPr lang="en-US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11265278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>
          <a:latin typeface="Trebuchet MS" panose="020B0603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EF5C47-3226-48C5-ADC4-1F7DE0C086AB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6BDCA5-918A-44E8-8A4F-B9E8B4CDA29E}">
      <dgm:prSet custT="1"/>
      <dgm:spPr>
        <a:solidFill>
          <a:srgbClr val="FFE6F5">
            <a:alpha val="40000"/>
          </a:srgbClr>
        </a:solidFill>
      </dgm:spPr>
      <dgm:t>
        <a:bodyPr/>
        <a:lstStyle/>
        <a:p>
          <a:pPr>
            <a:lnSpc>
              <a:spcPct val="100000"/>
            </a:lnSpc>
          </a:pPr>
          <a:r>
            <a:rPr lang="ro-RO" sz="16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Utilizarea metodei culturilor multisporale și a selecției individuale repetate aplicate sușelor provenite din cele sălbatice pentru obținerea de micelii cu caracteristici de creștere, uniformitate și stabilitate îmbunătățite.</a:t>
          </a:r>
          <a:endParaRPr lang="en-US" sz="1600" b="1" dirty="0">
            <a:effectLst/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ACA73CD0-E526-481E-BC52-11908F9B5C17}" type="parTrans" cxnId="{D227BC42-238F-4963-B74F-EE18D8E263E6}">
      <dgm:prSet/>
      <dgm:spPr/>
      <dgm:t>
        <a:bodyPr/>
        <a:lstStyle/>
        <a:p>
          <a:endParaRPr lang="en-US"/>
        </a:p>
      </dgm:t>
    </dgm:pt>
    <dgm:pt modelId="{E3916D78-6EDD-4525-8F62-65BCD5C37F0F}" type="sibTrans" cxnId="{D227BC42-238F-4963-B74F-EE18D8E263E6}">
      <dgm:prSet/>
      <dgm:spPr/>
      <dgm:t>
        <a:bodyPr/>
        <a:lstStyle/>
        <a:p>
          <a:endParaRPr lang="en-US"/>
        </a:p>
      </dgm:t>
    </dgm:pt>
    <dgm:pt modelId="{731A0DF1-A9D9-4149-8E29-C9C0914E8B59}">
      <dgm:prSet custT="1"/>
      <dgm:spPr>
        <a:solidFill>
          <a:srgbClr val="FFE6F5">
            <a:alpha val="40000"/>
          </a:srgbClr>
        </a:solidFill>
      </dgm:spPr>
      <dgm:t>
        <a:bodyPr/>
        <a:lstStyle/>
        <a:p>
          <a:pPr>
            <a:lnSpc>
              <a:spcPct val="100000"/>
            </a:lnSpc>
          </a:pPr>
          <a:r>
            <a:rPr lang="ro-RO" sz="16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Pregătirea materialului de însămînțare pentru verificarea în cultură comparativă  a miceliilor cu caractere îmbunătite provenite de la tulpinile cu cele mai bune rezultate în evaluările anterioare</a:t>
          </a:r>
          <a:endParaRPr lang="en-US" sz="1600" dirty="0"/>
        </a:p>
      </dgm:t>
    </dgm:pt>
    <dgm:pt modelId="{FE54C618-DCD7-47A3-9972-AE49D1EF779F}" type="parTrans" cxnId="{028F2C7E-E00E-4E27-8A9D-3B9870A7D414}">
      <dgm:prSet/>
      <dgm:spPr/>
      <dgm:t>
        <a:bodyPr/>
        <a:lstStyle/>
        <a:p>
          <a:endParaRPr lang="en-US"/>
        </a:p>
      </dgm:t>
    </dgm:pt>
    <dgm:pt modelId="{2A7E965E-CF33-480E-B58F-7B8A91890C27}" type="sibTrans" cxnId="{028F2C7E-E00E-4E27-8A9D-3B9870A7D414}">
      <dgm:prSet/>
      <dgm:spPr/>
      <dgm:t>
        <a:bodyPr/>
        <a:lstStyle/>
        <a:p>
          <a:endParaRPr lang="en-US"/>
        </a:p>
      </dgm:t>
    </dgm:pt>
    <dgm:pt modelId="{0AC37597-072F-4429-8046-931C01D60823}" type="pres">
      <dgm:prSet presAssocID="{32EF5C47-3226-48C5-ADC4-1F7DE0C086AB}" presName="Name0" presStyleCnt="0">
        <dgm:presLayoutVars>
          <dgm:dir/>
          <dgm:resizeHandles val="exact"/>
        </dgm:presLayoutVars>
      </dgm:prSet>
      <dgm:spPr/>
    </dgm:pt>
    <dgm:pt modelId="{D934B19A-EDC1-4035-BDD3-026D505E197C}" type="pres">
      <dgm:prSet presAssocID="{956BDCA5-918A-44E8-8A4F-B9E8B4CDA29E}" presName="composite" presStyleCnt="0"/>
      <dgm:spPr/>
    </dgm:pt>
    <dgm:pt modelId="{FD661DE4-226E-455A-845F-4F1CB5FF4FD8}" type="pres">
      <dgm:prSet presAssocID="{956BDCA5-918A-44E8-8A4F-B9E8B4CDA29E}" presName="rect1" presStyleLbl="trAlignAcc1" presStyleIdx="0" presStyleCnt="2" custScaleX="195605" custScaleY="78535" custLinFactNeighborX="3981" custLinFactNeighborY="-12578">
        <dgm:presLayoutVars>
          <dgm:bulletEnabled val="1"/>
        </dgm:presLayoutVars>
      </dgm:prSet>
      <dgm:spPr/>
    </dgm:pt>
    <dgm:pt modelId="{70317080-DB17-4C8E-A139-666F3ABFD8A3}" type="pres">
      <dgm:prSet presAssocID="{956BDCA5-918A-44E8-8A4F-B9E8B4CDA29E}" presName="rect2" presStyleLbl="fgImgPlace1" presStyleIdx="0" presStyleCnt="2" custScaleX="110920" custScaleY="92917" custLinFactX="-100000" custLinFactNeighborX="-170680" custLinFactNeighborY="1130"/>
      <dgm:spPr>
        <a:blipFill>
          <a:blip xmlns:r="http://schemas.openxmlformats.org/officeDocument/2006/relationships" r:embed="rId1"/>
          <a:srcRect/>
          <a:stretch>
            <a:fillRect l="-1000" r="-1000"/>
          </a:stretch>
        </a:blipFill>
      </dgm:spPr>
    </dgm:pt>
    <dgm:pt modelId="{EA92999C-D6A6-4F0A-8799-E6BE34DBBE1B}" type="pres">
      <dgm:prSet presAssocID="{E3916D78-6EDD-4525-8F62-65BCD5C37F0F}" presName="sibTrans" presStyleCnt="0"/>
      <dgm:spPr/>
    </dgm:pt>
    <dgm:pt modelId="{68AD091A-6B92-4996-9035-806C8CF2BE7A}" type="pres">
      <dgm:prSet presAssocID="{731A0DF1-A9D9-4149-8E29-C9C0914E8B59}" presName="composite" presStyleCnt="0"/>
      <dgm:spPr/>
    </dgm:pt>
    <dgm:pt modelId="{B81BD2C4-754A-4C27-88F3-CDA46A530AA7}" type="pres">
      <dgm:prSet presAssocID="{731A0DF1-A9D9-4149-8E29-C9C0914E8B59}" presName="rect1" presStyleLbl="trAlignAcc1" presStyleIdx="1" presStyleCnt="2" custScaleX="188625" custScaleY="72510" custLinFactNeighborX="1718" custLinFactNeighborY="-27937">
        <dgm:presLayoutVars>
          <dgm:bulletEnabled val="1"/>
        </dgm:presLayoutVars>
      </dgm:prSet>
      <dgm:spPr/>
    </dgm:pt>
    <dgm:pt modelId="{51D7C55D-F76C-459A-9755-CB3533AD35DD}" type="pres">
      <dgm:prSet presAssocID="{731A0DF1-A9D9-4149-8E29-C9C0914E8B59}" presName="rect2" presStyleLbl="fgImgPlace1" presStyleIdx="1" presStyleCnt="2" custAng="0" custScaleX="103075" custScaleY="89759" custLinFactX="-100000" custLinFactNeighborX="-175114" custLinFactNeighborY="-7461"/>
      <dgm:spPr>
        <a:blipFill>
          <a:blip xmlns:r="http://schemas.openxmlformats.org/officeDocument/2006/relationships" r:embed="rId2"/>
          <a:srcRect/>
          <a:stretch>
            <a:fillRect l="-20000" r="-20000"/>
          </a:stretch>
        </a:blipFill>
      </dgm:spPr>
    </dgm:pt>
  </dgm:ptLst>
  <dgm:cxnLst>
    <dgm:cxn modelId="{510B8E0C-5763-4708-BAE5-B5E61BD83F52}" type="presOf" srcId="{32EF5C47-3226-48C5-ADC4-1F7DE0C086AB}" destId="{0AC37597-072F-4429-8046-931C01D60823}" srcOrd="0" destOrd="0" presId="urn:microsoft.com/office/officeart/2008/layout/PictureStrips"/>
    <dgm:cxn modelId="{D227BC42-238F-4963-B74F-EE18D8E263E6}" srcId="{32EF5C47-3226-48C5-ADC4-1F7DE0C086AB}" destId="{956BDCA5-918A-44E8-8A4F-B9E8B4CDA29E}" srcOrd="0" destOrd="0" parTransId="{ACA73CD0-E526-481E-BC52-11908F9B5C17}" sibTransId="{E3916D78-6EDD-4525-8F62-65BCD5C37F0F}"/>
    <dgm:cxn modelId="{B35FAD67-5B2B-462C-851B-B934D728AB01}" type="presOf" srcId="{731A0DF1-A9D9-4149-8E29-C9C0914E8B59}" destId="{B81BD2C4-754A-4C27-88F3-CDA46A530AA7}" srcOrd="0" destOrd="0" presId="urn:microsoft.com/office/officeart/2008/layout/PictureStrips"/>
    <dgm:cxn modelId="{028F2C7E-E00E-4E27-8A9D-3B9870A7D414}" srcId="{32EF5C47-3226-48C5-ADC4-1F7DE0C086AB}" destId="{731A0DF1-A9D9-4149-8E29-C9C0914E8B59}" srcOrd="1" destOrd="0" parTransId="{FE54C618-DCD7-47A3-9972-AE49D1EF779F}" sibTransId="{2A7E965E-CF33-480E-B58F-7B8A91890C27}"/>
    <dgm:cxn modelId="{ACE362D1-9AF2-4383-A249-FF056CDC7ECF}" type="presOf" srcId="{956BDCA5-918A-44E8-8A4F-B9E8B4CDA29E}" destId="{FD661DE4-226E-455A-845F-4F1CB5FF4FD8}" srcOrd="0" destOrd="0" presId="urn:microsoft.com/office/officeart/2008/layout/PictureStrips"/>
    <dgm:cxn modelId="{14FEEC3D-4648-4191-80F5-5C473A614853}" type="presParOf" srcId="{0AC37597-072F-4429-8046-931C01D60823}" destId="{D934B19A-EDC1-4035-BDD3-026D505E197C}" srcOrd="0" destOrd="0" presId="urn:microsoft.com/office/officeart/2008/layout/PictureStrips"/>
    <dgm:cxn modelId="{8D55A342-0E94-4E32-998F-0797A1D1BA99}" type="presParOf" srcId="{D934B19A-EDC1-4035-BDD3-026D505E197C}" destId="{FD661DE4-226E-455A-845F-4F1CB5FF4FD8}" srcOrd="0" destOrd="0" presId="urn:microsoft.com/office/officeart/2008/layout/PictureStrips"/>
    <dgm:cxn modelId="{4CAADDC0-EAF6-41C3-A993-273592A87B99}" type="presParOf" srcId="{D934B19A-EDC1-4035-BDD3-026D505E197C}" destId="{70317080-DB17-4C8E-A139-666F3ABFD8A3}" srcOrd="1" destOrd="0" presId="urn:microsoft.com/office/officeart/2008/layout/PictureStrips"/>
    <dgm:cxn modelId="{06531A44-C697-4225-A5CE-381865CD7E17}" type="presParOf" srcId="{0AC37597-072F-4429-8046-931C01D60823}" destId="{EA92999C-D6A6-4F0A-8799-E6BE34DBBE1B}" srcOrd="1" destOrd="0" presId="urn:microsoft.com/office/officeart/2008/layout/PictureStrips"/>
    <dgm:cxn modelId="{ECBC862A-4809-452F-9144-28E17E368982}" type="presParOf" srcId="{0AC37597-072F-4429-8046-931C01D60823}" destId="{68AD091A-6B92-4996-9035-806C8CF2BE7A}" srcOrd="2" destOrd="0" presId="urn:microsoft.com/office/officeart/2008/layout/PictureStrips"/>
    <dgm:cxn modelId="{2E59FC3F-19CF-46E7-A5E1-ADAA0DDD0B9D}" type="presParOf" srcId="{68AD091A-6B92-4996-9035-806C8CF2BE7A}" destId="{B81BD2C4-754A-4C27-88F3-CDA46A530AA7}" srcOrd="0" destOrd="0" presId="urn:microsoft.com/office/officeart/2008/layout/PictureStrips"/>
    <dgm:cxn modelId="{8EF68C0C-B83C-4208-853C-C7658E8FB416}" type="presParOf" srcId="{68AD091A-6B92-4996-9035-806C8CF2BE7A}" destId="{51D7C55D-F76C-459A-9755-CB3533AD35D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336214-8D43-4AD8-ACEB-418D4287CCA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E8BB36-9C60-4556-88CE-EAF179D170C4}">
      <dgm:prSet phldrT="[Text]" custT="1"/>
      <dgm:spPr>
        <a:solidFill>
          <a:srgbClr val="60A500"/>
        </a:solidFill>
      </dgm:spPr>
      <dgm:t>
        <a:bodyPr/>
        <a:lstStyle/>
        <a:p>
          <a:pPr marL="9144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o-RO" sz="1600" b="1" u="sng" dirty="0">
              <a:latin typeface="Arial" panose="020B0604020202020204" pitchFamily="34" charset="0"/>
              <a:cs typeface="Arial" panose="020B0604020202020204" pitchFamily="34" charset="0"/>
            </a:rPr>
            <a:t>Activitatea 5.1 </a:t>
          </a:r>
        </a:p>
        <a:p>
          <a:pPr marL="9144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o-RO" sz="1600" b="1" dirty="0">
              <a:latin typeface="Arial" panose="020B0604020202020204" pitchFamily="34" charset="0"/>
              <a:cs typeface="Arial" panose="020B0604020202020204" pitchFamily="34" charset="0"/>
            </a:rPr>
            <a:t>Utilizarea metodei culturilor multisporale și a selecției individuale repetate aplicate sușelor provenite din cele sălbatice pentru obținerea de micelii cu caracteristici de creștere, uniformitate și stabilitate îmbunătățite</a:t>
          </a:r>
          <a:endParaRPr lang="en-US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FAF102-2851-4479-9247-0E8BEB7DC429}" type="parTrans" cxnId="{2575FC82-333B-449D-BB78-2F3C5ABC11B5}">
      <dgm:prSet/>
      <dgm:spPr/>
      <dgm:t>
        <a:bodyPr/>
        <a:lstStyle/>
        <a:p>
          <a:endParaRPr lang="en-US"/>
        </a:p>
      </dgm:t>
    </dgm:pt>
    <dgm:pt modelId="{EFE07DC6-12E0-4DD3-AB88-C34FCEBB3A6B}" type="sibTrans" cxnId="{2575FC82-333B-449D-BB78-2F3C5ABC11B5}">
      <dgm:prSet/>
      <dgm:spPr/>
      <dgm:t>
        <a:bodyPr/>
        <a:lstStyle/>
        <a:p>
          <a:endParaRPr lang="en-US"/>
        </a:p>
      </dgm:t>
    </dgm:pt>
    <dgm:pt modelId="{33CB5971-84F5-4033-9D85-09105C3DC7E7}">
      <dgm:prSet custT="1"/>
      <dgm:spPr>
        <a:solidFill>
          <a:srgbClr val="60A500"/>
        </a:solidFill>
      </dgm:spPr>
      <dgm:t>
        <a:bodyPr/>
        <a:lstStyle/>
        <a:p>
          <a:pPr marL="0" algn="l">
            <a:lnSpc>
              <a:spcPct val="90000"/>
            </a:lnSpc>
            <a:spcAft>
              <a:spcPct val="35000"/>
            </a:spcAft>
          </a:pPr>
          <a:r>
            <a:rPr lang="ro-RO" sz="1600" b="1" u="none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ro-RO" sz="1600" b="1" u="sng" dirty="0">
              <a:latin typeface="Arial" panose="020B0604020202020204" pitchFamily="34" charset="0"/>
              <a:cs typeface="Arial" panose="020B0604020202020204" pitchFamily="34" charset="0"/>
            </a:rPr>
            <a:t>Activitatea 5.2</a:t>
          </a:r>
        </a:p>
        <a:p>
          <a:pPr marL="91440" algn="l">
            <a:lnSpc>
              <a:spcPct val="100000"/>
            </a:lnSpc>
            <a:spcAft>
              <a:spcPts val="0"/>
            </a:spcAft>
          </a:pPr>
          <a:r>
            <a:rPr lang="ro-RO" sz="1600" b="1" dirty="0">
              <a:latin typeface="Arial" panose="020B0604020202020204" pitchFamily="34" charset="0"/>
              <a:cs typeface="Arial" panose="020B0604020202020204" pitchFamily="34" charset="0"/>
            </a:rPr>
            <a:t>Pregătirea materialului de însămînțare pentru verificarea în cultură comparativă a miceliilor cu caractere îmbunătățite provenite de la tulpinile cu cele mai bune rezultate în evaluările anterioare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2BC282-CF17-42E2-9B62-85F3915DDDD0}" type="parTrans" cxnId="{7C845B73-CF06-4DBA-A05D-D5137038D1A9}">
      <dgm:prSet/>
      <dgm:spPr/>
      <dgm:t>
        <a:bodyPr/>
        <a:lstStyle/>
        <a:p>
          <a:endParaRPr lang="en-US"/>
        </a:p>
      </dgm:t>
    </dgm:pt>
    <dgm:pt modelId="{9FF65BF6-B131-4AEB-8689-B306A7926EFD}" type="sibTrans" cxnId="{7C845B73-CF06-4DBA-A05D-D5137038D1A9}">
      <dgm:prSet/>
      <dgm:spPr/>
      <dgm:t>
        <a:bodyPr/>
        <a:lstStyle/>
        <a:p>
          <a:endParaRPr lang="en-US"/>
        </a:p>
      </dgm:t>
    </dgm:pt>
    <dgm:pt modelId="{875A0E74-C8E1-451C-9FA3-D45ED397667E}">
      <dgm:prSet custT="1"/>
      <dgm:spPr>
        <a:solidFill>
          <a:srgbClr val="FF9933"/>
        </a:solidFill>
      </dgm:spPr>
      <dgm:t>
        <a:bodyPr/>
        <a:lstStyle/>
        <a:p>
          <a:pPr marL="0"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b="1" u="none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marL="0"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b="1" u="none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ro-RO" sz="1600" b="1" i="1" u="sng" dirty="0">
              <a:latin typeface="Arial" panose="020B0604020202020204" pitchFamily="34" charset="0"/>
              <a:cs typeface="Arial" panose="020B0604020202020204" pitchFamily="34" charset="0"/>
            </a:rPr>
            <a:t>Activitatea 4.3 </a:t>
          </a:r>
          <a:r>
            <a:rPr lang="ro-RO" sz="1400" b="1" i="1" u="none" dirty="0">
              <a:latin typeface="Arial" panose="020B0604020202020204" pitchFamily="34" charset="0"/>
              <a:cs typeface="Arial" panose="020B0604020202020204" pitchFamily="34" charset="0"/>
            </a:rPr>
            <a:t>– continuare din Faza 4</a:t>
          </a:r>
        </a:p>
        <a:p>
          <a:pPr marL="9144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o-RO" sz="1400" b="1" i="1" u="none" dirty="0">
              <a:latin typeface="Arial" panose="020B0604020202020204" pitchFamily="34" charset="0"/>
              <a:cs typeface="Arial" panose="020B0604020202020204" pitchFamily="34" charset="0"/>
            </a:rPr>
            <a:t> (finalizarea recoltărilor – Val I) </a:t>
          </a:r>
        </a:p>
        <a:p>
          <a:pPr marL="9144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o-RO" sz="1600" b="1" i="1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9144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i="1" dirty="0" err="1">
              <a:latin typeface="Arial" panose="020B0604020202020204" pitchFamily="34" charset="0"/>
              <a:cs typeface="Arial" panose="020B0604020202020204" pitchFamily="34" charset="0"/>
            </a:rPr>
            <a:t>Testarea</a:t>
          </a:r>
          <a:r>
            <a:rPr lang="en-US" sz="1600" b="1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i="1" dirty="0" err="1">
              <a:latin typeface="Arial" panose="020B0604020202020204" pitchFamily="34" charset="0"/>
              <a:cs typeface="Arial" panose="020B0604020202020204" pitchFamily="34" charset="0"/>
            </a:rPr>
            <a:t>capacității</a:t>
          </a:r>
          <a:r>
            <a:rPr lang="en-US" sz="1600" b="1" i="1" dirty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1600" b="1" i="1" dirty="0" err="1">
              <a:latin typeface="Arial" panose="020B0604020202020204" pitchFamily="34" charset="0"/>
              <a:cs typeface="Arial" panose="020B0604020202020204" pitchFamily="34" charset="0"/>
            </a:rPr>
            <a:t>fructificare</a:t>
          </a:r>
          <a:r>
            <a:rPr lang="en-US" sz="1600" b="1" i="1" dirty="0"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ro-RO" sz="1600" b="1" i="1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</a:p>
        <a:p>
          <a:pPr marL="9144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o-RO" sz="1600" b="1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i="1" dirty="0" err="1">
              <a:latin typeface="Arial" panose="020B0604020202020204" pitchFamily="34" charset="0"/>
              <a:cs typeface="Arial" panose="020B0604020202020204" pitchFamily="34" charset="0"/>
            </a:rPr>
            <a:t>tulpinilor</a:t>
          </a:r>
          <a:r>
            <a:rPr lang="en-US" sz="1600" b="1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i="1" dirty="0" err="1">
              <a:latin typeface="Arial" panose="020B0604020202020204" pitchFamily="34" charset="0"/>
              <a:cs typeface="Arial" panose="020B0604020202020204" pitchFamily="34" charset="0"/>
            </a:rPr>
            <a:t>sălbatice</a:t>
          </a:r>
          <a:r>
            <a:rPr lang="en-US" sz="1600" b="1" i="1" dirty="0">
              <a:latin typeface="Arial" panose="020B0604020202020204" pitchFamily="34" charset="0"/>
              <a:cs typeface="Arial" panose="020B0604020202020204" pitchFamily="34" charset="0"/>
            </a:rPr>
            <a:t> din </a:t>
          </a:r>
          <a:r>
            <a:rPr lang="en-US" sz="1600" b="1" i="1" dirty="0" err="1">
              <a:latin typeface="Arial" panose="020B0604020202020204" pitchFamily="34" charset="0"/>
              <a:cs typeface="Arial" panose="020B0604020202020204" pitchFamily="34" charset="0"/>
            </a:rPr>
            <a:t>seriile</a:t>
          </a:r>
          <a:r>
            <a:rPr lang="en-US" sz="1600" b="1" i="1" dirty="0">
              <a:latin typeface="Arial" panose="020B0604020202020204" pitchFamily="34" charset="0"/>
              <a:cs typeface="Arial" panose="020B0604020202020204" pitchFamily="34" charset="0"/>
            </a:rPr>
            <a:t> III, IV </a:t>
          </a:r>
          <a:r>
            <a:rPr lang="en-US" sz="1600" b="1" i="1" dirty="0" err="1">
              <a:latin typeface="Arial" panose="020B0604020202020204" pitchFamily="34" charset="0"/>
              <a:cs typeface="Arial" panose="020B0604020202020204" pitchFamily="34" charset="0"/>
            </a:rPr>
            <a:t>în</a:t>
          </a:r>
          <a:r>
            <a:rPr lang="en-US" sz="1600" b="1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o-RO" sz="1600" b="1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marL="9144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o-RO" sz="1600" b="1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i="1" dirty="0" err="1">
              <a:latin typeface="Arial" panose="020B0604020202020204" pitchFamily="34" charset="0"/>
              <a:cs typeface="Arial" panose="020B0604020202020204" pitchFamily="34" charset="0"/>
            </a:rPr>
            <a:t>condiții</a:t>
          </a:r>
          <a:r>
            <a:rPr lang="en-US" sz="1600" b="1" i="1" dirty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1600" b="1" i="1" dirty="0" err="1">
              <a:latin typeface="Arial" panose="020B0604020202020204" pitchFamily="34" charset="0"/>
              <a:cs typeface="Arial" panose="020B0604020202020204" pitchFamily="34" charset="0"/>
            </a:rPr>
            <a:t>ciupercărie</a:t>
          </a:r>
          <a:endParaRPr lang="ro-RO" sz="1600" b="1" i="1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9144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o-RO" sz="1600" b="1" u="sng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E1F370-693C-4885-B61F-D0D09F3C92FD}" type="parTrans" cxnId="{D0F2756A-94B9-4D09-AF40-2976A36A98BA}">
      <dgm:prSet/>
      <dgm:spPr/>
      <dgm:t>
        <a:bodyPr/>
        <a:lstStyle/>
        <a:p>
          <a:endParaRPr lang="en-US"/>
        </a:p>
      </dgm:t>
    </dgm:pt>
    <dgm:pt modelId="{75CF10AA-46E1-487F-9F68-AFCE60F81338}" type="sibTrans" cxnId="{D0F2756A-94B9-4D09-AF40-2976A36A98BA}">
      <dgm:prSet/>
      <dgm:spPr/>
      <dgm:t>
        <a:bodyPr/>
        <a:lstStyle/>
        <a:p>
          <a:endParaRPr lang="en-US"/>
        </a:p>
      </dgm:t>
    </dgm:pt>
    <dgm:pt modelId="{3B58A825-47CD-45F4-893E-CA46BE49F2C9}" type="pres">
      <dgm:prSet presAssocID="{FE336214-8D43-4AD8-ACEB-418D4287CCAD}" presName="diagram" presStyleCnt="0">
        <dgm:presLayoutVars>
          <dgm:dir/>
          <dgm:resizeHandles val="exact"/>
        </dgm:presLayoutVars>
      </dgm:prSet>
      <dgm:spPr/>
    </dgm:pt>
    <dgm:pt modelId="{560E4CEB-A672-4934-95B2-D3E358533C72}" type="pres">
      <dgm:prSet presAssocID="{28E8BB36-9C60-4556-88CE-EAF179D170C4}" presName="node" presStyleLbl="node1" presStyleIdx="0" presStyleCnt="3" custScaleX="74731" custScaleY="28882" custLinFactNeighborX="-27064" custLinFactNeighborY="5680">
        <dgm:presLayoutVars>
          <dgm:bulletEnabled val="1"/>
        </dgm:presLayoutVars>
      </dgm:prSet>
      <dgm:spPr/>
    </dgm:pt>
    <dgm:pt modelId="{7DF38661-0D41-4FE9-BD07-D143B4BD07F7}" type="pres">
      <dgm:prSet presAssocID="{EFE07DC6-12E0-4DD3-AB88-C34FCEBB3A6B}" presName="sibTrans" presStyleCnt="0"/>
      <dgm:spPr/>
    </dgm:pt>
    <dgm:pt modelId="{355337C9-9DD1-42B5-AE3E-71C5AFAE93E6}" type="pres">
      <dgm:prSet presAssocID="{33CB5971-84F5-4033-9D85-09105C3DC7E7}" presName="node" presStyleLbl="node1" presStyleIdx="1" presStyleCnt="3" custAng="0" custScaleX="74731" custScaleY="28882" custLinFactNeighborX="2232" custLinFactNeighborY="-10005">
        <dgm:presLayoutVars>
          <dgm:bulletEnabled val="1"/>
        </dgm:presLayoutVars>
      </dgm:prSet>
      <dgm:spPr/>
    </dgm:pt>
    <dgm:pt modelId="{CB72C20F-E5A7-43C9-96A0-C66D195CDCED}" type="pres">
      <dgm:prSet presAssocID="{9FF65BF6-B131-4AEB-8689-B306A7926EFD}" presName="sibTrans" presStyleCnt="0"/>
      <dgm:spPr/>
    </dgm:pt>
    <dgm:pt modelId="{2529DE4C-25FB-47F9-81B6-3C9A0F0EBE1D}" type="pres">
      <dgm:prSet presAssocID="{875A0E74-C8E1-451C-9FA3-D45ED397667E}" presName="node" presStyleLbl="node1" presStyleIdx="2" presStyleCnt="3" custScaleX="49112" custScaleY="36094" custLinFactNeighborX="-1106" custLinFactNeighborY="-40065">
        <dgm:presLayoutVars>
          <dgm:bulletEnabled val="1"/>
        </dgm:presLayoutVars>
      </dgm:prSet>
      <dgm:spPr/>
    </dgm:pt>
  </dgm:ptLst>
  <dgm:cxnLst>
    <dgm:cxn modelId="{0B26D30E-1DFC-48E0-9488-0A3146B66C7B}" type="presOf" srcId="{33CB5971-84F5-4033-9D85-09105C3DC7E7}" destId="{355337C9-9DD1-42B5-AE3E-71C5AFAE93E6}" srcOrd="0" destOrd="0" presId="urn:microsoft.com/office/officeart/2005/8/layout/default"/>
    <dgm:cxn modelId="{DE49411C-B0BA-4A78-A909-95E1FC75B987}" type="presOf" srcId="{28E8BB36-9C60-4556-88CE-EAF179D170C4}" destId="{560E4CEB-A672-4934-95B2-D3E358533C72}" srcOrd="0" destOrd="0" presId="urn:microsoft.com/office/officeart/2005/8/layout/default"/>
    <dgm:cxn modelId="{832AD43A-EF32-474C-BD81-F57FC79D071E}" type="presOf" srcId="{FE336214-8D43-4AD8-ACEB-418D4287CCAD}" destId="{3B58A825-47CD-45F4-893E-CA46BE49F2C9}" srcOrd="0" destOrd="0" presId="urn:microsoft.com/office/officeart/2005/8/layout/default"/>
    <dgm:cxn modelId="{D0F2756A-94B9-4D09-AF40-2976A36A98BA}" srcId="{FE336214-8D43-4AD8-ACEB-418D4287CCAD}" destId="{875A0E74-C8E1-451C-9FA3-D45ED397667E}" srcOrd="2" destOrd="0" parTransId="{9AE1F370-693C-4885-B61F-D0D09F3C92FD}" sibTransId="{75CF10AA-46E1-487F-9F68-AFCE60F81338}"/>
    <dgm:cxn modelId="{7C845B73-CF06-4DBA-A05D-D5137038D1A9}" srcId="{FE336214-8D43-4AD8-ACEB-418D4287CCAD}" destId="{33CB5971-84F5-4033-9D85-09105C3DC7E7}" srcOrd="1" destOrd="0" parTransId="{052BC282-CF17-42E2-9B62-85F3915DDDD0}" sibTransId="{9FF65BF6-B131-4AEB-8689-B306A7926EFD}"/>
    <dgm:cxn modelId="{2575FC82-333B-449D-BB78-2F3C5ABC11B5}" srcId="{FE336214-8D43-4AD8-ACEB-418D4287CCAD}" destId="{28E8BB36-9C60-4556-88CE-EAF179D170C4}" srcOrd="0" destOrd="0" parTransId="{6EFAF102-2851-4479-9247-0E8BEB7DC429}" sibTransId="{EFE07DC6-12E0-4DD3-AB88-C34FCEBB3A6B}"/>
    <dgm:cxn modelId="{7D274CE7-4685-4236-870C-EA0611E2345C}" type="presOf" srcId="{875A0E74-C8E1-451C-9FA3-D45ED397667E}" destId="{2529DE4C-25FB-47F9-81B6-3C9A0F0EBE1D}" srcOrd="0" destOrd="0" presId="urn:microsoft.com/office/officeart/2005/8/layout/default"/>
    <dgm:cxn modelId="{6FA0727D-EAB4-4447-8F6A-728FA017E3DF}" type="presParOf" srcId="{3B58A825-47CD-45F4-893E-CA46BE49F2C9}" destId="{560E4CEB-A672-4934-95B2-D3E358533C72}" srcOrd="0" destOrd="0" presId="urn:microsoft.com/office/officeart/2005/8/layout/default"/>
    <dgm:cxn modelId="{3461FC5B-BC42-4ECE-B4D5-A10242E0F334}" type="presParOf" srcId="{3B58A825-47CD-45F4-893E-CA46BE49F2C9}" destId="{7DF38661-0D41-4FE9-BD07-D143B4BD07F7}" srcOrd="1" destOrd="0" presId="urn:microsoft.com/office/officeart/2005/8/layout/default"/>
    <dgm:cxn modelId="{45AF54DC-7708-4437-81D6-5D44291050C5}" type="presParOf" srcId="{3B58A825-47CD-45F4-893E-CA46BE49F2C9}" destId="{355337C9-9DD1-42B5-AE3E-71C5AFAE93E6}" srcOrd="2" destOrd="0" presId="urn:microsoft.com/office/officeart/2005/8/layout/default"/>
    <dgm:cxn modelId="{0169EA24-BAF5-4672-9F8B-77765D928C85}" type="presParOf" srcId="{3B58A825-47CD-45F4-893E-CA46BE49F2C9}" destId="{CB72C20F-E5A7-43C9-96A0-C66D195CDCED}" srcOrd="3" destOrd="0" presId="urn:microsoft.com/office/officeart/2005/8/layout/default"/>
    <dgm:cxn modelId="{BD0DBA97-E3A9-4437-83D2-721CCA1A6CE8}" type="presParOf" srcId="{3B58A825-47CD-45F4-893E-CA46BE49F2C9}" destId="{2529DE4C-25FB-47F9-81B6-3C9A0F0EBE1D}" srcOrd="4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61DE4-226E-455A-845F-4F1CB5FF4FD8}">
      <dsp:nvSpPr>
        <dsp:cNvPr id="0" name=""/>
        <dsp:cNvSpPr/>
      </dsp:nvSpPr>
      <dsp:spPr>
        <a:xfrm>
          <a:off x="953923" y="160009"/>
          <a:ext cx="9120761" cy="1144364"/>
        </a:xfrm>
        <a:prstGeom prst="rect">
          <a:avLst/>
        </a:prstGeom>
        <a:solidFill>
          <a:srgbClr val="FFE6F5">
            <a:alpha val="40000"/>
          </a:srgb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6969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b="1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Utilizarea metodei culturilor multisporale și a selecției individuale repetate aplicate sușelor provenite din cele sălbatice pentru obținerea de micelii cu caracteristici de creștere, uniformitate și stabilitate îmbunătățite.</a:t>
          </a:r>
          <a:endParaRPr lang="en-US" sz="1600" b="1" kern="1200" dirty="0">
            <a:effectLst/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sp:txBody>
      <dsp:txXfrm>
        <a:off x="953923" y="160009"/>
        <a:ext cx="9120761" cy="1144364"/>
      </dsp:txXfrm>
    </dsp:sp>
    <dsp:sp modelId="{70317080-DB17-4C8E-A139-666F3ABFD8A3}">
      <dsp:nvSpPr>
        <dsp:cNvPr id="0" name=""/>
        <dsp:cNvSpPr/>
      </dsp:nvSpPr>
      <dsp:spPr>
        <a:xfrm>
          <a:off x="0" y="47899"/>
          <a:ext cx="1131381" cy="1421626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l="-1000" r="-1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1BD2C4-754A-4C27-88F3-CDA46A530AA7}">
      <dsp:nvSpPr>
        <dsp:cNvPr id="0" name=""/>
        <dsp:cNvSpPr/>
      </dsp:nvSpPr>
      <dsp:spPr>
        <a:xfrm>
          <a:off x="1013863" y="1584908"/>
          <a:ext cx="8789741" cy="1055904"/>
        </a:xfrm>
        <a:prstGeom prst="rect">
          <a:avLst/>
        </a:prstGeom>
        <a:solidFill>
          <a:srgbClr val="FFE6F5">
            <a:alpha val="40000"/>
          </a:srgb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6346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b="1" kern="12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Pregătirea materialului de însămînțare pentru verificarea în cultură comparativă  a miceliilor cu caractere îmbunătite provenite de la tulpinile cu cele mai bune rezultate în evaluările anterioare</a:t>
          </a:r>
          <a:endParaRPr lang="en-US" sz="1600" kern="1200" dirty="0"/>
        </a:p>
      </dsp:txBody>
      <dsp:txXfrm>
        <a:off x="1013863" y="1584908"/>
        <a:ext cx="8789741" cy="1055904"/>
      </dsp:txXfrm>
    </dsp:sp>
    <dsp:sp modelId="{51D7C55D-F76C-459A-9755-CB3533AD35DD}">
      <dsp:nvSpPr>
        <dsp:cNvPr id="0" name=""/>
        <dsp:cNvSpPr/>
      </dsp:nvSpPr>
      <dsp:spPr>
        <a:xfrm>
          <a:off x="0" y="1545445"/>
          <a:ext cx="1050698" cy="1372442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l="-20000" r="-20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E4CEB-A672-4934-95B2-D3E358533C72}">
      <dsp:nvSpPr>
        <dsp:cNvPr id="0" name=""/>
        <dsp:cNvSpPr/>
      </dsp:nvSpPr>
      <dsp:spPr>
        <a:xfrm>
          <a:off x="697392" y="283029"/>
          <a:ext cx="6203477" cy="1438510"/>
        </a:xfrm>
        <a:prstGeom prst="rect">
          <a:avLst/>
        </a:prstGeom>
        <a:solidFill>
          <a:srgbClr val="60A5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9144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o-RO" sz="1600" b="1" u="sng" kern="1200" dirty="0">
              <a:latin typeface="Arial" panose="020B0604020202020204" pitchFamily="34" charset="0"/>
              <a:cs typeface="Arial" panose="020B0604020202020204" pitchFamily="34" charset="0"/>
            </a:rPr>
            <a:t>Activitatea 5.1 </a:t>
          </a:r>
        </a:p>
        <a:p>
          <a:pPr marL="9144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o-RO" sz="1600" b="1" kern="1200" dirty="0">
              <a:latin typeface="Arial" panose="020B0604020202020204" pitchFamily="34" charset="0"/>
              <a:cs typeface="Arial" panose="020B0604020202020204" pitchFamily="34" charset="0"/>
            </a:rPr>
            <a:t>Utilizarea metodei culturilor multisporale și a selecției individuale repetate aplicate sușelor provenite din cele sălbatice pentru obținerea de micelii cu caracteristici de creștere, uniformitate și stabilitate îmbunătățite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7392" y="283029"/>
        <a:ext cx="6203477" cy="1438510"/>
      </dsp:txXfrm>
    </dsp:sp>
    <dsp:sp modelId="{355337C9-9DD1-42B5-AE3E-71C5AFAE93E6}">
      <dsp:nvSpPr>
        <dsp:cNvPr id="0" name=""/>
        <dsp:cNvSpPr/>
      </dsp:nvSpPr>
      <dsp:spPr>
        <a:xfrm>
          <a:off x="675809" y="1950035"/>
          <a:ext cx="6203477" cy="1438510"/>
        </a:xfrm>
        <a:prstGeom prst="rect">
          <a:avLst/>
        </a:prstGeom>
        <a:solidFill>
          <a:srgbClr val="60A5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b="1" u="none" kern="1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ro-RO" sz="1600" b="1" u="sng" kern="1200" dirty="0">
              <a:latin typeface="Arial" panose="020B0604020202020204" pitchFamily="34" charset="0"/>
              <a:cs typeface="Arial" panose="020B0604020202020204" pitchFamily="34" charset="0"/>
            </a:rPr>
            <a:t>Activitatea 5.2</a:t>
          </a:r>
        </a:p>
        <a:p>
          <a:pPr marL="9144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o-RO" sz="1600" b="1" kern="1200" dirty="0">
              <a:latin typeface="Arial" panose="020B0604020202020204" pitchFamily="34" charset="0"/>
              <a:cs typeface="Arial" panose="020B0604020202020204" pitchFamily="34" charset="0"/>
            </a:rPr>
            <a:t>Pregătirea materialului de însămînțare pentru verificarea în cultură comparativă a miceliilor cu caractere îmbunătățite provenite de la tulpinile cu cele mai bune rezultate în evaluările anterioare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5809" y="1950035"/>
        <a:ext cx="6203477" cy="1438510"/>
      </dsp:txXfrm>
    </dsp:sp>
    <dsp:sp modelId="{2529DE4C-25FB-47F9-81B6-3C9A0F0EBE1D}">
      <dsp:nvSpPr>
        <dsp:cNvPr id="0" name=""/>
        <dsp:cNvSpPr/>
      </dsp:nvSpPr>
      <dsp:spPr>
        <a:xfrm>
          <a:off x="7432304" y="273250"/>
          <a:ext cx="4076824" cy="1797714"/>
        </a:xfrm>
        <a:prstGeom prst="rect">
          <a:avLst/>
        </a:prstGeom>
        <a:solidFill>
          <a:srgbClr val="FF993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b="1" u="none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marL="0" lvl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b="1" u="none" kern="1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ro-RO" sz="1600" b="1" i="1" u="sng" kern="1200" dirty="0">
              <a:latin typeface="Arial" panose="020B0604020202020204" pitchFamily="34" charset="0"/>
              <a:cs typeface="Arial" panose="020B0604020202020204" pitchFamily="34" charset="0"/>
            </a:rPr>
            <a:t>Activitatea 4.3 </a:t>
          </a:r>
          <a:r>
            <a:rPr lang="ro-RO" sz="1400" b="1" i="1" u="none" kern="1200" dirty="0">
              <a:latin typeface="Arial" panose="020B0604020202020204" pitchFamily="34" charset="0"/>
              <a:cs typeface="Arial" panose="020B0604020202020204" pitchFamily="34" charset="0"/>
            </a:rPr>
            <a:t>– continuare din Faza 4</a:t>
          </a:r>
        </a:p>
        <a:p>
          <a:pPr marL="9144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o-RO" sz="1400" b="1" i="1" u="none" kern="1200" dirty="0">
              <a:latin typeface="Arial" panose="020B0604020202020204" pitchFamily="34" charset="0"/>
              <a:cs typeface="Arial" panose="020B0604020202020204" pitchFamily="34" charset="0"/>
            </a:rPr>
            <a:t> (finalizarea recoltărilor – Val I) </a:t>
          </a:r>
        </a:p>
        <a:p>
          <a:pPr marL="9144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o-RO" sz="1600" b="1" i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9144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i="1" kern="1200" dirty="0" err="1">
              <a:latin typeface="Arial" panose="020B0604020202020204" pitchFamily="34" charset="0"/>
              <a:cs typeface="Arial" panose="020B0604020202020204" pitchFamily="34" charset="0"/>
            </a:rPr>
            <a:t>Testarea</a:t>
          </a:r>
          <a:r>
            <a:rPr lang="en-US" sz="1600" b="1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i="1" kern="1200" dirty="0" err="1">
              <a:latin typeface="Arial" panose="020B0604020202020204" pitchFamily="34" charset="0"/>
              <a:cs typeface="Arial" panose="020B0604020202020204" pitchFamily="34" charset="0"/>
            </a:rPr>
            <a:t>capacității</a:t>
          </a:r>
          <a:r>
            <a:rPr lang="en-US" sz="1600" b="1" i="1" kern="1200" dirty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1600" b="1" i="1" kern="1200" dirty="0" err="1">
              <a:latin typeface="Arial" panose="020B0604020202020204" pitchFamily="34" charset="0"/>
              <a:cs typeface="Arial" panose="020B0604020202020204" pitchFamily="34" charset="0"/>
            </a:rPr>
            <a:t>fructificare</a:t>
          </a:r>
          <a:r>
            <a:rPr lang="en-US" sz="1600" b="1" i="1" kern="1200" dirty="0"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ro-RO" sz="1600" b="1" i="1" kern="1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</a:p>
        <a:p>
          <a:pPr marL="9144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o-RO" sz="1600" b="1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i="1" kern="1200" dirty="0" err="1">
              <a:latin typeface="Arial" panose="020B0604020202020204" pitchFamily="34" charset="0"/>
              <a:cs typeface="Arial" panose="020B0604020202020204" pitchFamily="34" charset="0"/>
            </a:rPr>
            <a:t>tulpinilor</a:t>
          </a:r>
          <a:r>
            <a:rPr lang="en-US" sz="1600" b="1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i="1" kern="1200" dirty="0" err="1">
              <a:latin typeface="Arial" panose="020B0604020202020204" pitchFamily="34" charset="0"/>
              <a:cs typeface="Arial" panose="020B0604020202020204" pitchFamily="34" charset="0"/>
            </a:rPr>
            <a:t>sălbatice</a:t>
          </a:r>
          <a:r>
            <a:rPr lang="en-US" sz="1600" b="1" i="1" kern="1200" dirty="0">
              <a:latin typeface="Arial" panose="020B0604020202020204" pitchFamily="34" charset="0"/>
              <a:cs typeface="Arial" panose="020B0604020202020204" pitchFamily="34" charset="0"/>
            </a:rPr>
            <a:t> din </a:t>
          </a:r>
          <a:r>
            <a:rPr lang="en-US" sz="1600" b="1" i="1" kern="1200" dirty="0" err="1">
              <a:latin typeface="Arial" panose="020B0604020202020204" pitchFamily="34" charset="0"/>
              <a:cs typeface="Arial" panose="020B0604020202020204" pitchFamily="34" charset="0"/>
            </a:rPr>
            <a:t>seriile</a:t>
          </a:r>
          <a:r>
            <a:rPr lang="en-US" sz="1600" b="1" i="1" kern="1200" dirty="0">
              <a:latin typeface="Arial" panose="020B0604020202020204" pitchFamily="34" charset="0"/>
              <a:cs typeface="Arial" panose="020B0604020202020204" pitchFamily="34" charset="0"/>
            </a:rPr>
            <a:t> III, IV </a:t>
          </a:r>
          <a:r>
            <a:rPr lang="en-US" sz="1600" b="1" i="1" kern="1200" dirty="0" err="1">
              <a:latin typeface="Arial" panose="020B0604020202020204" pitchFamily="34" charset="0"/>
              <a:cs typeface="Arial" panose="020B0604020202020204" pitchFamily="34" charset="0"/>
            </a:rPr>
            <a:t>în</a:t>
          </a:r>
          <a:r>
            <a:rPr lang="en-US" sz="1600" b="1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o-RO" sz="1600" b="1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marL="9144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o-RO" sz="1600" b="1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1" i="1" kern="1200" dirty="0" err="1">
              <a:latin typeface="Arial" panose="020B0604020202020204" pitchFamily="34" charset="0"/>
              <a:cs typeface="Arial" panose="020B0604020202020204" pitchFamily="34" charset="0"/>
            </a:rPr>
            <a:t>condiții</a:t>
          </a:r>
          <a:r>
            <a:rPr lang="en-US" sz="1600" b="1" i="1" kern="1200" dirty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1600" b="1" i="1" kern="1200" dirty="0" err="1">
              <a:latin typeface="Arial" panose="020B0604020202020204" pitchFamily="34" charset="0"/>
              <a:cs typeface="Arial" panose="020B0604020202020204" pitchFamily="34" charset="0"/>
            </a:rPr>
            <a:t>ciupercărie</a:t>
          </a:r>
          <a:endParaRPr lang="ro-RO" sz="1600" b="1" i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9144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o-RO" sz="1600" b="1" u="sng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32304" y="273250"/>
        <a:ext cx="4076824" cy="17977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6DB20-3EA0-43A9-B44C-276D907D7B22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2AB71-8E3E-4CFF-A10B-75ECAB163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42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C2A71-F707-4E4E-9BDF-26EB79C209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436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2AB71-8E3E-4CFF-A10B-75ECAB163D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69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2AB71-8E3E-4CFF-A10B-75ECAB163D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36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2AB71-8E3E-4CFF-A10B-75ECAB163D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73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D6CDB-D512-5BC4-004F-1DA2FAD75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613BEF-37E4-F5EB-8165-2EE3FC1172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FAA187-183E-75C5-2DE6-00B4FF4C51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69EA6-A0BF-9BFE-0CFE-BCBE222AD3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2AB71-8E3E-4CFF-A10B-75ECAB163D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79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F4A68-2023-DDC3-44E1-2804A6A06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A34977-6AD5-8BB2-7BEC-F383FC5BE9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02CFE5-FC1D-6404-C09A-319A4768C6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F28756-9833-42A8-0E19-44BBD132DC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2AB71-8E3E-4CFF-A10B-75ECAB163D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92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A64DC6-D98B-75B9-1EF4-561ED72EB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00A6C7-7987-8DC4-AD84-CE281B9474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E11EEA-C779-AB17-C323-0D1FAE9260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BEACBB-A9DD-9EBA-EB1F-C3281C5535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2AB71-8E3E-4CFF-A10B-75ECAB163D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24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DA3A2-7C38-6756-23FB-E6365A17C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69E378-5BC8-4ECC-62A0-98A7D27F4D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984F0A-21C0-0BDF-B759-AF5E5D8D0B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7E15BD-DB46-E9CD-A6DA-4ACF32BA1E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2AB71-8E3E-4CFF-A10B-75ECAB163D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83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405E3-977E-8809-D632-EC11E6DC1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4ACC5B-9B30-CEF0-EC85-A8C209B82C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FA3007-BBA8-632F-271B-5D9F60FAAB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435ED4-A195-3E23-89AA-AAC3CDBBD6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12AB71-8E3E-4CFF-A10B-75ECAB163D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639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8A22D-84EC-4965-884E-D2DD15416ECB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A524-9BE0-4C35-84BE-A715237CE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65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8A22D-84EC-4965-884E-D2DD15416ECB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A524-9BE0-4C35-84BE-A715237CE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91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8A22D-84EC-4965-884E-D2DD15416ECB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A524-9BE0-4C35-84BE-A715237CE55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5478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8A22D-84EC-4965-884E-D2DD15416ECB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A524-9BE0-4C35-84BE-A715237CE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70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8A22D-84EC-4965-884E-D2DD15416ECB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A524-9BE0-4C35-84BE-A715237CE55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6944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8A22D-84EC-4965-884E-D2DD15416ECB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A524-9BE0-4C35-84BE-A715237CE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157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8A22D-84EC-4965-884E-D2DD15416ECB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A524-9BE0-4C35-84BE-A715237CE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42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8A22D-84EC-4965-884E-D2DD15416ECB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A524-9BE0-4C35-84BE-A715237CE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52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8A22D-84EC-4965-884E-D2DD15416ECB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A524-9BE0-4C35-84BE-A715237CE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36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8A22D-84EC-4965-884E-D2DD15416ECB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A524-9BE0-4C35-84BE-A715237CE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10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8A22D-84EC-4965-884E-D2DD15416ECB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A524-9BE0-4C35-84BE-A715237CE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46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8A22D-84EC-4965-884E-D2DD15416ECB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A524-9BE0-4C35-84BE-A715237CE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01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8A22D-84EC-4965-884E-D2DD15416ECB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A524-9BE0-4C35-84BE-A715237CE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5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8A22D-84EC-4965-884E-D2DD15416ECB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A524-9BE0-4C35-84BE-A715237CE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30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8A22D-84EC-4965-884E-D2DD15416ECB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A524-9BE0-4C35-84BE-A715237CE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00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8A22D-84EC-4965-884E-D2DD15416ECB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A524-9BE0-4C35-84BE-A715237CE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56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8A22D-84EC-4965-884E-D2DD15416ECB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5D0A524-9BE0-4C35-84BE-A715237CE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7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  <p:sldLayoutId id="2147484368" r:id="rId12"/>
    <p:sldLayoutId id="2147484369" r:id="rId13"/>
    <p:sldLayoutId id="2147484370" r:id="rId14"/>
    <p:sldLayoutId id="2147484371" r:id="rId15"/>
    <p:sldLayoutId id="214748437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.pn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chart" Target="../charts/chart1.xml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1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11" Type="http://schemas.openxmlformats.org/officeDocument/2006/relationships/image" Target="../media/image3.jpeg"/><Relationship Id="rId5" Type="http://schemas.openxmlformats.org/officeDocument/2006/relationships/image" Target="../media/image30.jpeg"/><Relationship Id="rId10" Type="http://schemas.openxmlformats.org/officeDocument/2006/relationships/image" Target="../media/image34.jpeg"/><Relationship Id="rId4" Type="http://schemas.openxmlformats.org/officeDocument/2006/relationships/image" Target="../media/image29.jpeg"/><Relationship Id="rId9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3280" y="2017448"/>
            <a:ext cx="10695578" cy="880241"/>
          </a:xfr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marL="182880" algn="ctr">
              <a:spcAft>
                <a:spcPts val="1200"/>
              </a:spcAft>
            </a:pPr>
            <a:r>
              <a:rPr lang="en-US" sz="2200" b="1" i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Denumirea</a:t>
            </a:r>
            <a:r>
              <a:rPr lang="en-US" sz="22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proiectului</a:t>
            </a:r>
            <a:r>
              <a:rPr lang="ro-RO" sz="22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o-RO" sz="1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Microsoft Sans Serif" pitchFamily="34" charset="0"/>
                <a:cs typeface="Arial" panose="020B0604020202020204" pitchFamily="34" charset="0"/>
              </a:rPr>
              <a:t>ADER </a:t>
            </a:r>
            <a:r>
              <a:rPr lang="en-GB" sz="1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Microsoft Sans Serif" pitchFamily="34" charset="0"/>
                <a:cs typeface="Arial" panose="020B0604020202020204" pitchFamily="34" charset="0"/>
              </a:rPr>
              <a:t>6.2.1</a:t>
            </a:r>
            <a:r>
              <a:rPr lang="ro-RO" sz="1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Microsoft Sans Serif" pitchFamily="34" charset="0"/>
                <a:cs typeface="Arial" panose="020B0604020202020204" pitchFamily="34" charset="0"/>
              </a:rPr>
              <a:t>. </a:t>
            </a:r>
            <a:r>
              <a:rPr lang="ro-RO" sz="1800" b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Utilizarea de tulpini sălbatice din specii indigene de ciuperci comestibile/medicinale </a:t>
            </a:r>
            <a:br>
              <a:rPr lang="en-GB" sz="1800" b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o-RO" sz="1800" b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pentru dezvoltarea sortimentului cultivat în Romania</a:t>
            </a:r>
            <a:endParaRPr lang="en-US" sz="1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Microsoft Sans Serif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9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843280" y="3204001"/>
            <a:ext cx="10695578" cy="8617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algn="ctr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0" tIns="45720" rIns="0" bIns="45720" rtlCol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b="1" i="1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Obiectivul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proiectului</a:t>
            </a:r>
            <a:r>
              <a:rPr lang="ro-RO" b="1" i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ro-RO" sz="160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olectarea, identificarea și prezervarea de resurse genetice fungice valoroase de tip sălbatic, cu utilitate prezentă </a:t>
            </a:r>
            <a:endParaRPr lang="en-GB" sz="1600" dirty="0">
              <a:solidFill>
                <a:schemeClr val="accent2">
                  <a:lumMod val="50000"/>
                </a:schemeClr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ts val="0"/>
              </a:spcBef>
            </a:pPr>
            <a:r>
              <a:rPr lang="ro-RO" sz="1600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și viitoare pentru diversificarea sortimentului cultivat și dezvoltarea producției de ciuperci în Romania</a:t>
            </a:r>
            <a:endParaRPr lang="ro-RO" sz="16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5" descr="ant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6" y="773144"/>
            <a:ext cx="650390" cy="6492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703389" y="188914"/>
            <a:ext cx="8713787" cy="3762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b="1" dirty="0"/>
              <a:t>PLAN SECTORIAL </a:t>
            </a:r>
            <a:r>
              <a:rPr lang="en-US" b="1" dirty="0">
                <a:latin typeface="Arial"/>
              </a:rPr>
              <a:t>”</a:t>
            </a:r>
            <a:r>
              <a:rPr lang="en-US" b="1" i="1" dirty="0"/>
              <a:t>AGRICULTUR</a:t>
            </a:r>
            <a:r>
              <a:rPr lang="en-US" b="1" i="1" dirty="0">
                <a:cs typeface="Arial" pitchFamily="34" charset="0"/>
              </a:rPr>
              <a:t>Ă</a:t>
            </a:r>
            <a:r>
              <a:rPr lang="en-US" b="1" i="1" dirty="0"/>
              <a:t> </a:t>
            </a:r>
            <a:r>
              <a:rPr lang="en-US" b="1" i="1" dirty="0">
                <a:cs typeface="Arial" pitchFamily="34" charset="0"/>
              </a:rPr>
              <a:t>Ş</a:t>
            </a:r>
            <a:r>
              <a:rPr lang="en-US" b="1" i="1" dirty="0"/>
              <a:t>I DEZVOLTARE RURALĂ – ADER 202</a:t>
            </a:r>
            <a:r>
              <a:rPr lang="en-GB" b="1" i="1" dirty="0"/>
              <a:t>6 </a:t>
            </a:r>
            <a:r>
              <a:rPr lang="en-US" b="1" dirty="0"/>
              <a:t>”</a:t>
            </a: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843280" y="773144"/>
            <a:ext cx="10695579" cy="6492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CONTRACTOR:  </a:t>
            </a:r>
            <a:r>
              <a:rPr lang="en-US" sz="1600" b="1" i="1" dirty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INSTITUTUL DE CERCETARE - DEZVOLTARE PENTRU LEGUMICULTURĂ ŞI FLORICULTURĂ - VIDRA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05822" y="1544026"/>
            <a:ext cx="27368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293D8E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400" b="1" i="1" dirty="0" err="1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Contractul</a:t>
            </a:r>
            <a:r>
              <a:rPr lang="en-US" sz="1400" b="1" i="1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 nr</a:t>
            </a:r>
            <a:r>
              <a:rPr lang="ro-RO" sz="1400" b="1" i="1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:</a:t>
            </a:r>
            <a:r>
              <a:rPr lang="en-US" sz="1400" b="1" i="1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GB" sz="1400" b="1" i="1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621/13.07.2023</a:t>
            </a:r>
            <a:endParaRPr lang="en-US" sz="1400" b="1" i="1" dirty="0">
              <a:solidFill>
                <a:schemeClr val="accent4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901529" y="1532376"/>
            <a:ext cx="25209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293D8E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400" b="1" i="1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Data </a:t>
            </a:r>
            <a:r>
              <a:rPr lang="en-US" sz="1400" b="1" i="1" dirty="0" err="1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începerii</a:t>
            </a:r>
            <a:r>
              <a:rPr lang="ro-RO" sz="1400" b="1" i="1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:</a:t>
            </a:r>
            <a:r>
              <a:rPr lang="en-US" sz="1400" b="1" i="1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GB" sz="1400" b="1" i="1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13.07.2023</a:t>
            </a:r>
            <a:r>
              <a:rPr lang="en-US" sz="1400" b="1" i="1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endParaRPr lang="en-US" sz="1400" i="1" dirty="0">
              <a:solidFill>
                <a:schemeClr val="accent4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992203" y="1532376"/>
            <a:ext cx="25209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293D8E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400" b="1" i="1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Data </a:t>
            </a:r>
            <a:r>
              <a:rPr lang="ro-RO" sz="1400" b="1" i="1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finalizării:</a:t>
            </a:r>
            <a:r>
              <a:rPr lang="en-US" sz="1400" b="1" i="1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GB" sz="1400" b="1" i="1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30.07.2026</a:t>
            </a:r>
            <a:endParaRPr lang="en-US" sz="1400" i="1" dirty="0">
              <a:solidFill>
                <a:schemeClr val="accent4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338022" y="5500081"/>
            <a:ext cx="4200836" cy="584775"/>
          </a:xfrm>
          <a:prstGeom prst="rect">
            <a:avLst/>
          </a:prstGeom>
          <a:solidFill>
            <a:schemeClr val="bg2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o-RO" sz="1600" b="1" i="1" dirty="0">
                <a:cs typeface="Arial" panose="020B0604020202020204" pitchFamily="34" charset="0"/>
              </a:rPr>
              <a:t>Director de proiect</a:t>
            </a:r>
            <a:r>
              <a:rPr lang="en-US" sz="1600" b="1" i="1" dirty="0">
                <a:cs typeface="Arial" panose="020B0604020202020204" pitchFamily="34" charset="0"/>
              </a:rPr>
              <a:t>: </a:t>
            </a:r>
            <a:endParaRPr lang="ro-RO" sz="1600" b="1" i="1" dirty="0">
              <a:cs typeface="Arial" panose="020B0604020202020204" pitchFamily="34" charset="0"/>
            </a:endParaRPr>
          </a:p>
          <a:p>
            <a:pPr algn="ctr" eaLnBrk="1" hangingPunct="1"/>
            <a:r>
              <a:rPr lang="en-US" sz="1600" dirty="0">
                <a:cs typeface="Arial" panose="020B0604020202020204" pitchFamily="34" charset="0"/>
              </a:rPr>
              <a:t>Dr.</a:t>
            </a:r>
            <a:r>
              <a:rPr lang="ro-RO" sz="1600" dirty="0">
                <a:cs typeface="Arial" panose="020B0604020202020204" pitchFamily="34" charset="0"/>
              </a:rPr>
              <a:t> </a:t>
            </a:r>
            <a:r>
              <a:rPr lang="en-US" sz="1600" dirty="0">
                <a:cs typeface="Arial" panose="020B0604020202020204" pitchFamily="34" charset="0"/>
              </a:rPr>
              <a:t>biol. </a:t>
            </a:r>
            <a:r>
              <a:rPr lang="en-US" sz="1600" dirty="0" err="1">
                <a:cs typeface="Arial" panose="020B0604020202020204" pitchFamily="34" charset="0"/>
              </a:rPr>
              <a:t>Zăgrean</a:t>
            </a:r>
            <a:r>
              <a:rPr lang="en-US" sz="1600" dirty="0">
                <a:cs typeface="Arial" panose="020B0604020202020204" pitchFamily="34" charset="0"/>
              </a:rPr>
              <a:t> </a:t>
            </a:r>
            <a:r>
              <a:rPr lang="en-US" sz="1600" dirty="0" err="1">
                <a:cs typeface="Arial" panose="020B0604020202020204" pitchFamily="34" charset="0"/>
              </a:rPr>
              <a:t>Alexandru</a:t>
            </a:r>
            <a:r>
              <a:rPr lang="en-US" sz="1600" dirty="0">
                <a:cs typeface="Arial" panose="020B0604020202020204" pitchFamily="34" charset="0"/>
              </a:rPr>
              <a:t> </a:t>
            </a:r>
            <a:r>
              <a:rPr lang="en-US" sz="1600" dirty="0" err="1">
                <a:cs typeface="Arial" panose="020B0604020202020204" pitchFamily="34" charset="0"/>
              </a:rPr>
              <a:t>Valentin</a:t>
            </a:r>
            <a:endParaRPr lang="en-US" sz="1600" dirty="0">
              <a:cs typeface="Arial" panose="020B0604020202020204" pitchFamily="34" charset="0"/>
            </a:endParaRPr>
          </a:p>
        </p:txBody>
      </p:sp>
      <p:sp>
        <p:nvSpPr>
          <p:cNvPr id="13" name="TextBox 17"/>
          <p:cNvSpPr txBox="1">
            <a:spLocks noChangeArrowheads="1"/>
          </p:cNvSpPr>
          <p:nvPr/>
        </p:nvSpPr>
        <p:spPr bwMode="auto">
          <a:xfrm>
            <a:off x="8887522" y="6237927"/>
            <a:ext cx="2651156" cy="461665"/>
          </a:xfrm>
          <a:prstGeom prst="rect">
            <a:avLst/>
          </a:prstGeom>
          <a:solidFill>
            <a:schemeClr val="bg2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o-RO" sz="1200" dirty="0">
                <a:latin typeface="Times New Roman" panose="02020603050405020304" pitchFamily="18" charset="0"/>
                <a:cs typeface="Times New Roman" pitchFamily="18" charset="0"/>
              </a:rPr>
              <a:t>Tel:</a:t>
            </a:r>
            <a:r>
              <a:rPr lang="en-US" sz="1200" dirty="0">
                <a:latin typeface="Times New Roman" panose="02020603050405020304" pitchFamily="18" charset="0"/>
                <a:cs typeface="Times New Roman" pitchFamily="18" charset="0"/>
              </a:rPr>
              <a:t> 0744.260.103</a:t>
            </a:r>
          </a:p>
          <a:p>
            <a:pPr eaLnBrk="1" hangingPunct="1"/>
            <a:r>
              <a:rPr lang="ro-RO" sz="1200" dirty="0">
                <a:latin typeface="Times New Roman" panose="02020603050405020304" pitchFamily="18" charset="0"/>
                <a:cs typeface="Times New Roman" pitchFamily="18" charset="0"/>
              </a:rPr>
              <a:t>E-mail:</a:t>
            </a:r>
            <a:r>
              <a:rPr lang="en-US" sz="12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o-RO" sz="1200" dirty="0">
                <a:latin typeface="Times New Roman" panose="02020603050405020304" pitchFamily="18" charset="0"/>
                <a:cs typeface="Times New Roman" pitchFamily="18" charset="0"/>
              </a:rPr>
              <a:t>val.zagrean@gmail.com</a:t>
            </a:r>
            <a:endParaRPr lang="en-US" sz="12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070195" y="4306461"/>
            <a:ext cx="7468663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algn="ctr">
            <a:solidFill>
              <a:srgbClr val="293D8E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o-RO" sz="1600" b="1" i="1" dirty="0">
                <a:cs typeface="Arial" panose="020B0604020202020204" pitchFamily="34" charset="0"/>
              </a:rPr>
              <a:t>Materialul biologic inițial </a:t>
            </a:r>
            <a:endParaRPr lang="ro-RO" sz="1600" b="1" dirty="0">
              <a:cs typeface="Arial" panose="020B0604020202020204" pitchFamily="34" charset="0"/>
            </a:endParaRPr>
          </a:p>
          <a:p>
            <a:pPr algn="ctr" eaLnBrk="1" hangingPunct="1"/>
            <a:r>
              <a:rPr lang="ro-RO" sz="1400" b="1" dirty="0">
                <a:cs typeface="Arial" panose="020B0604020202020204" pitchFamily="34" charset="0"/>
              </a:rPr>
              <a:t>I</a:t>
            </a:r>
            <a:r>
              <a:rPr lang="en-GB" sz="1400" b="1" dirty="0" err="1">
                <a:cs typeface="Arial" panose="020B0604020202020204" pitchFamily="34" charset="0"/>
              </a:rPr>
              <a:t>zolate</a:t>
            </a:r>
            <a:r>
              <a:rPr lang="en-GB" sz="1400" b="1" dirty="0">
                <a:cs typeface="Arial" panose="020B0604020202020204" pitchFamily="34" charset="0"/>
              </a:rPr>
              <a:t> </a:t>
            </a:r>
            <a:r>
              <a:rPr lang="en-GB" sz="1400" b="1" dirty="0" err="1">
                <a:cs typeface="Arial" panose="020B0604020202020204" pitchFamily="34" charset="0"/>
              </a:rPr>
              <a:t>miceliene</a:t>
            </a:r>
            <a:r>
              <a:rPr lang="en-GB" sz="1400" b="1" dirty="0">
                <a:cs typeface="Arial" panose="020B0604020202020204" pitchFamily="34" charset="0"/>
              </a:rPr>
              <a:t> </a:t>
            </a:r>
            <a:r>
              <a:rPr lang="en-GB" sz="1400" b="1" dirty="0" err="1">
                <a:cs typeface="Arial" panose="020B0604020202020204" pitchFamily="34" charset="0"/>
              </a:rPr>
              <a:t>ob</a:t>
            </a:r>
            <a:r>
              <a:rPr lang="ro-RO" sz="1400" b="1" dirty="0">
                <a:cs typeface="Arial" panose="020B0604020202020204" pitchFamily="34" charset="0"/>
              </a:rPr>
              <a:t>ț</a:t>
            </a:r>
            <a:r>
              <a:rPr lang="en-GB" sz="1400" b="1" dirty="0" err="1">
                <a:cs typeface="Arial" panose="020B0604020202020204" pitchFamily="34" charset="0"/>
              </a:rPr>
              <a:t>ínute</a:t>
            </a:r>
            <a:r>
              <a:rPr lang="en-GB" sz="1400" b="1" dirty="0">
                <a:cs typeface="Arial" panose="020B0604020202020204" pitchFamily="34" charset="0"/>
              </a:rPr>
              <a:t> din </a:t>
            </a:r>
            <a:r>
              <a:rPr lang="ro-RO" sz="1400" b="1" dirty="0">
                <a:cs typeface="Arial" panose="020B0604020202020204" pitchFamily="34" charset="0"/>
              </a:rPr>
              <a:t>corpuri de fructificație ale unor</a:t>
            </a:r>
            <a:r>
              <a:rPr lang="en-GB" sz="1400" b="1" dirty="0">
                <a:cs typeface="Arial" panose="020B0604020202020204" pitchFamily="34" charset="0"/>
              </a:rPr>
              <a:t> </a:t>
            </a:r>
            <a:r>
              <a:rPr lang="en-GB" sz="1400" b="1" dirty="0" err="1">
                <a:cs typeface="Arial" panose="020B0604020202020204" pitchFamily="34" charset="0"/>
              </a:rPr>
              <a:t>specii</a:t>
            </a:r>
            <a:r>
              <a:rPr lang="en-GB" sz="1400" b="1" dirty="0">
                <a:cs typeface="Arial" panose="020B0604020202020204" pitchFamily="34" charset="0"/>
              </a:rPr>
              <a:t> de </a:t>
            </a:r>
            <a:r>
              <a:rPr lang="ro-RO" sz="1400" b="1" dirty="0">
                <a:cs typeface="Arial" panose="020B0604020202020204" pitchFamily="34" charset="0"/>
              </a:rPr>
              <a:t>macromicete </a:t>
            </a:r>
            <a:r>
              <a:rPr lang="en-GB" sz="1400" b="1" dirty="0" err="1">
                <a:cs typeface="Arial" panose="020B0604020202020204" pitchFamily="34" charset="0"/>
              </a:rPr>
              <a:t>comestibile</a:t>
            </a:r>
            <a:r>
              <a:rPr lang="en-GB" sz="1400" b="1" dirty="0">
                <a:cs typeface="Arial" panose="020B0604020202020204" pitchFamily="34" charset="0"/>
              </a:rPr>
              <a:t>/</a:t>
            </a:r>
            <a:r>
              <a:rPr lang="en-GB" sz="1400" b="1" dirty="0" err="1">
                <a:cs typeface="Arial" panose="020B0604020202020204" pitchFamily="34" charset="0"/>
              </a:rPr>
              <a:t>medicinale</a:t>
            </a:r>
            <a:r>
              <a:rPr lang="en-GB" sz="1400" b="1" dirty="0">
                <a:cs typeface="Arial" panose="020B0604020202020204" pitchFamily="34" charset="0"/>
              </a:rPr>
              <a:t> </a:t>
            </a:r>
            <a:r>
              <a:rPr lang="en-GB" sz="1400" b="1" dirty="0" err="1">
                <a:cs typeface="Arial" panose="020B0604020202020204" pitchFamily="34" charset="0"/>
              </a:rPr>
              <a:t>spontane</a:t>
            </a:r>
            <a:r>
              <a:rPr lang="ro-RO" sz="1400" b="1" dirty="0">
                <a:cs typeface="Arial" panose="020B0604020202020204" pitchFamily="34" charset="0"/>
              </a:rPr>
              <a:t> colectate din diferite zone geografice ale României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C2D145-C244-55FC-1B5D-2ABBD02448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80" y="4253901"/>
            <a:ext cx="3169920" cy="237744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65A3724-DDFB-6F8C-50A3-40A08147D9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687" y="5259741"/>
            <a:ext cx="2093004" cy="137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9256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1678638" y="626345"/>
            <a:ext cx="8791668" cy="338554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600" b="1" dirty="0">
                <a:solidFill>
                  <a:schemeClr val="bg1"/>
                </a:solidFill>
              </a:rPr>
              <a:t>PROIECT ADER </a:t>
            </a:r>
            <a:r>
              <a:rPr lang="ro-RO" sz="1600" b="1" dirty="0">
                <a:solidFill>
                  <a:schemeClr val="bg1"/>
                </a:solidFill>
              </a:rPr>
              <a:t>6.2.1. </a:t>
            </a:r>
            <a:r>
              <a:rPr lang="en-US" sz="1600" b="1" dirty="0">
                <a:solidFill>
                  <a:schemeClr val="bg1"/>
                </a:solidFill>
              </a:rPr>
              <a:t>– FAZA </a:t>
            </a:r>
            <a:r>
              <a:rPr lang="ro-RO" sz="1600" b="1" dirty="0">
                <a:solidFill>
                  <a:schemeClr val="bg1"/>
                </a:solidFill>
              </a:rPr>
              <a:t>5</a:t>
            </a:r>
            <a:r>
              <a:rPr lang="en-US" sz="1600" b="1" dirty="0">
                <a:solidFill>
                  <a:schemeClr val="bg1"/>
                </a:solidFill>
              </a:rPr>
              <a:t>/20</a:t>
            </a:r>
            <a:r>
              <a:rPr lang="ro-RO" sz="1600" b="1" dirty="0">
                <a:solidFill>
                  <a:schemeClr val="bg1"/>
                </a:solidFill>
              </a:rPr>
              <a:t>25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02050" y="1042681"/>
            <a:ext cx="8768256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o-RO" sz="1600" b="1" i="1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CP - </a:t>
            </a:r>
            <a:r>
              <a:rPr lang="pt-BR" sz="1600" b="1" i="1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Institutul de Cercetare-Dezvoltare pentru Legumicultură şi Floricultură Vidra</a:t>
            </a:r>
            <a:r>
              <a:rPr lang="ro-RO" sz="1600" b="1" i="1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endParaRPr lang="en-US" sz="1600" i="1" dirty="0">
              <a:solidFill>
                <a:schemeClr val="accent4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6158" name="Picture 5" descr="ant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15" y="626346"/>
            <a:ext cx="640078" cy="64008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046641" y="1551331"/>
            <a:ext cx="4032250" cy="338554"/>
          </a:xfrm>
          <a:prstGeom prst="rect">
            <a:avLst/>
          </a:prstGeom>
          <a:solidFill>
            <a:schemeClr val="accent1"/>
          </a:solidFill>
          <a:ln w="15875" algn="ctr">
            <a:solidFill>
              <a:srgbClr val="293D8E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2455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2455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2455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2455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2455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55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55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55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55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600" b="1" dirty="0">
                <a:solidFill>
                  <a:schemeClr val="bg1"/>
                </a:solidFill>
                <a:cs typeface="Arial" panose="020B0604020202020204" pitchFamily="34" charset="0"/>
              </a:rPr>
              <a:t>RAPORT  DE  ACTIVITATE  AL  FAZEI</a:t>
            </a:r>
            <a:r>
              <a:rPr lang="ro-RO" sz="1600" b="1" dirty="0">
                <a:solidFill>
                  <a:schemeClr val="bg1"/>
                </a:solidFill>
                <a:cs typeface="Arial" panose="020B0604020202020204" pitchFamily="34" charset="0"/>
              </a:rPr>
              <a:t> 5</a:t>
            </a:r>
            <a:endParaRPr lang="en-US" sz="1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89989" y="1284922"/>
            <a:ext cx="825529" cy="2154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293D8E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o-RO" sz="800" b="1" dirty="0">
                <a:latin typeface="Times New Roman" pitchFamily="18" charset="0"/>
                <a:cs typeface="Times New Roman" pitchFamily="18" charset="0"/>
              </a:rPr>
              <a:t>ICDLF Vidra</a:t>
            </a:r>
            <a:endParaRPr lang="en-US" sz="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E7AB72D1-3892-90B4-B10B-E73D4EB26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9" y="188914"/>
            <a:ext cx="87682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b="1" dirty="0"/>
              <a:t>PLAN SECTORIAL </a:t>
            </a:r>
            <a:r>
              <a:rPr lang="en-US" b="1" dirty="0">
                <a:latin typeface="Arial"/>
              </a:rPr>
              <a:t>”</a:t>
            </a:r>
            <a:r>
              <a:rPr lang="en-US" b="1" i="1" dirty="0"/>
              <a:t>AGRICULTUR</a:t>
            </a:r>
            <a:r>
              <a:rPr lang="en-US" b="1" i="1" dirty="0">
                <a:cs typeface="Arial" pitchFamily="34" charset="0"/>
              </a:rPr>
              <a:t>Ă</a:t>
            </a:r>
            <a:r>
              <a:rPr lang="en-US" b="1" i="1" dirty="0"/>
              <a:t> </a:t>
            </a:r>
            <a:r>
              <a:rPr lang="en-US" b="1" i="1" dirty="0">
                <a:cs typeface="Arial" pitchFamily="34" charset="0"/>
              </a:rPr>
              <a:t>Ş</a:t>
            </a:r>
            <a:r>
              <a:rPr lang="en-US" b="1" i="1" dirty="0"/>
              <a:t>I DEZVOLTARE RURALĂ – ADER 202</a:t>
            </a:r>
            <a:r>
              <a:rPr lang="en-GB" b="1" i="1" dirty="0"/>
              <a:t>6 </a:t>
            </a:r>
            <a:r>
              <a:rPr lang="en-US" b="1" dirty="0"/>
              <a:t>”</a:t>
            </a:r>
          </a:p>
        </p:txBody>
      </p:sp>
      <p:sp>
        <p:nvSpPr>
          <p:cNvPr id="2" name="Text Box 21">
            <a:extLst>
              <a:ext uri="{FF2B5EF4-FFF2-40B4-BE49-F238E27FC236}">
                <a16:creationId xmlns:a16="http://schemas.microsoft.com/office/drawing/2014/main" id="{41EC48C1-5755-310F-14ED-F8AD64F95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2050" y="2059981"/>
            <a:ext cx="8768256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Faz</a:t>
            </a: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o-RO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Obținerea de micelii sălbatice cu caracteristici de creștere îmbunătățite </a:t>
            </a:r>
          </a:p>
          <a:p>
            <a:pPr algn="ctr"/>
            <a:r>
              <a:rPr lang="ro-RO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destinate verificării în cultură comparativă</a:t>
            </a:r>
            <a:endParaRPr lang="en-US" dirty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90CCDC4-A8E5-170E-E8BC-DDF1574D97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189191"/>
              </p:ext>
            </p:extLst>
          </p:nvPr>
        </p:nvGraphicFramePr>
        <p:xfrm>
          <a:off x="581703" y="3590839"/>
          <a:ext cx="10657353" cy="3078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F4F44E0-BEE8-5AAD-889C-4EC6799A1EAD}"/>
              </a:ext>
            </a:extLst>
          </p:cNvPr>
          <p:cNvSpPr txBox="1"/>
          <p:nvPr/>
        </p:nvSpPr>
        <p:spPr>
          <a:xfrm>
            <a:off x="4046641" y="3221507"/>
            <a:ext cx="4032250" cy="369332"/>
          </a:xfrm>
          <a:prstGeom prst="rect">
            <a:avLst/>
          </a:prstGeom>
          <a:solidFill>
            <a:srgbClr val="FFE6F5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Obiectivele fazei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28961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1702050" y="554384"/>
            <a:ext cx="8768256" cy="338554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600" b="1" dirty="0">
                <a:solidFill>
                  <a:schemeClr val="bg1"/>
                </a:solidFill>
              </a:rPr>
              <a:t>PROIECT ADER </a:t>
            </a:r>
            <a:r>
              <a:rPr lang="ro-RO" sz="1600" b="1" dirty="0">
                <a:solidFill>
                  <a:schemeClr val="bg1"/>
                </a:solidFill>
              </a:rPr>
              <a:t>6.2.1. </a:t>
            </a:r>
            <a:r>
              <a:rPr lang="en-US" sz="1600" b="1" dirty="0">
                <a:solidFill>
                  <a:schemeClr val="bg1"/>
                </a:solidFill>
              </a:rPr>
              <a:t>– FAZA </a:t>
            </a:r>
            <a:r>
              <a:rPr lang="ro-RO" sz="1600" b="1" dirty="0">
                <a:solidFill>
                  <a:schemeClr val="bg1"/>
                </a:solidFill>
              </a:rPr>
              <a:t>5</a:t>
            </a:r>
            <a:r>
              <a:rPr lang="en-US" sz="1600" b="1" dirty="0">
                <a:solidFill>
                  <a:schemeClr val="bg1"/>
                </a:solidFill>
              </a:rPr>
              <a:t>/20</a:t>
            </a:r>
            <a:r>
              <a:rPr lang="ro-RO" sz="1600" b="1" dirty="0">
                <a:solidFill>
                  <a:schemeClr val="bg1"/>
                </a:solidFill>
              </a:rPr>
              <a:t>25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1871" y="988900"/>
            <a:ext cx="8768256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o-RO" sz="1600" b="1" i="1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CP - </a:t>
            </a:r>
            <a:r>
              <a:rPr lang="pt-BR" sz="1600" b="1" i="1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Institutul de Cercetare-Dezvoltare pentru Legumicultură şi Floricultură Vidra</a:t>
            </a:r>
            <a:r>
              <a:rPr lang="ro-RO" sz="1600" b="1" i="1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endParaRPr lang="en-US" sz="1600" i="1" dirty="0">
              <a:solidFill>
                <a:schemeClr val="accent4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6158" name="Picture 5" descr="ant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61" y="399393"/>
            <a:ext cx="777805" cy="77780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070053" y="1413572"/>
            <a:ext cx="4032250" cy="338554"/>
          </a:xfrm>
          <a:prstGeom prst="rect">
            <a:avLst/>
          </a:prstGeom>
          <a:solidFill>
            <a:schemeClr val="accent1"/>
          </a:solidFill>
          <a:ln w="15875" algn="ctr">
            <a:solidFill>
              <a:srgbClr val="293D8E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tabLst>
                <a:tab pos="2455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2455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2455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2455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2455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55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55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55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55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600" b="1" dirty="0">
                <a:solidFill>
                  <a:schemeClr val="bg1"/>
                </a:solidFill>
                <a:cs typeface="Arial" panose="020B0604020202020204" pitchFamily="34" charset="0"/>
              </a:rPr>
              <a:t>RAPORT  DE  ACTIVITATE  AL  FAZEI</a:t>
            </a:r>
            <a:r>
              <a:rPr lang="ro-RO" sz="1600" b="1" dirty="0">
                <a:solidFill>
                  <a:schemeClr val="bg1"/>
                </a:solidFill>
                <a:cs typeface="Arial" panose="020B0604020202020204" pitchFamily="34" charset="0"/>
              </a:rPr>
              <a:t> 5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9837" y="1209647"/>
            <a:ext cx="825529" cy="2154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293D8E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o-RO" sz="800" b="1" dirty="0">
                <a:latin typeface="Times New Roman" pitchFamily="18" charset="0"/>
                <a:cs typeface="Times New Roman" pitchFamily="18" charset="0"/>
              </a:rPr>
              <a:t>ICDLF Vidra</a:t>
            </a:r>
            <a:endParaRPr lang="en-US" sz="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E7AB72D1-3892-90B4-B10B-E73D4EB26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2050" y="73680"/>
            <a:ext cx="876825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b="1" dirty="0"/>
              <a:t>PLAN SECTORIAL </a:t>
            </a:r>
            <a:r>
              <a:rPr lang="en-US" b="1" dirty="0">
                <a:latin typeface="Arial"/>
              </a:rPr>
              <a:t>”</a:t>
            </a:r>
            <a:r>
              <a:rPr lang="en-US" b="1" i="1" dirty="0"/>
              <a:t>AGRICULTUR</a:t>
            </a:r>
            <a:r>
              <a:rPr lang="en-US" b="1" i="1" dirty="0">
                <a:cs typeface="Arial" pitchFamily="34" charset="0"/>
              </a:rPr>
              <a:t>Ă</a:t>
            </a:r>
            <a:r>
              <a:rPr lang="en-US" b="1" i="1" dirty="0"/>
              <a:t> </a:t>
            </a:r>
            <a:r>
              <a:rPr lang="en-US" b="1" i="1" dirty="0">
                <a:cs typeface="Arial" pitchFamily="34" charset="0"/>
              </a:rPr>
              <a:t>Ş</a:t>
            </a:r>
            <a:r>
              <a:rPr lang="en-US" b="1" i="1" dirty="0"/>
              <a:t>I DEZVOLTARE RURALĂ – ADER 202</a:t>
            </a:r>
            <a:r>
              <a:rPr lang="en-GB" b="1" i="1" dirty="0"/>
              <a:t>6 </a:t>
            </a:r>
            <a:r>
              <a:rPr lang="en-US" b="1" dirty="0"/>
              <a:t>”</a:t>
            </a:r>
          </a:p>
        </p:txBody>
      </p:sp>
      <p:sp>
        <p:nvSpPr>
          <p:cNvPr id="2" name="Text Box 21">
            <a:extLst>
              <a:ext uri="{FF2B5EF4-FFF2-40B4-BE49-F238E27FC236}">
                <a16:creationId xmlns:a16="http://schemas.microsoft.com/office/drawing/2014/main" id="{1E5C537B-9B8A-81FA-EC22-9AD94FC1A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2233" y="1838244"/>
            <a:ext cx="9127531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square" lIns="91440" tIns="45720" rIns="9144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Faz</a:t>
            </a: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o-RO" b="1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o-RO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Obținerea de micelii sălbatice cu caracteristici de creștere îmbunătățite destinate verificării în cultură comparativă</a:t>
            </a:r>
            <a:endParaRPr lang="en-US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38B007C-E671-0CC8-FB42-8CF0527285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5398700"/>
              </p:ext>
            </p:extLst>
          </p:nvPr>
        </p:nvGraphicFramePr>
        <p:xfrm>
          <a:off x="-148038" y="2484575"/>
          <a:ext cx="12091469" cy="4066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2607016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1020102" y="514266"/>
            <a:ext cx="8267117" cy="30777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400" b="1" dirty="0">
                <a:solidFill>
                  <a:schemeClr val="bg1"/>
                </a:solidFill>
              </a:rPr>
              <a:t>PROIECT ADER </a:t>
            </a:r>
            <a:r>
              <a:rPr lang="ro-RO" sz="1400" b="1" dirty="0">
                <a:solidFill>
                  <a:schemeClr val="bg1"/>
                </a:solidFill>
              </a:rPr>
              <a:t>6.2.1. </a:t>
            </a:r>
            <a:r>
              <a:rPr lang="en-US" sz="1400" b="1" dirty="0">
                <a:solidFill>
                  <a:schemeClr val="bg1"/>
                </a:solidFill>
              </a:rPr>
              <a:t>– FAZA </a:t>
            </a:r>
            <a:r>
              <a:rPr lang="ro-RO" sz="1400" b="1" dirty="0">
                <a:solidFill>
                  <a:schemeClr val="bg1"/>
                </a:solidFill>
              </a:rPr>
              <a:t>5</a:t>
            </a:r>
            <a:r>
              <a:rPr lang="en-US" sz="1400" b="1" dirty="0">
                <a:solidFill>
                  <a:schemeClr val="bg1"/>
                </a:solidFill>
              </a:rPr>
              <a:t>/20</a:t>
            </a:r>
            <a:r>
              <a:rPr lang="ro-RO" sz="1400" b="1" dirty="0">
                <a:solidFill>
                  <a:schemeClr val="bg1"/>
                </a:solidFill>
              </a:rPr>
              <a:t>25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0102" y="899026"/>
            <a:ext cx="8267117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o-RO" sz="1600" b="1" i="1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CP - </a:t>
            </a:r>
            <a:r>
              <a:rPr lang="pt-BR" sz="1600" b="1" i="1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Institutul de Cercetare-Dezvoltare pentru Legumicultură şi Floricultură Vidra</a:t>
            </a:r>
            <a:r>
              <a:rPr lang="ro-RO" sz="1600" b="1" i="1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endParaRPr lang="en-US" sz="1600" i="1" dirty="0">
              <a:solidFill>
                <a:schemeClr val="accent4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6158" name="Picture 5" descr="ant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69" y="628672"/>
            <a:ext cx="640078" cy="64008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20101" y="1344615"/>
            <a:ext cx="8267117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 algn="ctr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2455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2455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2455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2455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2455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55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55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55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55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400" b="1" dirty="0">
                <a:cs typeface="Arial" panose="020B0604020202020204" pitchFamily="34" charset="0"/>
              </a:rPr>
              <a:t>RAPORT  DE  ACTIVITATE  AL  FAZEI</a:t>
            </a:r>
            <a:r>
              <a:rPr lang="ro-RO" sz="1400" b="1" dirty="0">
                <a:cs typeface="Arial" panose="020B0604020202020204" pitchFamily="34" charset="0"/>
              </a:rPr>
              <a:t> 5</a:t>
            </a:r>
            <a:endParaRPr lang="en-US" sz="1400" b="1" dirty="0"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6628" y="1283799"/>
            <a:ext cx="825529" cy="2154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293D8E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o-RO" sz="800" b="1" dirty="0">
                <a:latin typeface="Times New Roman" pitchFamily="18" charset="0"/>
                <a:cs typeface="Times New Roman" pitchFamily="18" charset="0"/>
              </a:rPr>
              <a:t>ICDLF Vidra</a:t>
            </a:r>
            <a:endParaRPr lang="en-US" sz="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E7AB72D1-3892-90B4-B10B-E73D4EB26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969" y="107538"/>
            <a:ext cx="9136250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600" b="1" dirty="0"/>
              <a:t>PLAN SECTORIAL </a:t>
            </a:r>
            <a:r>
              <a:rPr lang="en-US" sz="1600" b="1" dirty="0">
                <a:latin typeface="Arial"/>
              </a:rPr>
              <a:t>”</a:t>
            </a:r>
            <a:r>
              <a:rPr lang="en-US" sz="1600" b="1" i="1" dirty="0"/>
              <a:t>AGRICULTUR</a:t>
            </a:r>
            <a:r>
              <a:rPr lang="en-US" sz="1600" b="1" i="1" dirty="0">
                <a:cs typeface="Arial" pitchFamily="34" charset="0"/>
              </a:rPr>
              <a:t>Ă</a:t>
            </a:r>
            <a:r>
              <a:rPr lang="en-US" sz="1600" b="1" i="1" dirty="0"/>
              <a:t> </a:t>
            </a:r>
            <a:r>
              <a:rPr lang="en-US" sz="1600" b="1" i="1" dirty="0">
                <a:cs typeface="Arial" pitchFamily="34" charset="0"/>
              </a:rPr>
              <a:t>Ş</a:t>
            </a:r>
            <a:r>
              <a:rPr lang="en-US" sz="1600" b="1" i="1" dirty="0"/>
              <a:t>I DEZVOLTARE RURALĂ – ADER 202</a:t>
            </a:r>
            <a:r>
              <a:rPr lang="en-GB" sz="1600" b="1" i="1" dirty="0"/>
              <a:t>6 </a:t>
            </a:r>
            <a:r>
              <a:rPr lang="en-US" sz="1600" b="1" dirty="0"/>
              <a:t>”</a:t>
            </a:r>
          </a:p>
        </p:txBody>
      </p:sp>
      <p:sp>
        <p:nvSpPr>
          <p:cNvPr id="2" name="Text Box 21">
            <a:extLst>
              <a:ext uri="{FF2B5EF4-FFF2-40B4-BE49-F238E27FC236}">
                <a16:creationId xmlns:a16="http://schemas.microsoft.com/office/drawing/2014/main" id="{41EC48C1-5755-310F-14ED-F8AD64F95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101" y="1789854"/>
            <a:ext cx="8267117" cy="8617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45720" rIns="45720">
            <a:spAutoFit/>
          </a:bodyPr>
          <a:lstStyle/>
          <a:p>
            <a:pPr lvl="0" algn="ctr"/>
            <a:r>
              <a:rPr lang="en-GB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Activitatea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b="1" u="sng" dirty="0">
                <a:latin typeface="Arial" panose="020B0604020202020204" pitchFamily="34" charset="0"/>
                <a:cs typeface="Arial" panose="020B0604020202020204" pitchFamily="34" charset="0"/>
              </a:rPr>
              <a:t>4.3.</a:t>
            </a: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o-RO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(continuare din Faza 4 , finalizarea recoltărilor – Val I) </a:t>
            </a:r>
          </a:p>
          <a:p>
            <a:pPr lvl="0" algn="ctr" defTabSz="914400">
              <a:defRPr/>
            </a:pP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Testarea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capacității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fructificare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tulpinilor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sălbatice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seriile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III, IV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condiții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ciupercărie</a:t>
            </a:r>
            <a:endParaRPr lang="ro-R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E82578-4350-3CF8-61C5-714736109B2D}"/>
              </a:ext>
            </a:extLst>
          </p:cNvPr>
          <p:cNvSpPr txBox="1"/>
          <p:nvPr/>
        </p:nvSpPr>
        <p:spPr>
          <a:xfrm>
            <a:off x="474394" y="3019586"/>
            <a:ext cx="4909811" cy="646331"/>
          </a:xfrm>
          <a:prstGeom prst="rect">
            <a:avLst/>
          </a:prstGeom>
          <a:solidFill>
            <a:schemeClr val="bg2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o-RO" sz="1200" b="1" dirty="0"/>
              <a:t> </a:t>
            </a:r>
            <a:r>
              <a:rPr lang="en-GB" sz="1200" b="1" dirty="0" err="1"/>
              <a:t>Producția</a:t>
            </a:r>
            <a:r>
              <a:rPr lang="en-GB" sz="1200" b="1" dirty="0"/>
              <a:t> </a:t>
            </a:r>
            <a:r>
              <a:rPr lang="en-GB" sz="1200" b="1" dirty="0" err="1"/>
              <a:t>medie</a:t>
            </a:r>
            <a:r>
              <a:rPr lang="en-GB" sz="1200" b="1" dirty="0"/>
              <a:t> de </a:t>
            </a:r>
            <a:r>
              <a:rPr lang="en-GB" sz="1200" b="1" dirty="0" err="1"/>
              <a:t>ciuperci</a:t>
            </a:r>
            <a:r>
              <a:rPr lang="en-GB" sz="1200" b="1" dirty="0"/>
              <a:t> </a:t>
            </a:r>
            <a:r>
              <a:rPr lang="ro-RO" sz="1200" b="1" i="1" dirty="0"/>
              <a:t>Pleurotus ostreatus</a:t>
            </a:r>
            <a:r>
              <a:rPr lang="ro-RO" sz="1200" b="1" dirty="0"/>
              <a:t> la un sortiment de 7 izolate sălbatice și 2 tulpini comerciale</a:t>
            </a:r>
            <a:r>
              <a:rPr lang="ro-RO" sz="1200" b="1" i="1" dirty="0"/>
              <a:t> </a:t>
            </a:r>
            <a:endParaRPr lang="en-US" sz="1200" dirty="0"/>
          </a:p>
          <a:p>
            <a:pPr algn="ctr"/>
            <a:r>
              <a:rPr lang="en-GB" sz="1200" dirty="0" err="1"/>
              <a:t>Valul</a:t>
            </a:r>
            <a:r>
              <a:rPr lang="en-GB" sz="1200" dirty="0"/>
              <a:t> I de </a:t>
            </a:r>
            <a:r>
              <a:rPr lang="en-GB" sz="1200" dirty="0" err="1"/>
              <a:t>fructificare</a:t>
            </a:r>
            <a:r>
              <a:rPr lang="en-GB" sz="1200" dirty="0"/>
              <a:t> </a:t>
            </a:r>
            <a:endParaRPr lang="en-US" sz="1200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D7A2515-DEC9-85F0-1A46-E8FAB5B20A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570742"/>
              </p:ext>
            </p:extLst>
          </p:nvPr>
        </p:nvGraphicFramePr>
        <p:xfrm>
          <a:off x="273050" y="3727341"/>
          <a:ext cx="5312501" cy="21348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8624">
                  <a:extLst>
                    <a:ext uri="{9D8B030D-6E8A-4147-A177-3AD203B41FA5}">
                      <a16:colId xmlns:a16="http://schemas.microsoft.com/office/drawing/2014/main" val="714292100"/>
                    </a:ext>
                  </a:extLst>
                </a:gridCol>
                <a:gridCol w="1073058">
                  <a:extLst>
                    <a:ext uri="{9D8B030D-6E8A-4147-A177-3AD203B41FA5}">
                      <a16:colId xmlns:a16="http://schemas.microsoft.com/office/drawing/2014/main" val="1783286705"/>
                    </a:ext>
                  </a:extLst>
                </a:gridCol>
                <a:gridCol w="1443209">
                  <a:extLst>
                    <a:ext uri="{9D8B030D-6E8A-4147-A177-3AD203B41FA5}">
                      <a16:colId xmlns:a16="http://schemas.microsoft.com/office/drawing/2014/main" val="1871484576"/>
                    </a:ext>
                  </a:extLst>
                </a:gridCol>
                <a:gridCol w="1002535">
                  <a:extLst>
                    <a:ext uri="{9D8B030D-6E8A-4147-A177-3AD203B41FA5}">
                      <a16:colId xmlns:a16="http://schemas.microsoft.com/office/drawing/2014/main" val="2901585556"/>
                    </a:ext>
                  </a:extLst>
                </a:gridCol>
                <a:gridCol w="1355075">
                  <a:extLst>
                    <a:ext uri="{9D8B030D-6E8A-4147-A177-3AD203B41FA5}">
                      <a16:colId xmlns:a16="http://schemas.microsoft.com/office/drawing/2014/main" val="4062632021"/>
                    </a:ext>
                  </a:extLst>
                </a:gridCol>
              </a:tblGrid>
              <a:tr h="244475">
                <a:tc rowSpan="2"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Nr. </a:t>
                      </a:r>
                      <a:r>
                        <a:rPr lang="en-US" sz="1200" kern="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crt</a:t>
                      </a: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Tulpina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Specificare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Producția</a:t>
                      </a: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medie</a:t>
                      </a: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1200" kern="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ciuperci</a:t>
                      </a: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710974"/>
                  </a:ext>
                </a:extLst>
              </a:tr>
              <a:tr h="244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(g)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:a16="http://schemas.microsoft.com/office/drawing/2014/main" val="1610234558"/>
                  </a:ext>
                </a:extLst>
              </a:tr>
              <a:tr h="110003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Po1Br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izolată sălbatică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482.9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18,57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:a16="http://schemas.microsoft.com/office/drawing/2014/main" val="1917251323"/>
                  </a:ext>
                </a:extLst>
              </a:tr>
              <a:tr h="125095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Po2T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izolată sălbatică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394.5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15,17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:a16="http://schemas.microsoft.com/office/drawing/2014/main" val="3489438013"/>
                  </a:ext>
                </a:extLst>
              </a:tr>
              <a:tr h="119380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Po3M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izolată sălbatică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464.1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17,85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:a16="http://schemas.microsoft.com/office/drawing/2014/main" val="3775454229"/>
                  </a:ext>
                </a:extLst>
              </a:tr>
              <a:tr h="125095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Po4V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izolată sălbatică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439.7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16,91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:a16="http://schemas.microsoft.com/office/drawing/2014/main" val="2182001147"/>
                  </a:ext>
                </a:extLst>
              </a:tr>
              <a:tr h="125095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Po5C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 kern="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izolată</a:t>
                      </a: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sălbatică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567.4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21,82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:a16="http://schemas.microsoft.com/office/drawing/2014/main" val="60904790"/>
                  </a:ext>
                </a:extLst>
              </a:tr>
              <a:tr h="125095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Po6M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 kern="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izolată</a:t>
                      </a: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sălbatică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410.3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15,78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:a16="http://schemas.microsoft.com/office/drawing/2014/main" val="1941806589"/>
                  </a:ext>
                </a:extLst>
              </a:tr>
              <a:tr h="125095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Po7B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 kern="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izolată</a:t>
                      </a: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sălbatică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390.5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15,02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:a16="http://schemas.microsoft.com/office/drawing/2014/main" val="2539483277"/>
                  </a:ext>
                </a:extLst>
              </a:tr>
              <a:tr h="125095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PoM-421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 kern="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tulpină</a:t>
                      </a: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comercială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612.9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23,57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:a16="http://schemas.microsoft.com/office/drawing/2014/main" val="1880791777"/>
                  </a:ext>
                </a:extLst>
              </a:tr>
              <a:tr h="125095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PoM-77 (mt)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</a:pPr>
                      <a:r>
                        <a:rPr lang="en-US" sz="1200" kern="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tulpină</a:t>
                      </a: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kern="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comercială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587.8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22,61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:a16="http://schemas.microsoft.com/office/drawing/2014/main" val="590468850"/>
                  </a:ext>
                </a:extLst>
              </a:tr>
            </a:tbl>
          </a:graphicData>
        </a:graphic>
      </p:graphicFrame>
      <p:sp>
        <p:nvSpPr>
          <p:cNvPr id="13" name="Rectangle 3">
            <a:extLst>
              <a:ext uri="{FF2B5EF4-FFF2-40B4-BE49-F238E27FC236}">
                <a16:creationId xmlns:a16="http://schemas.microsoft.com/office/drawing/2014/main" id="{8D76CFE9-0AD2-84D8-3796-48A317855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969" y="5958974"/>
            <a:ext cx="54838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Producția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cantitatea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medie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ciuperci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(g)</a:t>
            </a: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 vase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cultură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x 1,3 kg = 2,6 kg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substrat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cultivat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Producția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(%):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cantitatea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ciuperci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recoltate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(g)/100 g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substrat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cultură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F2E804F-3D0B-DE4F-2411-DA07334940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273" y="135173"/>
            <a:ext cx="1987550" cy="2512695"/>
          </a:xfrm>
          <a:prstGeom prst="rect">
            <a:avLst/>
          </a:prstGeom>
          <a:noFill/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A9D5FF8-F6DD-6989-FF9F-2E3CEA1943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15054" y="3041541"/>
            <a:ext cx="1831269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A4463FC-7112-BBB0-F059-689796254E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692" y="2811706"/>
            <a:ext cx="1371600" cy="1813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6B41D3B-BF2B-39A9-7602-B51B406E88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494" y="2811706"/>
            <a:ext cx="1419847" cy="1831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E65268F-7FC7-84E9-B47F-D1E1583D058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41092" y="3005985"/>
            <a:ext cx="1824167" cy="1414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7B0802A-967C-217C-6574-1C5FE51AEFA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889" y="4794776"/>
            <a:ext cx="1371600" cy="1722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4D6404C-EC45-0F42-768F-1C78E2266FA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759" y="4799758"/>
            <a:ext cx="1281466" cy="1717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715468A-5AF8-E8A5-D262-05AA3A37787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12252" y="4969297"/>
            <a:ext cx="1713988" cy="1381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80A3C25-CC23-1FD3-C392-7D75F0937FB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34024" y="4969295"/>
            <a:ext cx="1713989" cy="1381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079631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BE95D-8261-96F9-E6CA-2E565D019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>
            <a:extLst>
              <a:ext uri="{FF2B5EF4-FFF2-40B4-BE49-F238E27FC236}">
                <a16:creationId xmlns:a16="http://schemas.microsoft.com/office/drawing/2014/main" id="{08591A66-C817-1D3D-6760-BCCB52F96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102" y="514266"/>
            <a:ext cx="8267117" cy="30777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400" b="1" dirty="0">
                <a:solidFill>
                  <a:schemeClr val="bg1"/>
                </a:solidFill>
              </a:rPr>
              <a:t>PROIECT ADER </a:t>
            </a:r>
            <a:r>
              <a:rPr lang="ro-RO" sz="1400" b="1" dirty="0">
                <a:solidFill>
                  <a:schemeClr val="bg1"/>
                </a:solidFill>
              </a:rPr>
              <a:t>6.2.1. </a:t>
            </a:r>
            <a:r>
              <a:rPr lang="en-US" sz="1400" b="1" dirty="0">
                <a:solidFill>
                  <a:schemeClr val="bg1"/>
                </a:solidFill>
              </a:rPr>
              <a:t>– FAZA </a:t>
            </a:r>
            <a:r>
              <a:rPr lang="ro-RO" sz="1400" b="1" dirty="0">
                <a:solidFill>
                  <a:schemeClr val="bg1"/>
                </a:solidFill>
              </a:rPr>
              <a:t>5</a:t>
            </a:r>
            <a:r>
              <a:rPr lang="en-US" sz="1400" b="1" dirty="0">
                <a:solidFill>
                  <a:schemeClr val="bg1"/>
                </a:solidFill>
              </a:rPr>
              <a:t>/20</a:t>
            </a:r>
            <a:r>
              <a:rPr lang="ro-RO" sz="1400" b="1" dirty="0">
                <a:solidFill>
                  <a:schemeClr val="bg1"/>
                </a:solidFill>
              </a:rPr>
              <a:t>25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46AFD2-1919-047E-5312-9D40FBD73DDF}"/>
              </a:ext>
            </a:extLst>
          </p:cNvPr>
          <p:cNvSpPr txBox="1"/>
          <p:nvPr/>
        </p:nvSpPr>
        <p:spPr>
          <a:xfrm>
            <a:off x="1020102" y="899026"/>
            <a:ext cx="8267117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o-RO" sz="1600" b="1" i="1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CP - </a:t>
            </a:r>
            <a:r>
              <a:rPr lang="pt-BR" sz="1600" b="1" i="1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Institutul de Cercetare-Dezvoltare pentru Legumicultură şi Floricultură Vidra</a:t>
            </a:r>
            <a:r>
              <a:rPr lang="ro-RO" sz="1600" b="1" i="1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endParaRPr lang="en-US" sz="1600" i="1" dirty="0">
              <a:solidFill>
                <a:schemeClr val="accent4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6158" name="Picture 5" descr="antet">
            <a:extLst>
              <a:ext uri="{FF2B5EF4-FFF2-40B4-BE49-F238E27FC236}">
                <a16:creationId xmlns:a16="http://schemas.microsoft.com/office/drawing/2014/main" id="{F09845F6-CD97-9A1C-3E1F-40342B32F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69" y="628672"/>
            <a:ext cx="640078" cy="64008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2E9BFE-E7C4-8BD4-7653-C5A9D363C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101" y="1344615"/>
            <a:ext cx="8267117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 algn="ctr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2455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2455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2455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2455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2455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55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55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55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55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400" b="1" dirty="0">
                <a:cs typeface="Arial" panose="020B0604020202020204" pitchFamily="34" charset="0"/>
              </a:rPr>
              <a:t>RAPORT  DE  ACTIVITATE  AL  FAZEI</a:t>
            </a:r>
            <a:r>
              <a:rPr lang="ro-RO" sz="1400" b="1" dirty="0">
                <a:cs typeface="Arial" panose="020B0604020202020204" pitchFamily="34" charset="0"/>
              </a:rPr>
              <a:t> 5</a:t>
            </a:r>
            <a:endParaRPr lang="en-US" sz="1400" b="1" dirty="0"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B991C7-9FC8-6E33-1E59-ED5839027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28" y="1283799"/>
            <a:ext cx="825529" cy="2154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293D8E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o-RO" sz="800" b="1" dirty="0">
                <a:latin typeface="Times New Roman" pitchFamily="18" charset="0"/>
                <a:cs typeface="Times New Roman" pitchFamily="18" charset="0"/>
              </a:rPr>
              <a:t>ICDLF Vidra</a:t>
            </a:r>
            <a:endParaRPr lang="en-US" sz="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AE17DFE8-E561-D16B-684B-163B12EF3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969" y="107538"/>
            <a:ext cx="9136250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600" b="1" dirty="0"/>
              <a:t>PLAN SECTORIAL </a:t>
            </a:r>
            <a:r>
              <a:rPr lang="en-US" sz="1600" b="1" dirty="0">
                <a:latin typeface="Arial"/>
              </a:rPr>
              <a:t>”</a:t>
            </a:r>
            <a:r>
              <a:rPr lang="en-US" sz="1600" b="1" i="1" dirty="0"/>
              <a:t>AGRICULTUR</a:t>
            </a:r>
            <a:r>
              <a:rPr lang="en-US" sz="1600" b="1" i="1" dirty="0">
                <a:cs typeface="Arial" pitchFamily="34" charset="0"/>
              </a:rPr>
              <a:t>Ă</a:t>
            </a:r>
            <a:r>
              <a:rPr lang="en-US" sz="1600" b="1" i="1" dirty="0"/>
              <a:t> </a:t>
            </a:r>
            <a:r>
              <a:rPr lang="en-US" sz="1600" b="1" i="1" dirty="0">
                <a:cs typeface="Arial" pitchFamily="34" charset="0"/>
              </a:rPr>
              <a:t>Ş</a:t>
            </a:r>
            <a:r>
              <a:rPr lang="en-US" sz="1600" b="1" i="1" dirty="0"/>
              <a:t>I DEZVOLTARE RURALĂ – ADER 202</a:t>
            </a:r>
            <a:r>
              <a:rPr lang="en-GB" sz="1600" b="1" i="1" dirty="0"/>
              <a:t>6 </a:t>
            </a:r>
            <a:r>
              <a:rPr lang="en-US" sz="1600" b="1" dirty="0"/>
              <a:t>”</a:t>
            </a:r>
          </a:p>
        </p:txBody>
      </p:sp>
      <p:sp>
        <p:nvSpPr>
          <p:cNvPr id="2" name="Text Box 21">
            <a:extLst>
              <a:ext uri="{FF2B5EF4-FFF2-40B4-BE49-F238E27FC236}">
                <a16:creationId xmlns:a16="http://schemas.microsoft.com/office/drawing/2014/main" id="{C18FCD01-59B1-4393-E839-BF4D2A66C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101" y="1789854"/>
            <a:ext cx="8267117" cy="8617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45720" rIns="45720">
            <a:spAutoFit/>
          </a:bodyPr>
          <a:lstStyle/>
          <a:p>
            <a:pPr lvl="0" algn="ctr"/>
            <a:r>
              <a:rPr lang="en-GB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Activitatea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b="1" u="sng" dirty="0">
                <a:latin typeface="Arial" panose="020B0604020202020204" pitchFamily="34" charset="0"/>
                <a:cs typeface="Arial" panose="020B0604020202020204" pitchFamily="34" charset="0"/>
              </a:rPr>
              <a:t>4.3.</a:t>
            </a: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o-RO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(continuare din Faza 4 , finalizarea recoltărilor – Val I) </a:t>
            </a:r>
          </a:p>
          <a:p>
            <a:pPr lvl="0" algn="ctr" defTabSz="914400">
              <a:defRPr/>
            </a:pP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Testarea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capacității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fructificare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tulpinilor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sălbatice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seriile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III, IV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condiții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ciupercărie</a:t>
            </a:r>
            <a:endParaRPr lang="ro-R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1606C8E-FDAF-4838-D9C5-743C38C909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8158453"/>
              </p:ext>
            </p:extLst>
          </p:nvPr>
        </p:nvGraphicFramePr>
        <p:xfrm>
          <a:off x="298430" y="3079067"/>
          <a:ext cx="5232461" cy="3127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DA20CD9F-C840-FEE7-AB20-405CBC7B2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568" y="729585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7F6DF4-3329-B12C-68DF-FA2BB3277F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375" y="158825"/>
            <a:ext cx="1864995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E7D0D8-087A-E9AA-C1B2-89CB0A3D08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260" y="2789090"/>
            <a:ext cx="1371600" cy="1822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3DCBBB-BB4F-5EB1-313E-532811F3B5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692" y="2775891"/>
            <a:ext cx="1371600" cy="1849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29A9D37-C736-900A-72DB-1283B539B38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267" y="2775891"/>
            <a:ext cx="1371600" cy="1831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934C20A-AB15-CBDD-BB25-6AEF55CF34E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842" y="2789089"/>
            <a:ext cx="1371600" cy="181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9BD130D-5AA5-568E-72D5-2B1BA5FA66A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891" y="4684072"/>
            <a:ext cx="1371600" cy="1849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A03C097-2F16-7BA2-AE13-DB15A1F0F71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692" y="4684578"/>
            <a:ext cx="1371600" cy="1848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3245ED6-FFDE-8D18-3197-211081393A7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267" y="4693112"/>
            <a:ext cx="1371600" cy="1831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8AC352C-797C-8831-4482-CF402CCC6C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842" y="4684072"/>
            <a:ext cx="1371600" cy="1849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466236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16B1E-0F9C-45F7-ECB6-87BF3699D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>
            <a:extLst>
              <a:ext uri="{FF2B5EF4-FFF2-40B4-BE49-F238E27FC236}">
                <a16:creationId xmlns:a16="http://schemas.microsoft.com/office/drawing/2014/main" id="{F9849657-54DA-2571-44D4-42DAF5539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102" y="514266"/>
            <a:ext cx="8410337" cy="30777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400" b="1" dirty="0">
                <a:solidFill>
                  <a:schemeClr val="bg1"/>
                </a:solidFill>
              </a:rPr>
              <a:t>PROIECT ADER </a:t>
            </a:r>
            <a:r>
              <a:rPr lang="ro-RO" sz="1400" b="1" dirty="0">
                <a:solidFill>
                  <a:schemeClr val="bg1"/>
                </a:solidFill>
              </a:rPr>
              <a:t>6.2.1. </a:t>
            </a:r>
            <a:r>
              <a:rPr lang="en-US" sz="1400" b="1" dirty="0">
                <a:solidFill>
                  <a:schemeClr val="bg1"/>
                </a:solidFill>
              </a:rPr>
              <a:t>– FAZA </a:t>
            </a:r>
            <a:r>
              <a:rPr lang="ro-RO" sz="1400" b="1" dirty="0">
                <a:solidFill>
                  <a:schemeClr val="bg1"/>
                </a:solidFill>
              </a:rPr>
              <a:t>5</a:t>
            </a:r>
            <a:r>
              <a:rPr lang="en-US" sz="1400" b="1" dirty="0">
                <a:solidFill>
                  <a:schemeClr val="bg1"/>
                </a:solidFill>
              </a:rPr>
              <a:t>/20</a:t>
            </a:r>
            <a:r>
              <a:rPr lang="ro-RO" sz="1400" b="1" dirty="0">
                <a:solidFill>
                  <a:schemeClr val="bg1"/>
                </a:solidFill>
              </a:rPr>
              <a:t>25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41B562-ECB7-D9C7-1998-363C04C5D9DC}"/>
              </a:ext>
            </a:extLst>
          </p:cNvPr>
          <p:cNvSpPr txBox="1"/>
          <p:nvPr/>
        </p:nvSpPr>
        <p:spPr>
          <a:xfrm>
            <a:off x="1020102" y="899026"/>
            <a:ext cx="8410337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o-RO" sz="1600" b="1" i="1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CP - </a:t>
            </a:r>
            <a:r>
              <a:rPr lang="pt-BR" sz="1600" b="1" i="1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Institutul de Cercetare-Dezvoltare pentru Legumicultură şi Floricultură Vidra</a:t>
            </a:r>
            <a:r>
              <a:rPr lang="ro-RO" sz="1600" b="1" i="1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endParaRPr lang="en-US" sz="1600" i="1" dirty="0">
              <a:solidFill>
                <a:schemeClr val="accent4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6158" name="Picture 5" descr="antet">
            <a:extLst>
              <a:ext uri="{FF2B5EF4-FFF2-40B4-BE49-F238E27FC236}">
                <a16:creationId xmlns:a16="http://schemas.microsoft.com/office/drawing/2014/main" id="{33043F61-13B2-3E9C-E632-F2A90B32B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69" y="628672"/>
            <a:ext cx="640078" cy="64008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5B3CCC-A344-6407-738B-A826F2F67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102" y="1344615"/>
            <a:ext cx="8410338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 algn="ctr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2455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2455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2455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2455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2455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55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55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55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55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400" b="1" dirty="0">
                <a:cs typeface="Arial" panose="020B0604020202020204" pitchFamily="34" charset="0"/>
              </a:rPr>
              <a:t>RAPORT  DE  ACTIVITATE  AL  FAZEI</a:t>
            </a:r>
            <a:r>
              <a:rPr lang="ro-RO" sz="1400" b="1" dirty="0">
                <a:cs typeface="Arial" panose="020B0604020202020204" pitchFamily="34" charset="0"/>
              </a:rPr>
              <a:t> 5</a:t>
            </a:r>
            <a:endParaRPr lang="en-US" sz="1400" b="1" dirty="0"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E8C608-B22F-CF57-196E-BDFF90A03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28" y="1283799"/>
            <a:ext cx="825529" cy="2154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293D8E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o-RO" sz="800" b="1" dirty="0">
                <a:latin typeface="Times New Roman" pitchFamily="18" charset="0"/>
                <a:cs typeface="Times New Roman" pitchFamily="18" charset="0"/>
              </a:rPr>
              <a:t>ICDLF Vidra</a:t>
            </a:r>
            <a:endParaRPr lang="en-US" sz="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A47B9932-BC3F-EFE6-EFD0-3F2F244CF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969" y="107538"/>
            <a:ext cx="9279470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600" b="1" dirty="0"/>
              <a:t>PLAN SECTORIAL </a:t>
            </a:r>
            <a:r>
              <a:rPr lang="en-US" sz="1600" b="1" dirty="0">
                <a:latin typeface="Arial"/>
              </a:rPr>
              <a:t>”</a:t>
            </a:r>
            <a:r>
              <a:rPr lang="en-US" sz="1600" b="1" i="1" dirty="0"/>
              <a:t>AGRICULTUR</a:t>
            </a:r>
            <a:r>
              <a:rPr lang="en-US" sz="1600" b="1" i="1" dirty="0">
                <a:cs typeface="Arial" pitchFamily="34" charset="0"/>
              </a:rPr>
              <a:t>Ă</a:t>
            </a:r>
            <a:r>
              <a:rPr lang="en-US" sz="1600" b="1" i="1" dirty="0"/>
              <a:t> </a:t>
            </a:r>
            <a:r>
              <a:rPr lang="en-US" sz="1600" b="1" i="1" dirty="0">
                <a:cs typeface="Arial" pitchFamily="34" charset="0"/>
              </a:rPr>
              <a:t>Ş</a:t>
            </a:r>
            <a:r>
              <a:rPr lang="en-US" sz="1600" b="1" i="1" dirty="0"/>
              <a:t>I DEZVOLTARE RURALĂ – ADER 202</a:t>
            </a:r>
            <a:r>
              <a:rPr lang="en-GB" sz="1600" b="1" i="1" dirty="0"/>
              <a:t>6 </a:t>
            </a:r>
            <a:r>
              <a:rPr lang="en-US" sz="1600" b="1" dirty="0"/>
              <a:t>”</a:t>
            </a:r>
          </a:p>
        </p:txBody>
      </p:sp>
      <p:sp>
        <p:nvSpPr>
          <p:cNvPr id="2" name="Text Box 21">
            <a:extLst>
              <a:ext uri="{FF2B5EF4-FFF2-40B4-BE49-F238E27FC236}">
                <a16:creationId xmlns:a16="http://schemas.microsoft.com/office/drawing/2014/main" id="{A3D82FF9-FC81-A250-DBCD-078FBE60E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63" y="1719399"/>
            <a:ext cx="9322176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45720" rIns="45720">
            <a:spAutoFit/>
          </a:bodyPr>
          <a:lstStyle/>
          <a:p>
            <a:pPr algn="ctr"/>
            <a:r>
              <a:rPr lang="en-GB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Activitatea</a:t>
            </a:r>
            <a:r>
              <a:rPr lang="en-GB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5.1.  </a:t>
            </a:r>
          </a:p>
          <a:p>
            <a:pPr algn="ctr"/>
            <a:r>
              <a:rPr lang="ro-RO" sz="1400" b="1" dirty="0">
                <a:latin typeface="Arial" panose="020B0604020202020204" pitchFamily="34" charset="0"/>
                <a:cs typeface="Arial" panose="020B0604020202020204" pitchFamily="34" charset="0"/>
              </a:rPr>
              <a:t>Utilizarea metodei culturilor multisporale și a selecției individuale repetate aplicate sușelor provenite din cele sălbatice pentru obținerea de micelii cu caracteristici de creștere, uniformitate și stabilitate îmbunătățite.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4EB9F4-EC73-1875-82AB-7D072F76FD68}"/>
              </a:ext>
            </a:extLst>
          </p:cNvPr>
          <p:cNvSpPr txBox="1"/>
          <p:nvPr/>
        </p:nvSpPr>
        <p:spPr>
          <a:xfrm>
            <a:off x="70027" y="2701042"/>
            <a:ext cx="5942311" cy="36317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Obținerea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culturi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multisporale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plurisporale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P. ostreatus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cu origine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sălbatică</a:t>
            </a:r>
            <a:endParaRPr lang="ro-R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500"/>
              </a:spcAft>
              <a:buFont typeface="+mj-lt"/>
              <a:buAutoNum type="arabicPeriod"/>
            </a:pP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Recoltarea sporilor de la bazidiocarpi (ciuperci) de </a:t>
            </a:r>
            <a:r>
              <a:rPr lang="ro-RO" sz="1400" i="1" dirty="0">
                <a:latin typeface="Arial" panose="020B0604020202020204" pitchFamily="34" charset="0"/>
                <a:cs typeface="Arial" panose="020B0604020202020204" pitchFamily="34" charset="0"/>
              </a:rPr>
              <a:t>P. ostreatus 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cu proveniență sălbatică – obținerea de depozite/amprente sporale;</a:t>
            </a:r>
            <a:endParaRPr lang="ro-R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500"/>
              </a:spcAft>
              <a:buFont typeface="+mj-lt"/>
              <a:buAutoNum type="arabicPeriod"/>
            </a:pP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Prelevarea de spori din amprenta/depozitul sporal și inocularea lor pe medii nutritive repartizate în plăci Petri;</a:t>
            </a:r>
          </a:p>
          <a:p>
            <a:pPr marL="342900" indent="-342900">
              <a:spcAft>
                <a:spcPts val="500"/>
              </a:spcAft>
              <a:buFont typeface="+mj-lt"/>
              <a:buAutoNum type="arabicPeriod"/>
            </a:pP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Germinarea sporilor şi creşterea miceliului la 24-26°C - incubarea;</a:t>
            </a:r>
          </a:p>
          <a:p>
            <a:pPr marL="342900" indent="-342900">
              <a:spcAft>
                <a:spcPts val="500"/>
              </a:spcAft>
              <a:buFont typeface="+mj-lt"/>
              <a:buAutoNum type="arabicPeriod"/>
            </a:pP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Transferul unor fragmente reprezentative din coloniile nou formate pe mediu proaspăt;</a:t>
            </a:r>
          </a:p>
          <a:p>
            <a:pPr marL="342900" indent="-342900">
              <a:spcAft>
                <a:spcPts val="500"/>
              </a:spcAft>
              <a:buFont typeface="+mj-lt"/>
              <a:buAutoNum type="arabicPeriod"/>
            </a:pP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Incubarea noilor izolatelor miceliene obţinute;</a:t>
            </a:r>
          </a:p>
          <a:p>
            <a:pPr marL="342900" indent="-342900">
              <a:spcAft>
                <a:spcPts val="500"/>
              </a:spcAft>
              <a:buFont typeface="+mj-lt"/>
              <a:buAutoNum type="arabicPeriod"/>
            </a:pP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Selecţia individuală repetată după fiecare pasaj a culturilor de miceliu după tipul și caracteristicile de creştere specifice</a:t>
            </a:r>
          </a:p>
          <a:p>
            <a:pPr marL="342900" indent="-342900">
              <a:spcAft>
                <a:spcPts val="500"/>
              </a:spcAft>
              <a:buFont typeface="+mj-lt"/>
              <a:buAutoNum type="arabicPeriod"/>
            </a:pP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Prezervarea culturilor miceliene în colecția de tulpini și utilizarea lor biotehnologică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5CE128-692B-3832-95BB-562F7CFF66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56434" y="308625"/>
            <a:ext cx="1952930" cy="1463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C344AB-2E08-ED4C-D4BD-62B74F2932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2411" y="2549208"/>
            <a:ext cx="1382874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574676-1D3E-68DE-728D-AB94EEC6F9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16766" y="2815528"/>
            <a:ext cx="18288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0B0CEC-C1C8-36E6-D9C1-30C9DBAF31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081018" y="2734323"/>
            <a:ext cx="1830885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590ED3-542E-2D08-9DD8-7D686BBB0B5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699" y="4770254"/>
            <a:ext cx="1594729" cy="12801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FA7FAAA-E383-8558-5520-DCD202A71020}"/>
              </a:ext>
            </a:extLst>
          </p:cNvPr>
          <p:cNvCxnSpPr>
            <a:cxnSpLocks/>
          </p:cNvCxnSpPr>
          <p:nvPr/>
        </p:nvCxnSpPr>
        <p:spPr>
          <a:xfrm>
            <a:off x="11132899" y="2104119"/>
            <a:ext cx="0" cy="375874"/>
          </a:xfrm>
          <a:prstGeom prst="straightConnector1">
            <a:avLst/>
          </a:prstGeom>
          <a:ln w="15875"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7F45966-08DC-CFEF-0404-EABA15533D7A}"/>
              </a:ext>
            </a:extLst>
          </p:cNvPr>
          <p:cNvCxnSpPr>
            <a:cxnSpLocks/>
          </p:cNvCxnSpPr>
          <p:nvPr/>
        </p:nvCxnSpPr>
        <p:spPr>
          <a:xfrm flipH="1">
            <a:off x="9927722" y="3429000"/>
            <a:ext cx="457331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CAFCCAA-4A35-A7E1-F10C-A75CB96AC662}"/>
              </a:ext>
            </a:extLst>
          </p:cNvPr>
          <p:cNvCxnSpPr>
            <a:cxnSpLocks/>
          </p:cNvCxnSpPr>
          <p:nvPr/>
        </p:nvCxnSpPr>
        <p:spPr>
          <a:xfrm>
            <a:off x="6892849" y="4205389"/>
            <a:ext cx="0" cy="420677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3953B77-DCB6-6CBD-6DFD-A7105FDC28CB}"/>
              </a:ext>
            </a:extLst>
          </p:cNvPr>
          <p:cNvCxnSpPr>
            <a:cxnSpLocks/>
          </p:cNvCxnSpPr>
          <p:nvPr/>
        </p:nvCxnSpPr>
        <p:spPr>
          <a:xfrm>
            <a:off x="7911903" y="5410334"/>
            <a:ext cx="457331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FA1F88AA-5BB4-DEEF-D1A5-87B8C4460DE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471" y="4807442"/>
            <a:ext cx="1953470" cy="12801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454456A-A075-B72D-81DB-CE2363120C8D}"/>
              </a:ext>
            </a:extLst>
          </p:cNvPr>
          <p:cNvCxnSpPr>
            <a:cxnSpLocks/>
          </p:cNvCxnSpPr>
          <p:nvPr/>
        </p:nvCxnSpPr>
        <p:spPr>
          <a:xfrm flipH="1">
            <a:off x="7911903" y="3463608"/>
            <a:ext cx="457331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58697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00410-ACB8-741E-78AB-E167EE111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>
            <a:extLst>
              <a:ext uri="{FF2B5EF4-FFF2-40B4-BE49-F238E27FC236}">
                <a16:creationId xmlns:a16="http://schemas.microsoft.com/office/drawing/2014/main" id="{BCDCB516-0650-80C8-34BF-2F9392DFE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306" y="481171"/>
            <a:ext cx="8503381" cy="30777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400" b="1" dirty="0">
                <a:solidFill>
                  <a:schemeClr val="bg1"/>
                </a:solidFill>
              </a:rPr>
              <a:t>PROIECT ADER </a:t>
            </a:r>
            <a:r>
              <a:rPr lang="ro-RO" sz="1400" b="1" dirty="0">
                <a:solidFill>
                  <a:schemeClr val="bg1"/>
                </a:solidFill>
              </a:rPr>
              <a:t>6.2.1. </a:t>
            </a:r>
            <a:r>
              <a:rPr lang="en-US" sz="1400" b="1" dirty="0">
                <a:solidFill>
                  <a:schemeClr val="bg1"/>
                </a:solidFill>
              </a:rPr>
              <a:t>– FAZA </a:t>
            </a:r>
            <a:r>
              <a:rPr lang="ro-RO" sz="1400" b="1" dirty="0">
                <a:solidFill>
                  <a:schemeClr val="bg1"/>
                </a:solidFill>
              </a:rPr>
              <a:t>5</a:t>
            </a:r>
            <a:r>
              <a:rPr lang="en-US" sz="1400" b="1" dirty="0">
                <a:solidFill>
                  <a:schemeClr val="bg1"/>
                </a:solidFill>
              </a:rPr>
              <a:t>/20</a:t>
            </a:r>
            <a:r>
              <a:rPr lang="ro-RO" sz="1400" b="1" dirty="0">
                <a:solidFill>
                  <a:schemeClr val="bg1"/>
                </a:solidFill>
              </a:rPr>
              <a:t>25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5AF683-463B-615B-B5FA-6E05DF0A3D43}"/>
              </a:ext>
            </a:extLst>
          </p:cNvPr>
          <p:cNvSpPr txBox="1"/>
          <p:nvPr/>
        </p:nvSpPr>
        <p:spPr>
          <a:xfrm>
            <a:off x="1742306" y="930198"/>
            <a:ext cx="8503381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o-RO" sz="1600" b="1" i="1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CP - </a:t>
            </a:r>
            <a:r>
              <a:rPr lang="pt-BR" sz="1600" b="1" i="1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Institutul de Cercetare-Dezvoltare pentru Legumicultură şi Floricultură Vidra</a:t>
            </a:r>
            <a:r>
              <a:rPr lang="ro-RO" sz="1600" b="1" i="1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endParaRPr lang="en-US" sz="1600" i="1" dirty="0">
              <a:solidFill>
                <a:schemeClr val="accent4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6158" name="Picture 5" descr="antet">
            <a:extLst>
              <a:ext uri="{FF2B5EF4-FFF2-40B4-BE49-F238E27FC236}">
                <a16:creationId xmlns:a16="http://schemas.microsoft.com/office/drawing/2014/main" id="{3E62E872-9296-94E0-87C3-A33E8B6AC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69" y="628672"/>
            <a:ext cx="640078" cy="64008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F528FF-51B5-19BE-39C3-A4907B004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305" y="1353658"/>
            <a:ext cx="8503381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 algn="ctr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2455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2455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2455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2455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2455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55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55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55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55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400" b="1" dirty="0">
                <a:cs typeface="Arial" panose="020B0604020202020204" pitchFamily="34" charset="0"/>
              </a:rPr>
              <a:t>RAPORT  DE  ACTIVITATE  AL  FAZEI</a:t>
            </a:r>
            <a:r>
              <a:rPr lang="ro-RO" sz="1400" b="1" dirty="0">
                <a:cs typeface="Arial" panose="020B0604020202020204" pitchFamily="34" charset="0"/>
              </a:rPr>
              <a:t> 5</a:t>
            </a:r>
            <a:endParaRPr lang="en-US" sz="1400" b="1" dirty="0"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BAB1C4-BB1C-479C-9C8D-C3637E69D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28" y="1283799"/>
            <a:ext cx="825529" cy="2154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293D8E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o-RO" sz="800" b="1" dirty="0">
                <a:latin typeface="Times New Roman" pitchFamily="18" charset="0"/>
                <a:cs typeface="Times New Roman" pitchFamily="18" charset="0"/>
              </a:rPr>
              <a:t>ICDLF Vidra</a:t>
            </a:r>
            <a:endParaRPr lang="en-US" sz="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D942B92C-A6B6-15DC-6FFE-F2FBE9C4A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7740" y="83703"/>
            <a:ext cx="9411672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600" b="1" dirty="0"/>
              <a:t>PLAN SECTORIAL </a:t>
            </a:r>
            <a:r>
              <a:rPr lang="en-US" sz="1600" b="1" dirty="0">
                <a:latin typeface="Arial"/>
              </a:rPr>
              <a:t>”</a:t>
            </a:r>
            <a:r>
              <a:rPr lang="en-US" sz="1600" b="1" i="1" dirty="0"/>
              <a:t>AGRICULTUR</a:t>
            </a:r>
            <a:r>
              <a:rPr lang="en-US" sz="1600" b="1" i="1" dirty="0">
                <a:cs typeface="Arial" pitchFamily="34" charset="0"/>
              </a:rPr>
              <a:t>Ă</a:t>
            </a:r>
            <a:r>
              <a:rPr lang="en-US" sz="1600" b="1" i="1" dirty="0"/>
              <a:t> </a:t>
            </a:r>
            <a:r>
              <a:rPr lang="en-US" sz="1600" b="1" i="1" dirty="0">
                <a:cs typeface="Arial" pitchFamily="34" charset="0"/>
              </a:rPr>
              <a:t>Ş</a:t>
            </a:r>
            <a:r>
              <a:rPr lang="en-US" sz="1600" b="1" i="1" dirty="0"/>
              <a:t>I DEZVOLTARE RURALĂ – ADER 202</a:t>
            </a:r>
            <a:r>
              <a:rPr lang="en-GB" sz="1600" b="1" i="1" dirty="0"/>
              <a:t>6 </a:t>
            </a:r>
            <a:r>
              <a:rPr lang="en-US" sz="1600" b="1" dirty="0"/>
              <a:t>”</a:t>
            </a:r>
          </a:p>
        </p:txBody>
      </p:sp>
      <p:sp>
        <p:nvSpPr>
          <p:cNvPr id="2" name="Text Box 21">
            <a:extLst>
              <a:ext uri="{FF2B5EF4-FFF2-40B4-BE49-F238E27FC236}">
                <a16:creationId xmlns:a16="http://schemas.microsoft.com/office/drawing/2014/main" id="{30DC2622-1C55-0DDF-2FA7-B6A9715DF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7740" y="1720348"/>
            <a:ext cx="9322176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45720" rIns="45720">
            <a:spAutoFit/>
          </a:bodyPr>
          <a:lstStyle/>
          <a:p>
            <a:pPr algn="ctr"/>
            <a:r>
              <a:rPr lang="en-GB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Activitatea</a:t>
            </a:r>
            <a:r>
              <a:rPr lang="en-GB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5.1.  </a:t>
            </a:r>
          </a:p>
          <a:p>
            <a:pPr algn="ctr"/>
            <a:r>
              <a:rPr lang="ro-RO" sz="1400" b="1" dirty="0">
                <a:latin typeface="Arial" panose="020B0604020202020204" pitchFamily="34" charset="0"/>
                <a:cs typeface="Arial" panose="020B0604020202020204" pitchFamily="34" charset="0"/>
              </a:rPr>
              <a:t>Utilizarea metodei culturilor multisporale și a selecției individuale repetate aplicate sușelor provenite din cele sălbatice pentru obținerea de micelii cu caracteristici de creștere, uniformitate și stabilitate îmbunătățite.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445F532-E84E-98D7-19C5-A4436A1202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295416"/>
              </p:ext>
            </p:extLst>
          </p:nvPr>
        </p:nvGraphicFramePr>
        <p:xfrm>
          <a:off x="321936" y="3556371"/>
          <a:ext cx="6201410" cy="27590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6410">
                  <a:extLst>
                    <a:ext uri="{9D8B030D-6E8A-4147-A177-3AD203B41FA5}">
                      <a16:colId xmlns:a16="http://schemas.microsoft.com/office/drawing/2014/main" val="1847554646"/>
                    </a:ext>
                  </a:extLst>
                </a:gridCol>
                <a:gridCol w="722999">
                  <a:extLst>
                    <a:ext uri="{9D8B030D-6E8A-4147-A177-3AD203B41FA5}">
                      <a16:colId xmlns:a16="http://schemas.microsoft.com/office/drawing/2014/main" val="2630226187"/>
                    </a:ext>
                  </a:extLst>
                </a:gridCol>
                <a:gridCol w="620661">
                  <a:extLst>
                    <a:ext uri="{9D8B030D-6E8A-4147-A177-3AD203B41FA5}">
                      <a16:colId xmlns:a16="http://schemas.microsoft.com/office/drawing/2014/main" val="3876105523"/>
                    </a:ext>
                  </a:extLst>
                </a:gridCol>
                <a:gridCol w="713740">
                  <a:extLst>
                    <a:ext uri="{9D8B030D-6E8A-4147-A177-3AD203B41FA5}">
                      <a16:colId xmlns:a16="http://schemas.microsoft.com/office/drawing/2014/main" val="1224719517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3622101442"/>
                    </a:ext>
                  </a:extLst>
                </a:gridCol>
              </a:tblGrid>
              <a:tr h="244475">
                <a:tc rowSpan="2">
                  <a:txBody>
                    <a:bodyPr/>
                    <a:lstStyle/>
                    <a:p>
                      <a:pPr marL="0" marR="0" algn="ctr">
                        <a:buNone/>
                        <a:tabLst>
                          <a:tab pos="457200" algn="l"/>
                        </a:tabLst>
                      </a:pPr>
                      <a:r>
                        <a:rPr lang="ro-RO" sz="1100" kern="100">
                          <a:effectLst/>
                        </a:rPr>
                        <a:t>Nr. crt.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buNone/>
                        <a:tabLst>
                          <a:tab pos="457200" algn="l"/>
                        </a:tabLst>
                      </a:pPr>
                      <a:r>
                        <a:rPr lang="ro-RO" sz="1100" kern="100">
                          <a:effectLst/>
                        </a:rPr>
                        <a:t>Tulpina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buNone/>
                        <a:tabLst>
                          <a:tab pos="457200" algn="l"/>
                        </a:tabLst>
                      </a:pPr>
                      <a:r>
                        <a:rPr lang="ro-RO" sz="1100" kern="100" dirty="0">
                          <a:effectLst/>
                        </a:rPr>
                        <a:t>Creșterea miceliului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buNone/>
                        <a:tabLst>
                          <a:tab pos="457200" algn="l"/>
                        </a:tabLst>
                      </a:pPr>
                      <a:r>
                        <a:rPr lang="ro-RO" sz="1100" kern="100">
                          <a:effectLst/>
                        </a:rPr>
                        <a:t>Caracteristici morfologice ale coloniilor miceliene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93617684"/>
                  </a:ext>
                </a:extLst>
              </a:tr>
              <a:tr h="244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  <a:tabLst>
                          <a:tab pos="457200" algn="l"/>
                        </a:tabLst>
                      </a:pPr>
                      <a:r>
                        <a:rPr lang="ro-RO" sz="1100" kern="100">
                          <a:effectLst/>
                        </a:rPr>
                        <a:t>(mm)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  <a:tabLst>
                          <a:tab pos="457200" algn="l"/>
                        </a:tabLst>
                      </a:pPr>
                      <a:r>
                        <a:rPr lang="ro-RO" sz="1100" kern="100">
                          <a:effectLst/>
                        </a:rPr>
                        <a:t>(mm/zi)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656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buNone/>
                        <a:tabLst>
                          <a:tab pos="457200" algn="l"/>
                        </a:tabLst>
                      </a:pPr>
                      <a:r>
                        <a:rPr lang="ro-RO" sz="1100" kern="100">
                          <a:effectLst/>
                        </a:rPr>
                        <a:t>1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  <a:tabLst>
                          <a:tab pos="457200" algn="l"/>
                        </a:tabLst>
                      </a:pPr>
                      <a:r>
                        <a:rPr lang="en-US" sz="1100" kern="100">
                          <a:effectLst/>
                        </a:rPr>
                        <a:t>Po1Br/pl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  <a:tabLst>
                          <a:tab pos="457200" algn="l"/>
                        </a:tabLst>
                      </a:pPr>
                      <a:r>
                        <a:rPr lang="ro-RO" sz="1100" kern="100">
                          <a:effectLst/>
                        </a:rPr>
                        <a:t>38,5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  <a:tabLst>
                          <a:tab pos="457200" algn="l"/>
                        </a:tabLst>
                      </a:pPr>
                      <a:r>
                        <a:rPr lang="ro-RO" sz="1100" kern="100">
                          <a:effectLst/>
                        </a:rPr>
                        <a:t>3,85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  <a:tabLst>
                          <a:tab pos="457200" algn="l"/>
                        </a:tabLst>
                      </a:pPr>
                      <a:r>
                        <a:rPr lang="ro-RO" sz="1100" kern="100">
                          <a:effectLst/>
                        </a:rPr>
                        <a:t>alb, pufos-pâslos, + dens, + uniform, aerian, ± striuri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1529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buNone/>
                        <a:tabLst>
                          <a:tab pos="457200" algn="l"/>
                        </a:tabLst>
                      </a:pPr>
                      <a:r>
                        <a:rPr lang="ro-RO" sz="1100" kern="100">
                          <a:effectLst/>
                        </a:rPr>
                        <a:t>2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  <a:tabLst>
                          <a:tab pos="457200" algn="l"/>
                        </a:tabLst>
                      </a:pPr>
                      <a:r>
                        <a:rPr lang="en-US" sz="1100" kern="100">
                          <a:effectLst/>
                        </a:rPr>
                        <a:t>Po2T/pl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  <a:tabLst>
                          <a:tab pos="457200" algn="l"/>
                        </a:tabLst>
                      </a:pPr>
                      <a:r>
                        <a:rPr lang="ro-RO" sz="1100" kern="100">
                          <a:effectLst/>
                        </a:rPr>
                        <a:t>28,5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  <a:tabLst>
                          <a:tab pos="457200" algn="l"/>
                        </a:tabLst>
                      </a:pPr>
                      <a:r>
                        <a:rPr lang="ro-RO" sz="1100" kern="100">
                          <a:effectLst/>
                        </a:rPr>
                        <a:t>2,85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  <a:tabLst>
                          <a:tab pos="457200" algn="l"/>
                        </a:tabLst>
                      </a:pPr>
                      <a:r>
                        <a:rPr lang="ro-RO" sz="1100" kern="100">
                          <a:effectLst/>
                        </a:rPr>
                        <a:t>alb, ± pufos-pâslos, ± dens, neuniform, ± aerian, striuri, sectoare cu miceliu lax 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704827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buNone/>
                        <a:tabLst>
                          <a:tab pos="457200" algn="l"/>
                        </a:tabLst>
                      </a:pPr>
                      <a:r>
                        <a:rPr lang="ro-RO" sz="1100" kern="100">
                          <a:effectLst/>
                        </a:rPr>
                        <a:t>3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  <a:tabLst>
                          <a:tab pos="457200" algn="l"/>
                        </a:tabLst>
                      </a:pPr>
                      <a:r>
                        <a:rPr lang="en-US" sz="1100" kern="100">
                          <a:effectLst/>
                        </a:rPr>
                        <a:t>Po3M/pl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  <a:tabLst>
                          <a:tab pos="457200" algn="l"/>
                        </a:tabLst>
                      </a:pPr>
                      <a:r>
                        <a:rPr lang="ro-RO" sz="1100" kern="100">
                          <a:effectLst/>
                        </a:rPr>
                        <a:t>39,5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  <a:tabLst>
                          <a:tab pos="457200" algn="l"/>
                        </a:tabLst>
                      </a:pPr>
                      <a:r>
                        <a:rPr lang="ro-RO" sz="1100" kern="100">
                          <a:effectLst/>
                        </a:rPr>
                        <a:t>3,95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  <a:tabLst>
                          <a:tab pos="457200" algn="l"/>
                        </a:tabLst>
                      </a:pPr>
                      <a:r>
                        <a:rPr lang="ro-RO" sz="1100" kern="100">
                          <a:effectLst/>
                        </a:rPr>
                        <a:t>alb, pufos-pâslos, dens-compact, ± uniform, + aerian, striuri groase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121811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buNone/>
                        <a:tabLst>
                          <a:tab pos="457200" algn="l"/>
                        </a:tabLst>
                      </a:pPr>
                      <a:r>
                        <a:rPr lang="ro-RO" sz="1100" kern="100">
                          <a:effectLst/>
                        </a:rPr>
                        <a:t>4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  <a:tabLst>
                          <a:tab pos="457200" algn="l"/>
                        </a:tabLst>
                      </a:pPr>
                      <a:r>
                        <a:rPr lang="en-US" sz="1100" kern="100">
                          <a:effectLst/>
                        </a:rPr>
                        <a:t>Po4V/pl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  <a:tabLst>
                          <a:tab pos="457200" algn="l"/>
                        </a:tabLst>
                      </a:pPr>
                      <a:r>
                        <a:rPr lang="ro-RO" sz="1100" kern="100">
                          <a:effectLst/>
                        </a:rPr>
                        <a:t>41,0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  <a:tabLst>
                          <a:tab pos="457200" algn="l"/>
                        </a:tabLst>
                      </a:pPr>
                      <a:r>
                        <a:rPr lang="ro-RO" sz="1100" kern="100">
                          <a:effectLst/>
                        </a:rPr>
                        <a:t>4,10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  <a:tabLst>
                          <a:tab pos="457200" algn="l"/>
                        </a:tabLst>
                      </a:pPr>
                      <a:r>
                        <a:rPr lang="ro-RO" sz="1100" kern="100">
                          <a:effectLst/>
                        </a:rPr>
                        <a:t>alb, pufos-pâslos, dens-compact, ± uniform, + aerian, striuri, sectoare cu miceliu pufos-bumbăcos compact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474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buNone/>
                        <a:tabLst>
                          <a:tab pos="457200" algn="l"/>
                        </a:tabLst>
                      </a:pPr>
                      <a:r>
                        <a:rPr lang="ro-RO" sz="1100" kern="100">
                          <a:effectLst/>
                        </a:rPr>
                        <a:t>5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  <a:tabLst>
                          <a:tab pos="457200" algn="l"/>
                        </a:tabLst>
                      </a:pPr>
                      <a:r>
                        <a:rPr lang="en-US" sz="1100" kern="100">
                          <a:effectLst/>
                        </a:rPr>
                        <a:t>Po5C/pl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  <a:tabLst>
                          <a:tab pos="457200" algn="l"/>
                        </a:tabLst>
                      </a:pPr>
                      <a:r>
                        <a:rPr lang="ro-RO" sz="1100" kern="100">
                          <a:effectLst/>
                        </a:rPr>
                        <a:t>41,5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  <a:tabLst>
                          <a:tab pos="457200" algn="l"/>
                        </a:tabLst>
                      </a:pPr>
                      <a:r>
                        <a:rPr lang="ro-RO" sz="1100" kern="100">
                          <a:effectLst/>
                        </a:rPr>
                        <a:t>4,15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  <a:tabLst>
                          <a:tab pos="457200" algn="l"/>
                        </a:tabLst>
                      </a:pPr>
                      <a:r>
                        <a:rPr lang="ro-RO" sz="1100" kern="100">
                          <a:effectLst/>
                        </a:rPr>
                        <a:t>alb, pufos-pâslos, dens, + uniform, ± aerian, - striuri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11392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buNone/>
                        <a:tabLst>
                          <a:tab pos="457200" algn="l"/>
                        </a:tabLst>
                      </a:pPr>
                      <a:r>
                        <a:rPr lang="ro-RO" sz="1100" kern="100">
                          <a:effectLst/>
                        </a:rPr>
                        <a:t>6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  <a:tabLst>
                          <a:tab pos="457200" algn="l"/>
                        </a:tabLst>
                      </a:pPr>
                      <a:r>
                        <a:rPr lang="en-US" sz="1100" kern="100">
                          <a:effectLst/>
                        </a:rPr>
                        <a:t>Po6M/pl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  <a:tabLst>
                          <a:tab pos="457200" algn="l"/>
                        </a:tabLst>
                      </a:pPr>
                      <a:r>
                        <a:rPr lang="ro-RO" sz="1100" kern="100">
                          <a:effectLst/>
                        </a:rPr>
                        <a:t>38,0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  <a:tabLst>
                          <a:tab pos="457200" algn="l"/>
                        </a:tabLst>
                      </a:pPr>
                      <a:r>
                        <a:rPr lang="ro-RO" sz="1100" kern="100">
                          <a:effectLst/>
                        </a:rPr>
                        <a:t>3,80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  <a:tabLst>
                          <a:tab pos="457200" algn="l"/>
                        </a:tabLst>
                      </a:pPr>
                      <a:r>
                        <a:rPr lang="ro-RO" sz="1100" kern="100">
                          <a:effectLst/>
                        </a:rPr>
                        <a:t>alb, ± pufos-pâslos, ± dens, neuniform, ± aerian, ± striuri, sectoare cu miceliu lax la periferie și compact în centru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607586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buNone/>
                        <a:tabLst>
                          <a:tab pos="457200" algn="l"/>
                        </a:tabLst>
                      </a:pPr>
                      <a:r>
                        <a:rPr lang="ro-RO" sz="1100" kern="100">
                          <a:effectLst/>
                        </a:rPr>
                        <a:t>7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  <a:tabLst>
                          <a:tab pos="457200" algn="l"/>
                        </a:tabLst>
                      </a:pPr>
                      <a:r>
                        <a:rPr lang="en-US" sz="1100" kern="100">
                          <a:effectLst/>
                        </a:rPr>
                        <a:t>Po7B/pl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  <a:tabLst>
                          <a:tab pos="457200" algn="l"/>
                        </a:tabLst>
                      </a:pPr>
                      <a:r>
                        <a:rPr lang="ro-RO" sz="1100" kern="100">
                          <a:effectLst/>
                        </a:rPr>
                        <a:t>15,5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  <a:tabLst>
                          <a:tab pos="457200" algn="l"/>
                        </a:tabLst>
                      </a:pPr>
                      <a:r>
                        <a:rPr lang="ro-RO" sz="1100" kern="100">
                          <a:effectLst/>
                        </a:rPr>
                        <a:t>1,55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buNone/>
                        <a:tabLst>
                          <a:tab pos="457200" algn="l"/>
                        </a:tabLst>
                      </a:pPr>
                      <a:r>
                        <a:rPr lang="ro-RO" sz="1100" kern="100" dirty="0">
                          <a:effectLst/>
                        </a:rPr>
                        <a:t>alb, pufos-pâslos, ± dens, ± uniform,± aerian, ± striuri</a:t>
                      </a:r>
                      <a:endParaRPr lang="en-US" sz="1200" kern="100" dirty="0">
                        <a:effectLst/>
                      </a:endParaRPr>
                    </a:p>
                    <a:p>
                      <a:pPr marL="0" marR="0">
                        <a:buNone/>
                        <a:tabLst>
                          <a:tab pos="457200" algn="l"/>
                        </a:tabLst>
                      </a:pPr>
                      <a:r>
                        <a:rPr lang="ro-RO" sz="1100" kern="100" dirty="0">
                          <a:effectLst/>
                        </a:rPr>
                        <a:t>creștere lentă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417538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5D34456-4BAE-C786-99FC-8EAC15B39CDB}"/>
              </a:ext>
            </a:extLst>
          </p:cNvPr>
          <p:cNvSpPr txBox="1"/>
          <p:nvPr/>
        </p:nvSpPr>
        <p:spPr>
          <a:xfrm>
            <a:off x="488414" y="2797334"/>
            <a:ext cx="56075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Culturi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multisporale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o-RO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leurotus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ostreatus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sălbatic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o-R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caracteristici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creştere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ale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miceliului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Pasaj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3 -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mediu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MEA, pH 6,5, 10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zile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incubare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la 24-26°C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B5144D5-77DC-42A7-7C70-A6AC1F2A27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362" y="2548702"/>
            <a:ext cx="1253002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1A5E71-7432-BE1C-F4B6-0730AB6425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765" y="2548702"/>
            <a:ext cx="1206794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5474500-315F-C0A0-3C51-C506C7FA17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454" y="2548702"/>
            <a:ext cx="1268755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1BDD5A2-1B2C-8FAD-E88A-6086F8E09B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104" y="2531208"/>
            <a:ext cx="1253002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D01FBF3-A3A9-59EC-1E4F-099960F6D1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898" y="3652386"/>
            <a:ext cx="1253786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2B5B25A-50CC-668E-16B3-E3E537C73F9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638" y="3644031"/>
            <a:ext cx="1249631" cy="996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735828D-04ED-A52F-D6EF-44DE7D82CFF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3426" y="3634887"/>
            <a:ext cx="1253178" cy="10058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B279D9CF-8BD2-0983-0595-C377E46E5C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302944"/>
              </p:ext>
            </p:extLst>
          </p:nvPr>
        </p:nvGraphicFramePr>
        <p:xfrm>
          <a:off x="6685362" y="4682146"/>
          <a:ext cx="5300729" cy="6121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00729">
                  <a:extLst>
                    <a:ext uri="{9D8B030D-6E8A-4147-A177-3AD203B41FA5}">
                      <a16:colId xmlns:a16="http://schemas.microsoft.com/office/drawing/2014/main" val="260043869"/>
                    </a:ext>
                  </a:extLst>
                </a:gridCol>
              </a:tblGrid>
              <a:tr h="583371">
                <a:tc>
                  <a:txBody>
                    <a:bodyPr/>
                    <a:lstStyle/>
                    <a:p>
                      <a:pPr marL="0" marR="0" algn="ctr">
                        <a:buNone/>
                        <a:tabLst>
                          <a:tab pos="457200" algn="l"/>
                        </a:tabLst>
                      </a:pPr>
                      <a:r>
                        <a:rPr lang="ro-RO" sz="11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Culturi multisporale obținute direct prin germinarea sporilor de </a:t>
                      </a:r>
                      <a:r>
                        <a:rPr lang="ro-RO" sz="1100" i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 ostreatus </a:t>
                      </a:r>
                      <a:r>
                        <a:rPr lang="ro-RO" sz="11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recoltați de la carpofori cu ascendență sălbatică: Po1Br, Po2T, Po3M, Po4V, Po5C, Po6M, Po7B </a:t>
                      </a:r>
                      <a:endParaRPr lang="en-US" sz="11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830" marR="36830" marT="54610" marB="54610" anchor="ctr"/>
                </a:tc>
                <a:extLst>
                  <a:ext uri="{0D108BD9-81ED-4DB2-BD59-A6C34878D82A}">
                    <a16:rowId xmlns:a16="http://schemas.microsoft.com/office/drawing/2014/main" val="3444877551"/>
                  </a:ext>
                </a:extLst>
              </a:tr>
            </a:tbl>
          </a:graphicData>
        </a:graphic>
      </p:graphicFrame>
      <p:pic>
        <p:nvPicPr>
          <p:cNvPr id="32" name="Picture 31">
            <a:extLst>
              <a:ext uri="{FF2B5EF4-FFF2-40B4-BE49-F238E27FC236}">
                <a16:creationId xmlns:a16="http://schemas.microsoft.com/office/drawing/2014/main" id="{E8C0DC5A-6EB5-8727-047A-5267A228810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850" y="5504342"/>
            <a:ext cx="1813936" cy="118872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341FBD7-92A5-C942-18CB-8116534B4A3C}"/>
              </a:ext>
            </a:extLst>
          </p:cNvPr>
          <p:cNvSpPr txBox="1"/>
          <p:nvPr/>
        </p:nvSpPr>
        <p:spPr>
          <a:xfrm>
            <a:off x="6954870" y="6076747"/>
            <a:ext cx="2548197" cy="6001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1100" b="1" dirty="0">
                <a:latin typeface="Arial" panose="020B0604020202020204" pitchFamily="34" charset="0"/>
                <a:cs typeface="Arial" panose="020B0604020202020204" pitchFamily="34" charset="0"/>
              </a:rPr>
              <a:t>Culturi multisporale după selecție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o-RO" sz="1100" b="1" dirty="0">
                <a:latin typeface="Arial" panose="020B0604020202020204" pitchFamily="34" charset="0"/>
                <a:cs typeface="Arial" panose="020B0604020202020204" pitchFamily="34" charset="0"/>
              </a:rPr>
              <a:t>Pasajul 3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o-RO" sz="1100" b="1" dirty="0">
                <a:latin typeface="Arial" panose="020B0604020202020204" pitchFamily="34" charset="0"/>
                <a:cs typeface="Arial" panose="020B0604020202020204" pitchFamily="34" charset="0"/>
              </a:rPr>
              <a:t>10 zile incubare la 24-26°C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51391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ABB0D-87FE-196D-B8A2-8408F6D92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>
            <a:extLst>
              <a:ext uri="{FF2B5EF4-FFF2-40B4-BE49-F238E27FC236}">
                <a16:creationId xmlns:a16="http://schemas.microsoft.com/office/drawing/2014/main" id="{C2612574-046C-13DF-BD95-1CF0ED108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306" y="481171"/>
            <a:ext cx="8503381" cy="30777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400" b="1" dirty="0">
                <a:solidFill>
                  <a:schemeClr val="bg1"/>
                </a:solidFill>
              </a:rPr>
              <a:t>PROIECT ADER </a:t>
            </a:r>
            <a:r>
              <a:rPr lang="ro-RO" sz="1400" b="1" dirty="0">
                <a:solidFill>
                  <a:schemeClr val="bg1"/>
                </a:solidFill>
              </a:rPr>
              <a:t>6.2.1. </a:t>
            </a:r>
            <a:r>
              <a:rPr lang="en-US" sz="1400" b="1" dirty="0">
                <a:solidFill>
                  <a:schemeClr val="bg1"/>
                </a:solidFill>
              </a:rPr>
              <a:t>– FAZA </a:t>
            </a:r>
            <a:r>
              <a:rPr lang="ro-RO" sz="1400" b="1" dirty="0">
                <a:solidFill>
                  <a:schemeClr val="bg1"/>
                </a:solidFill>
              </a:rPr>
              <a:t>5</a:t>
            </a:r>
            <a:r>
              <a:rPr lang="en-US" sz="1400" b="1" dirty="0">
                <a:solidFill>
                  <a:schemeClr val="bg1"/>
                </a:solidFill>
              </a:rPr>
              <a:t>/20</a:t>
            </a:r>
            <a:r>
              <a:rPr lang="ro-RO" sz="1400" b="1" dirty="0">
                <a:solidFill>
                  <a:schemeClr val="bg1"/>
                </a:solidFill>
              </a:rPr>
              <a:t>25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94EFDB-B15C-EDB5-6975-3C98D59A7DE8}"/>
              </a:ext>
            </a:extLst>
          </p:cNvPr>
          <p:cNvSpPr txBox="1"/>
          <p:nvPr/>
        </p:nvSpPr>
        <p:spPr>
          <a:xfrm>
            <a:off x="1742306" y="930198"/>
            <a:ext cx="8503381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o-RO" sz="1600" b="1" i="1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CP - </a:t>
            </a:r>
            <a:r>
              <a:rPr lang="pt-BR" sz="1600" b="1" i="1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Institutul de Cercetare-Dezvoltare pentru Legumicultură şi Floricultură Vidra</a:t>
            </a:r>
            <a:r>
              <a:rPr lang="ro-RO" sz="1600" b="1" i="1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endParaRPr lang="en-US" sz="1600" i="1" dirty="0">
              <a:solidFill>
                <a:schemeClr val="accent4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6158" name="Picture 5" descr="antet">
            <a:extLst>
              <a:ext uri="{FF2B5EF4-FFF2-40B4-BE49-F238E27FC236}">
                <a16:creationId xmlns:a16="http://schemas.microsoft.com/office/drawing/2014/main" id="{C895A54E-CB47-77BB-ED36-061B4212B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69" y="628672"/>
            <a:ext cx="640078" cy="64008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CBFCCA-2F41-EFC2-A671-41FD0800F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305" y="1353658"/>
            <a:ext cx="8503381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 algn="ctr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2455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2455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2455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2455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2455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55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55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55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55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400" b="1" dirty="0">
                <a:cs typeface="Arial" panose="020B0604020202020204" pitchFamily="34" charset="0"/>
              </a:rPr>
              <a:t>RAPORT  DE  ACTIVITATE  AL  FAZEI</a:t>
            </a:r>
            <a:r>
              <a:rPr lang="ro-RO" sz="1400" b="1" dirty="0">
                <a:cs typeface="Arial" panose="020B0604020202020204" pitchFamily="34" charset="0"/>
              </a:rPr>
              <a:t> 5</a:t>
            </a:r>
            <a:endParaRPr lang="en-US" sz="1400" b="1" dirty="0"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33C6D4-D8A4-7F7C-398F-81FC97A2F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28" y="1283799"/>
            <a:ext cx="825529" cy="2154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293D8E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o-RO" sz="800" b="1" dirty="0">
                <a:latin typeface="Times New Roman" pitchFamily="18" charset="0"/>
                <a:cs typeface="Times New Roman" pitchFamily="18" charset="0"/>
              </a:rPr>
              <a:t>ICDLF Vidra</a:t>
            </a:r>
            <a:endParaRPr lang="en-US" sz="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BABAF5AA-511D-752E-6DC9-DD82EC085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7740" y="83703"/>
            <a:ext cx="9411672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600" b="1" dirty="0"/>
              <a:t>PLAN SECTORIAL </a:t>
            </a:r>
            <a:r>
              <a:rPr lang="en-US" sz="1600" b="1" dirty="0">
                <a:latin typeface="Arial"/>
              </a:rPr>
              <a:t>”</a:t>
            </a:r>
            <a:r>
              <a:rPr lang="en-US" sz="1600" b="1" i="1" dirty="0"/>
              <a:t>AGRICULTUR</a:t>
            </a:r>
            <a:r>
              <a:rPr lang="en-US" sz="1600" b="1" i="1" dirty="0">
                <a:cs typeface="Arial" pitchFamily="34" charset="0"/>
              </a:rPr>
              <a:t>Ă</a:t>
            </a:r>
            <a:r>
              <a:rPr lang="en-US" sz="1600" b="1" i="1" dirty="0"/>
              <a:t> </a:t>
            </a:r>
            <a:r>
              <a:rPr lang="en-US" sz="1600" b="1" i="1" dirty="0">
                <a:cs typeface="Arial" pitchFamily="34" charset="0"/>
              </a:rPr>
              <a:t>Ş</a:t>
            </a:r>
            <a:r>
              <a:rPr lang="en-US" sz="1600" b="1" i="1" dirty="0"/>
              <a:t>I DEZVOLTARE RURALĂ – ADER 202</a:t>
            </a:r>
            <a:r>
              <a:rPr lang="en-GB" sz="1600" b="1" i="1" dirty="0"/>
              <a:t>6 </a:t>
            </a:r>
            <a:r>
              <a:rPr lang="en-US" sz="1600" b="1" dirty="0"/>
              <a:t>”</a:t>
            </a:r>
          </a:p>
        </p:txBody>
      </p:sp>
      <p:sp>
        <p:nvSpPr>
          <p:cNvPr id="2" name="Text Box 21">
            <a:extLst>
              <a:ext uri="{FF2B5EF4-FFF2-40B4-BE49-F238E27FC236}">
                <a16:creationId xmlns:a16="http://schemas.microsoft.com/office/drawing/2014/main" id="{D36680BF-287A-8295-4325-18637A752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7740" y="1720348"/>
            <a:ext cx="9482180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45720" rIns="45720">
            <a:spAutoFit/>
          </a:bodyPr>
          <a:lstStyle/>
          <a:p>
            <a:pPr algn="ctr"/>
            <a:r>
              <a:rPr lang="en-GB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Activitatea</a:t>
            </a:r>
            <a:r>
              <a:rPr lang="en-GB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5.1.  </a:t>
            </a:r>
          </a:p>
          <a:p>
            <a:pPr algn="ctr"/>
            <a:r>
              <a:rPr lang="ro-RO" sz="1400" b="1" dirty="0">
                <a:latin typeface="Arial" panose="020B0604020202020204" pitchFamily="34" charset="0"/>
                <a:cs typeface="Arial" panose="020B0604020202020204" pitchFamily="34" charset="0"/>
              </a:rPr>
              <a:t>Utilizarea metodei culturilor multisporale și a selecției individuale repetate aplicate sușelor provenite din cele sălbatice pentru obținerea de micelii cu caracteristici de creștere, uniformitate și stabilitate îmbunătățite.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9E5E32A3-97CE-0FF7-0E47-2E787947F5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172307"/>
              </p:ext>
            </p:extLst>
          </p:nvPr>
        </p:nvGraphicFramePr>
        <p:xfrm>
          <a:off x="6718434" y="2738279"/>
          <a:ext cx="4976262" cy="1023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76262">
                  <a:extLst>
                    <a:ext uri="{9D8B030D-6E8A-4147-A177-3AD203B41FA5}">
                      <a16:colId xmlns:a16="http://schemas.microsoft.com/office/drawing/2014/main" val="260043869"/>
                    </a:ext>
                  </a:extLst>
                </a:gridCol>
              </a:tblGrid>
              <a:tr h="467987">
                <a:tc>
                  <a:txBody>
                    <a:bodyPr/>
                    <a:lstStyle/>
                    <a:p>
                      <a:pPr algn="ctr"/>
                      <a:r>
                        <a:rPr lang="ro-RO" sz="16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Microcolonii individuale de miceliu – culturi monosporale obținute prin metoda diluțiilor (10</a:t>
                      </a:r>
                      <a:r>
                        <a:rPr lang="ro-RO" sz="1600" b="1" kern="1200" baseline="300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-3</a:t>
                      </a:r>
                      <a:r>
                        <a:rPr lang="ro-RO" sz="16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r>
                        <a:rPr lang="ro-RO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o-RO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Izolate sălbatice de </a:t>
                      </a:r>
                      <a:r>
                        <a:rPr lang="ro-RO" sz="14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P.ostreatus</a:t>
                      </a:r>
                      <a:r>
                        <a:rPr lang="ro-RO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Po3M/m și Po4V/m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zile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incubare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</a:t>
                      </a:r>
                      <a:r>
                        <a:rPr lang="ro-RO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24-26°C – mediu MEA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830" marR="36830" marT="54610" marB="54610" anchor="ctr">
                    <a:solidFill>
                      <a:srgbClr val="60A5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87755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5BD5810-E5CD-15FB-4631-2F152E89E7D6}"/>
              </a:ext>
            </a:extLst>
          </p:cNvPr>
          <p:cNvSpPr txBox="1"/>
          <p:nvPr/>
        </p:nvSpPr>
        <p:spPr>
          <a:xfrm>
            <a:off x="393513" y="2592835"/>
            <a:ext cx="5942311" cy="41267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Obținerea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culturi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monosporale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P. ostreatus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cu origine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sălbatică</a:t>
            </a:r>
            <a:endParaRPr lang="ro-R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500"/>
              </a:spcAft>
              <a:buFont typeface="+mj-lt"/>
              <a:buAutoNum type="arabicPeriod"/>
            </a:pP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Recoltarea sporilor de la bazidiocarpi (ciuperci) de </a:t>
            </a:r>
            <a:r>
              <a:rPr lang="ro-RO" sz="1400" i="1" dirty="0">
                <a:latin typeface="Arial" panose="020B0604020202020204" pitchFamily="34" charset="0"/>
                <a:cs typeface="Arial" panose="020B0604020202020204" pitchFamily="34" charset="0"/>
              </a:rPr>
              <a:t>P. ostreatus 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cu proveniență sălbatică – obținerea de depozite/amprente sporale;</a:t>
            </a:r>
            <a:endParaRPr lang="ro-R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500"/>
              </a:spcAft>
              <a:buFont typeface="+mj-lt"/>
              <a:buAutoNum type="arabicPeriod"/>
            </a:pP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Prelevarea de spori din amprenta/depozitul sporal și obţinerea de suspensii de spori în diluţii succesive (in serie) 10</a:t>
            </a:r>
            <a:r>
              <a:rPr lang="ro-RO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,10</a:t>
            </a:r>
            <a:r>
              <a:rPr lang="ro-RO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,10</a:t>
            </a:r>
            <a:r>
              <a:rPr lang="ro-RO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500"/>
              </a:spcAft>
              <a:buFont typeface="+mj-lt"/>
              <a:buAutoNum type="arabicPeriod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nocularea unui mic volum de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suspensi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e sporală pe mediile nutritive repartizate în plăci Petri (ex. suspensie 10</a:t>
            </a:r>
            <a:r>
              <a:rPr lang="ro-RO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342900" indent="-342900">
              <a:spcAft>
                <a:spcPts val="500"/>
              </a:spcAft>
              <a:buFont typeface="+mj-lt"/>
              <a:buAutoNum type="arabicPeriod"/>
            </a:pP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Germinarea sporilor şi creşterea miceliului la 24-26°C - incubarea;</a:t>
            </a:r>
          </a:p>
          <a:p>
            <a:pPr marL="342900" indent="-342900">
              <a:spcAft>
                <a:spcPts val="500"/>
              </a:spcAft>
              <a:buFont typeface="+mj-lt"/>
              <a:buAutoNum type="arabicPeriod"/>
            </a:pP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Recuperarea microcoloniilor (stereomicroscop) şi transferul fiecăreia pe mediu proaspăt;</a:t>
            </a:r>
          </a:p>
          <a:p>
            <a:pPr marL="342900" indent="-342900">
              <a:spcAft>
                <a:spcPts val="500"/>
              </a:spcAft>
              <a:buFont typeface="+mj-lt"/>
              <a:buAutoNum type="arabicPeriod"/>
            </a:pP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Incubarea noilor izolatelor miceliene obţinute;</a:t>
            </a:r>
          </a:p>
          <a:p>
            <a:pPr marL="342900" indent="-342900">
              <a:spcAft>
                <a:spcPts val="500"/>
              </a:spcAft>
              <a:buFont typeface="+mj-lt"/>
              <a:buAutoNum type="arabicPeriod"/>
            </a:pP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Verificarea stadiului homocariotic (absenţa anselor în cârlig) prin microscopie optică și selecţia izolatelor homocariotice;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500"/>
              </a:spcAft>
              <a:buFont typeface="+mj-lt"/>
              <a:buAutoNum type="arabicPeriod"/>
            </a:pPr>
            <a:r>
              <a:rPr lang="ro-RO" sz="1400" dirty="0">
                <a:latin typeface="Arial" panose="020B0604020202020204" pitchFamily="34" charset="0"/>
                <a:cs typeface="Arial" panose="020B0604020202020204" pitchFamily="34" charset="0"/>
              </a:rPr>
              <a:t>Prezervarea izolatelor homocariotice și utilizarea lor în programul de hibridare.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143879-452F-F535-3537-93E95CC953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471" y="3787880"/>
            <a:ext cx="2412311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906778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634074-C7D4-5311-BA03-8E4131103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>
            <a:extLst>
              <a:ext uri="{FF2B5EF4-FFF2-40B4-BE49-F238E27FC236}">
                <a16:creationId xmlns:a16="http://schemas.microsoft.com/office/drawing/2014/main" id="{B74E1CC4-3E02-B482-2F53-9EB8BDD55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156" y="462832"/>
            <a:ext cx="8301659" cy="30777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400" b="1" dirty="0">
                <a:solidFill>
                  <a:schemeClr val="bg1"/>
                </a:solidFill>
              </a:rPr>
              <a:t>PROIECT ADER </a:t>
            </a:r>
            <a:r>
              <a:rPr lang="ro-RO" sz="1400" b="1" dirty="0">
                <a:solidFill>
                  <a:schemeClr val="bg1"/>
                </a:solidFill>
              </a:rPr>
              <a:t>6.2.1. </a:t>
            </a:r>
            <a:r>
              <a:rPr lang="en-US" sz="1400" b="1" dirty="0">
                <a:solidFill>
                  <a:schemeClr val="bg1"/>
                </a:solidFill>
              </a:rPr>
              <a:t>– FAZA </a:t>
            </a:r>
            <a:r>
              <a:rPr lang="ro-RO" sz="1400" b="1" dirty="0">
                <a:solidFill>
                  <a:schemeClr val="bg1"/>
                </a:solidFill>
              </a:rPr>
              <a:t>5</a:t>
            </a:r>
            <a:r>
              <a:rPr lang="en-US" sz="1400" b="1" dirty="0">
                <a:solidFill>
                  <a:schemeClr val="bg1"/>
                </a:solidFill>
              </a:rPr>
              <a:t>/20</a:t>
            </a:r>
            <a:r>
              <a:rPr lang="ro-RO" sz="1400" b="1" dirty="0">
                <a:solidFill>
                  <a:schemeClr val="bg1"/>
                </a:solidFill>
              </a:rPr>
              <a:t>25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116FAA-84B4-12CE-52F4-4DE65835CE75}"/>
              </a:ext>
            </a:extLst>
          </p:cNvPr>
          <p:cNvSpPr txBox="1"/>
          <p:nvPr/>
        </p:nvSpPr>
        <p:spPr>
          <a:xfrm>
            <a:off x="882156" y="841001"/>
            <a:ext cx="8301659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o-RO" sz="1600" b="1" i="1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CP - </a:t>
            </a:r>
            <a:r>
              <a:rPr lang="pt-BR" sz="1600" b="1" i="1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Institutul de Cercetare-Dezvoltare pentru Legumicultură şi Floricultură Vidra</a:t>
            </a:r>
            <a:r>
              <a:rPr lang="ro-RO" sz="1600" b="1" i="1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endParaRPr lang="en-US" sz="1600" i="1" dirty="0">
              <a:solidFill>
                <a:schemeClr val="accent4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6158" name="Picture 5" descr="antet">
            <a:extLst>
              <a:ext uri="{FF2B5EF4-FFF2-40B4-BE49-F238E27FC236}">
                <a16:creationId xmlns:a16="http://schemas.microsoft.com/office/drawing/2014/main" id="{25769C7D-2E69-2703-61F5-EF17C8467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69" y="628672"/>
            <a:ext cx="640078" cy="64008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F92D31-1137-5491-7C68-FB189DCFF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156" y="1241924"/>
            <a:ext cx="8321615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 algn="ctr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2455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2455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2455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2455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2455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55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55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55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55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400" b="1" dirty="0">
                <a:cs typeface="Arial" panose="020B0604020202020204" pitchFamily="34" charset="0"/>
              </a:rPr>
              <a:t>RAPORT  DE  ACTIVITATE  AL  FAZEI</a:t>
            </a:r>
            <a:r>
              <a:rPr lang="ro-RO" sz="1400" b="1" dirty="0">
                <a:cs typeface="Arial" panose="020B0604020202020204" pitchFamily="34" charset="0"/>
              </a:rPr>
              <a:t> 5</a:t>
            </a:r>
            <a:endParaRPr lang="en-US" sz="1400" b="1" dirty="0"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CA2122-643E-775B-B84E-125D80587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28" y="1283799"/>
            <a:ext cx="825529" cy="2154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 algn="ctr">
                <a:solidFill>
                  <a:srgbClr val="293D8E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o-RO" sz="800" b="1" dirty="0">
                <a:latin typeface="Times New Roman" pitchFamily="18" charset="0"/>
                <a:cs typeface="Times New Roman" pitchFamily="18" charset="0"/>
              </a:rPr>
              <a:t>ICDLF Vidra</a:t>
            </a:r>
            <a:endParaRPr lang="en-US" sz="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3460CCE0-211A-D57C-541C-4F918D165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156" y="32618"/>
            <a:ext cx="8301659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600" b="1" dirty="0"/>
              <a:t>PLAN SECTORIAL </a:t>
            </a:r>
            <a:r>
              <a:rPr lang="en-US" sz="1600" b="1" dirty="0">
                <a:latin typeface="Arial"/>
              </a:rPr>
              <a:t>”</a:t>
            </a:r>
            <a:r>
              <a:rPr lang="en-US" sz="1600" b="1" i="1" dirty="0"/>
              <a:t>AGRICULTUR</a:t>
            </a:r>
            <a:r>
              <a:rPr lang="en-US" sz="1600" b="1" i="1" dirty="0">
                <a:cs typeface="Arial" pitchFamily="34" charset="0"/>
              </a:rPr>
              <a:t>Ă</a:t>
            </a:r>
            <a:r>
              <a:rPr lang="en-US" sz="1600" b="1" i="1" dirty="0"/>
              <a:t> </a:t>
            </a:r>
            <a:r>
              <a:rPr lang="en-US" sz="1600" b="1" i="1" dirty="0">
                <a:cs typeface="Arial" pitchFamily="34" charset="0"/>
              </a:rPr>
              <a:t>Ş</a:t>
            </a:r>
            <a:r>
              <a:rPr lang="en-US" sz="1600" b="1" i="1" dirty="0"/>
              <a:t>I DEZVOLTARE RURALĂ – ADER 202</a:t>
            </a:r>
            <a:r>
              <a:rPr lang="en-GB" sz="1600" b="1" i="1" dirty="0"/>
              <a:t>6 </a:t>
            </a:r>
            <a:r>
              <a:rPr lang="en-US" sz="1600" b="1" dirty="0"/>
              <a:t>”</a:t>
            </a:r>
          </a:p>
        </p:txBody>
      </p:sp>
      <p:sp>
        <p:nvSpPr>
          <p:cNvPr id="2" name="Text Box 21">
            <a:extLst>
              <a:ext uri="{FF2B5EF4-FFF2-40B4-BE49-F238E27FC236}">
                <a16:creationId xmlns:a16="http://schemas.microsoft.com/office/drawing/2014/main" id="{4CE69B98-8E12-5EA4-298F-1D4E4BA4D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28" y="1603487"/>
            <a:ext cx="9147143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45720" rIns="45720">
            <a:spAutoFit/>
          </a:bodyPr>
          <a:lstStyle/>
          <a:p>
            <a:pPr algn="ctr"/>
            <a:r>
              <a:rPr lang="en-GB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Activitatea</a:t>
            </a:r>
            <a:r>
              <a:rPr lang="en-GB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5.2.  </a:t>
            </a:r>
          </a:p>
          <a:p>
            <a:pPr algn="ctr"/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Pregătirea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materialului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însămînțare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verificarea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cultură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comparativă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miceliilor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caractere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îmbunătățite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provenite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tulpinile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cele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bune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rezultate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evaluările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anterioare</a:t>
            </a:r>
            <a:r>
              <a:rPr lang="ro-RO" sz="1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7B1070-28B9-8869-DB31-FA7048DA22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245" y="3554841"/>
            <a:ext cx="2635250" cy="174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7897FD-D925-D089-5A62-FD5F610AC0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403766" y="2372928"/>
            <a:ext cx="2405380" cy="175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A6526B-5A49-1BE3-5125-CB0AA0DD10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403766" y="4979359"/>
            <a:ext cx="2419350" cy="173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ED83B0-1BB0-0EF6-717F-DDFC0BDF4558}"/>
              </a:ext>
            </a:extLst>
          </p:cNvPr>
          <p:cNvSpPr txBox="1"/>
          <p:nvPr/>
        </p:nvSpPr>
        <p:spPr>
          <a:xfrm>
            <a:off x="5018444" y="5348940"/>
            <a:ext cx="3676851" cy="523220"/>
          </a:xfrm>
          <a:prstGeom prst="rect">
            <a:avLst/>
          </a:prstGeom>
          <a:solidFill>
            <a:srgbClr val="AAE57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1400" b="1" dirty="0">
                <a:latin typeface="Arial" panose="020B0604020202020204" pitchFamily="34" charset="0"/>
                <a:cs typeface="Arial" panose="020B0604020202020204" pitchFamily="34" charset="0"/>
              </a:rPr>
              <a:t>Flacoane cu suport granulat pregătite pentru inoculare cu micelii multisporale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3FC45CF-D96F-A866-076D-BDBA8288ECD1}"/>
              </a:ext>
            </a:extLst>
          </p:cNvPr>
          <p:cNvCxnSpPr>
            <a:cxnSpLocks/>
          </p:cNvCxnSpPr>
          <p:nvPr/>
        </p:nvCxnSpPr>
        <p:spPr>
          <a:xfrm>
            <a:off x="8274492" y="4508540"/>
            <a:ext cx="7147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42A68EC-FEAD-48F5-3344-12FC69654874}"/>
              </a:ext>
            </a:extLst>
          </p:cNvPr>
          <p:cNvSpPr txBox="1"/>
          <p:nvPr/>
        </p:nvSpPr>
        <p:spPr>
          <a:xfrm>
            <a:off x="9092315" y="4149133"/>
            <a:ext cx="3028281" cy="738664"/>
          </a:xfrm>
          <a:prstGeom prst="rect">
            <a:avLst/>
          </a:prstGeom>
          <a:solidFill>
            <a:srgbClr val="2BFEB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1400" b="1" dirty="0">
                <a:latin typeface="Arial" panose="020B0604020202020204" pitchFamily="34" charset="0"/>
                <a:cs typeface="Arial" panose="020B0604020202020204" pitchFamily="34" charset="0"/>
              </a:rPr>
              <a:t>Flacoane cu micelii multisporale  crescute pe suport granulat                 gata pentru însămânțare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A352B8-4BEC-31E6-7BFA-19559AD003EE}"/>
              </a:ext>
            </a:extLst>
          </p:cNvPr>
          <p:cNvSpPr txBox="1"/>
          <p:nvPr/>
        </p:nvSpPr>
        <p:spPr>
          <a:xfrm>
            <a:off x="9274924" y="1349213"/>
            <a:ext cx="2845673" cy="954107"/>
          </a:xfrm>
          <a:prstGeom prst="rect">
            <a:avLst/>
          </a:prstGeom>
          <a:solidFill>
            <a:srgbClr val="2BFEB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1400" b="1" dirty="0">
                <a:latin typeface="Arial" panose="020B0604020202020204" pitchFamily="34" charset="0"/>
                <a:cs typeface="Arial" panose="020B0604020202020204" pitchFamily="34" charset="0"/>
              </a:rPr>
              <a:t>Miceliu pentru însămânțare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o-RO" sz="1400" b="1" dirty="0">
                <a:latin typeface="Arial" panose="020B0604020202020204" pitchFamily="34" charset="0"/>
                <a:cs typeface="Arial" panose="020B0604020202020204" pitchFamily="34" charset="0"/>
              </a:rPr>
              <a:t>Tulpinile multisporale Po1Br/pl, Po2T/pl, Po3M/pl, Po4V/pl, Po5C/pl, Po6M/pl, Po7B/pl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D40D06-5F80-62E2-C075-2F814DD41AC7}"/>
              </a:ext>
            </a:extLst>
          </p:cNvPr>
          <p:cNvSpPr txBox="1"/>
          <p:nvPr/>
        </p:nvSpPr>
        <p:spPr>
          <a:xfrm>
            <a:off x="71404" y="2838468"/>
            <a:ext cx="4858730" cy="3785652"/>
          </a:xfrm>
          <a:prstGeom prst="rect">
            <a:avLst/>
          </a:prstGeom>
          <a:solidFill>
            <a:srgbClr val="2BFEBA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Au fost pregătite prin tehnologia de producere a miceliului pe suport granulat, câte 4 flacoane/tulpină din miceliile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cu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caractere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îmbunătățite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provenite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tulpinile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selectate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evaluările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anterioare</a:t>
            </a:r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     Po1Br/pl, Po2T/pl, Po3M/pl, Po4V/pl, Po5C/pl, </a:t>
            </a:r>
          </a:p>
          <a:p>
            <a:r>
              <a:rPr lang="ro-RO" sz="1600" b="1" dirty="0">
                <a:latin typeface="Arial" panose="020B0604020202020204" pitchFamily="34" charset="0"/>
                <a:cs typeface="Arial" panose="020B0604020202020204" pitchFamily="34" charset="0"/>
              </a:rPr>
              <a:t>     Po6M/pl, Po7B/pl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o-R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Materialul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biologic de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însămânțare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reprezentat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prin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aceste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flacoane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micelii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multisporale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Pleurotus ostreatus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cu origine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sălbatică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crescute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pe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suport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granulat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fi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utilizat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cadrul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experimentului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testare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capacității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fructificare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culturi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comparative din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etapa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următoare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843003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3815</TotalTime>
  <Words>1715</Words>
  <Application>Microsoft Office PowerPoint</Application>
  <PresentationFormat>Ecran lat</PresentationFormat>
  <Paragraphs>231</Paragraphs>
  <Slides>9</Slides>
  <Notes>9</Notes>
  <HiddenSlides>0</HiddenSlides>
  <MMClips>0</MMClips>
  <ScaleCrop>false</ScaleCrop>
  <HeadingPairs>
    <vt:vector size="6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9</vt:i4>
      </vt:variant>
    </vt:vector>
  </HeadingPairs>
  <TitlesOfParts>
    <vt:vector size="16" baseType="lpstr">
      <vt:lpstr>Arial</vt:lpstr>
      <vt:lpstr>Calibri</vt:lpstr>
      <vt:lpstr>Times New Roman</vt:lpstr>
      <vt:lpstr>Trebuchet MS</vt:lpstr>
      <vt:lpstr>Wingdings</vt:lpstr>
      <vt:lpstr>Wingdings 3</vt:lpstr>
      <vt:lpstr>Facet</vt:lpstr>
      <vt:lpstr>Denumirea proiectului  ADER 6.2.1. Utilizarea de tulpini sălbatice din specii indigene de ciuperci comestibile/medicinale  pentru dezvoltarea sortimentului cultivat în Romania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Denumirea proiectului  ADER 7.3.2. - ” Cercetări privind crearea unui sistem tehnologic experimental pentru   producerea și testarea calității miceliului de ciuperci cultivate”</dc:title>
  <dc:creator>Petrescu Lucian</dc:creator>
  <cp:lastModifiedBy>Sovarel</cp:lastModifiedBy>
  <cp:revision>291</cp:revision>
  <dcterms:created xsi:type="dcterms:W3CDTF">2023-10-09T17:30:12Z</dcterms:created>
  <dcterms:modified xsi:type="dcterms:W3CDTF">2025-10-23T08:44:22Z</dcterms:modified>
</cp:coreProperties>
</file>