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8" r:id="rId1"/>
  </p:sldMasterIdLst>
  <p:sldIdLst>
    <p:sldId id="256" r:id="rId2"/>
    <p:sldId id="257" r:id="rId3"/>
    <p:sldId id="258" r:id="rId4"/>
    <p:sldId id="259" r:id="rId5"/>
    <p:sldId id="260" r:id="rId6"/>
    <p:sldId id="265" r:id="rId7"/>
    <p:sldId id="264" r:id="rId8"/>
    <p:sldId id="268" r:id="rId9"/>
    <p:sldId id="267" r:id="rId10"/>
    <p:sldId id="269" r:id="rId11"/>
    <p:sldId id="270" r:id="rId12"/>
    <p:sldId id="271" r:id="rId13"/>
    <p:sldId id="273" r:id="rId14"/>
    <p:sldId id="274" r:id="rId15"/>
    <p:sldId id="277" r:id="rId16"/>
    <p:sldId id="275" r:id="rId17"/>
    <p:sldId id="276" r:id="rId18"/>
    <p:sldId id="278"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DLF VIDRA" initials="IV" lastIdx="1" clrIdx="0">
    <p:extLst>
      <p:ext uri="{19B8F6BF-5375-455C-9EA6-DF929625EA0E}">
        <p15:presenceInfo xmlns:p15="http://schemas.microsoft.com/office/powerpoint/2012/main" userId="06c576ef638bd9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57752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E8BCE679-0531-4B6C-AD55-F6B997BF979A}"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301536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o-RO"/>
              <a:t>Faceți clic pentru a edita stilul de titlu coordonator</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51322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o-RO"/>
              <a:t>Faceți clic pentru a edita stilul de titlu coordonator</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o-RO"/>
              <a:t>Faceţi clic pentru a edita Master stiluri text</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645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8895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298560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259599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nchorCtr="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81178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428226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416677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71550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E8BCE679-0531-4B6C-AD55-F6B997BF979A}"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208259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E8BCE679-0531-4B6C-AD55-F6B997BF979A}"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286010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7" name="Date Placeholder 2"/>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212190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272945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7" name="Date Placeholder 4"/>
          <p:cNvSpPr>
            <a:spLocks noGrp="1"/>
          </p:cNvSpPr>
          <p:nvPr>
            <p:ph type="dt" sz="half" idx="10"/>
          </p:nvPr>
        </p:nvSpPr>
        <p:spPr/>
        <p:txBody>
          <a:bodyPr/>
          <a:lstStyle/>
          <a:p>
            <a:fld id="{E8BCE679-0531-4B6C-AD55-F6B997BF979A}" type="datetimeFigureOut">
              <a:rPr lang="en-US" smtClean="0"/>
              <a:t>10/20/2025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112613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E8BCE679-0531-4B6C-AD55-F6B997BF979A}"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A144E-0393-4AFA-82A5-753C8544D37B}" type="slidenum">
              <a:rPr lang="en-US" smtClean="0"/>
              <a:t>‹#›</a:t>
            </a:fld>
            <a:endParaRPr lang="en-US"/>
          </a:p>
        </p:txBody>
      </p:sp>
    </p:spTree>
    <p:extLst>
      <p:ext uri="{BB962C8B-B14F-4D97-AF65-F5344CB8AC3E}">
        <p14:creationId xmlns:p14="http://schemas.microsoft.com/office/powerpoint/2010/main" val="16466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BCE679-0531-4B6C-AD55-F6B997BF979A}" type="datetimeFigureOut">
              <a:rPr lang="en-US" smtClean="0"/>
              <a:t>10/20/2025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3A144E-0393-4AFA-82A5-753C8544D37B}" type="slidenum">
              <a:rPr lang="en-US" smtClean="0"/>
              <a:t>‹#›</a:t>
            </a:fld>
            <a:endParaRPr lang="en-US"/>
          </a:p>
        </p:txBody>
      </p:sp>
    </p:spTree>
    <p:extLst>
      <p:ext uri="{BB962C8B-B14F-4D97-AF65-F5344CB8AC3E}">
        <p14:creationId xmlns:p14="http://schemas.microsoft.com/office/powerpoint/2010/main" val="422797237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uzatumihaelaalina@yahoo.com"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office@icdlfvidra.r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ntet">
            <a:extLst>
              <a:ext uri="{FF2B5EF4-FFF2-40B4-BE49-F238E27FC236}">
                <a16:creationId xmlns:a16="http://schemas.microsoft.com/office/drawing/2014/main" id="{28AC8BE4-627A-CBD0-9925-239C47901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21" y="387163"/>
            <a:ext cx="720725" cy="719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02407125-F8FA-25D0-F54E-949A99D77D5B}"/>
              </a:ext>
            </a:extLst>
          </p:cNvPr>
          <p:cNvSpPr txBox="1">
            <a:spLocks noChangeArrowheads="1"/>
          </p:cNvSpPr>
          <p:nvPr/>
        </p:nvSpPr>
        <p:spPr bwMode="auto">
          <a:xfrm>
            <a:off x="3063128" y="417781"/>
            <a:ext cx="6408738" cy="442913"/>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a:t>
            </a:r>
            <a:r>
              <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6</a:t>
            </a:r>
          </a:p>
        </p:txBody>
      </p:sp>
      <p:sp>
        <p:nvSpPr>
          <p:cNvPr id="6" name="TextBox 4">
            <a:extLst>
              <a:ext uri="{FF2B5EF4-FFF2-40B4-BE49-F238E27FC236}">
                <a16:creationId xmlns:a16="http://schemas.microsoft.com/office/drawing/2014/main" id="{AE77A71F-DEED-FD69-8CBE-BA04F111AE46}"/>
              </a:ext>
            </a:extLst>
          </p:cNvPr>
          <p:cNvSpPr txBox="1"/>
          <p:nvPr/>
        </p:nvSpPr>
        <p:spPr>
          <a:xfrm>
            <a:off x="2821081" y="1254989"/>
            <a:ext cx="1728191" cy="338555"/>
          </a:xfrm>
          <a:prstGeom prst="rect">
            <a:avLst/>
          </a:prstGeom>
          <a:solidFill>
            <a:srgbClr val="FFFFFF">
              <a:lumMod val="95000"/>
            </a:srgbClr>
          </a:solidFill>
          <a:ln w="12700" cap="flat" cmpd="sng" algn="ctr">
            <a:solidFill>
              <a:srgbClr val="CC9900"/>
            </a:solidFill>
            <a:prstDash val="solid"/>
            <a:miter lim="800000"/>
          </a:ln>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ro-RO" sz="1600" b="1" i="0" u="none" strike="noStrike" kern="0" cap="none" spc="0" normalizeH="0" baseline="0" noProof="0" dirty="0">
                <a:ln w="12700">
                  <a:solidFill>
                    <a:srgbClr val="006633">
                      <a:satMod val="155000"/>
                    </a:srgbClr>
                  </a:solidFill>
                  <a:prstDash val="solid"/>
                </a:ln>
                <a:solidFill>
                  <a:srgbClr val="5F5F5F">
                    <a:tint val="85000"/>
                    <a:satMod val="155000"/>
                  </a:srgbClr>
                </a:solidFill>
                <a:effectLst>
                  <a:outerShdw blurRad="41275" dist="20320" dir="1800000" algn="tl" rotWithShape="0">
                    <a:srgbClr val="000000">
                      <a:alpha val="40000"/>
                    </a:srgbClr>
                  </a:outerShdw>
                </a:effectLst>
                <a:uLnTx/>
                <a:uFillTx/>
                <a:latin typeface="Times New Roman" pitchFamily="18" charset="0"/>
                <a:ea typeface="+mn-ea"/>
                <a:cs typeface="Times New Roman" pitchFamily="18" charset="0"/>
              </a:rPr>
              <a:t>CONTRACTOR:</a:t>
            </a:r>
            <a:endParaRPr kumimoji="0" lang="en-US" sz="1600" b="1" i="0" u="none" strike="noStrike" kern="0" cap="none" spc="0" normalizeH="0" baseline="0" noProof="0" dirty="0">
              <a:ln w="12700">
                <a:solidFill>
                  <a:srgbClr val="006633">
                    <a:satMod val="155000"/>
                  </a:srgbClr>
                </a:solidFill>
                <a:prstDash val="solid"/>
              </a:ln>
              <a:solidFill>
                <a:srgbClr val="5F5F5F">
                  <a:tint val="85000"/>
                  <a:satMod val="155000"/>
                </a:srgbClr>
              </a:solidFill>
              <a:effectLst>
                <a:outerShdw blurRad="41275" dist="20320" dir="1800000" algn="tl" rotWithShape="0">
                  <a:srgbClr val="000000">
                    <a:alpha val="40000"/>
                  </a:srgbClr>
                </a:outerShdw>
              </a:effectLst>
              <a:uLnTx/>
              <a:uFillTx/>
              <a:latin typeface="Times New Roman" pitchFamily="18" charset="0"/>
              <a:ea typeface="+mn-ea"/>
              <a:cs typeface="Times New Roman" pitchFamily="18" charset="0"/>
            </a:endParaRPr>
          </a:p>
        </p:txBody>
      </p:sp>
      <p:sp>
        <p:nvSpPr>
          <p:cNvPr id="7" name="TextBox 9">
            <a:extLst>
              <a:ext uri="{FF2B5EF4-FFF2-40B4-BE49-F238E27FC236}">
                <a16:creationId xmlns:a16="http://schemas.microsoft.com/office/drawing/2014/main" id="{2473295B-55D5-E23A-A8E1-831093FFC952}"/>
              </a:ext>
            </a:extLst>
          </p:cNvPr>
          <p:cNvSpPr txBox="1"/>
          <p:nvPr/>
        </p:nvSpPr>
        <p:spPr>
          <a:xfrm>
            <a:off x="5331339" y="1096214"/>
            <a:ext cx="5400675" cy="544513"/>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t-BR"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INSTITUTUL DE CERCETARE – </a:t>
            </a:r>
            <a:r>
              <a:rPr kumimoji="0" lang="ro-RO"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DEZVOLTARE</a:t>
            </a:r>
            <a:endParaRPr kumimoji="0" lang="ro-RO"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pt-BR"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PENTRU LEGUMICULTURĂ ŞI</a:t>
            </a:r>
            <a:r>
              <a:rPr kumimoji="0" lang="ro-RO"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FLORICULTURĂ</a:t>
            </a:r>
            <a:r>
              <a:rPr kumimoji="0" lang="ro-RO"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VIDRA</a:t>
            </a:r>
            <a:endParaRPr kumimoji="0" lang="en-US" altLang="ro-RO" sz="1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181D3E5-DD78-54BE-9B59-163C0F427EB2}"/>
              </a:ext>
            </a:extLst>
          </p:cNvPr>
          <p:cNvSpPr txBox="1"/>
          <p:nvPr/>
        </p:nvSpPr>
        <p:spPr>
          <a:xfrm>
            <a:off x="615670" y="1791343"/>
            <a:ext cx="2663825" cy="392113"/>
          </a:xfrm>
          <a:prstGeom prst="rect">
            <a:avLst/>
          </a:prstGeom>
          <a:solidFill>
            <a:srgbClr val="FFFFFF"/>
          </a:solidFill>
          <a:ln w="12700" cap="flat" cmpd="sng" algn="ctr">
            <a:solidFill>
              <a:srgbClr val="CC9900"/>
            </a:solidFill>
            <a:prstDash val="solid"/>
            <a:miter lim="800000"/>
          </a:ln>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Obiectivul</a:t>
            </a:r>
            <a:r>
              <a:rPr kumimoji="0" lang="en-US" sz="16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general</a:t>
            </a:r>
            <a:r>
              <a:rPr kumimoji="0" lang="ro-RO" sz="16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ADESC</a:t>
            </a:r>
            <a:endParaRPr kumimoji="0" lang="en-US" sz="16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9" name="TextBox 8">
            <a:extLst>
              <a:ext uri="{FF2B5EF4-FFF2-40B4-BE49-F238E27FC236}">
                <a16:creationId xmlns:a16="http://schemas.microsoft.com/office/drawing/2014/main" id="{3CD13090-1013-A73D-2E9F-4E7E6D281184}"/>
              </a:ext>
            </a:extLst>
          </p:cNvPr>
          <p:cNvSpPr txBox="1"/>
          <p:nvPr/>
        </p:nvSpPr>
        <p:spPr>
          <a:xfrm>
            <a:off x="3941949" y="2260360"/>
            <a:ext cx="4032250" cy="323850"/>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5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5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5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lang="en-US" altLang="ro-RO" sz="1500" b="1" kern="0" dirty="0">
                <a:solidFill>
                  <a:srgbClr val="000000"/>
                </a:solidFill>
                <a:latin typeface="Times New Roman" panose="02020603050405020304" pitchFamily="18" charset="0"/>
                <a:cs typeface="Times New Roman" panose="02020603050405020304" pitchFamily="18" charset="0"/>
              </a:rPr>
              <a:t>622</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ADER</a:t>
            </a:r>
            <a:r>
              <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ro-RO" sz="23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11">
            <a:extLst>
              <a:ext uri="{FF2B5EF4-FFF2-40B4-BE49-F238E27FC236}">
                <a16:creationId xmlns:a16="http://schemas.microsoft.com/office/drawing/2014/main" id="{176669C8-C7E6-DE4B-8DF9-3386288FC388}"/>
              </a:ext>
            </a:extLst>
          </p:cNvPr>
          <p:cNvSpPr txBox="1"/>
          <p:nvPr/>
        </p:nvSpPr>
        <p:spPr>
          <a:xfrm>
            <a:off x="1802653" y="2818598"/>
            <a:ext cx="2520950" cy="307975"/>
          </a:xfrm>
          <a:prstGeom prst="rect">
            <a:avLst/>
          </a:prstGeom>
          <a:solidFill>
            <a:srgbClr val="FFFFFF"/>
          </a:solidFill>
          <a:ln w="12700" cap="flat" cmpd="sng" algn="ctr">
            <a:solidFill>
              <a:srgbClr val="CC9900"/>
            </a:solidFill>
            <a:prstDash val="solid"/>
            <a:miter lim="800000"/>
          </a:ln>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Anul</a:t>
            </a:r>
            <a:r>
              <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4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începerii</a:t>
            </a:r>
            <a:r>
              <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1400" b="1" kern="0" dirty="0">
                <a:solidFill>
                  <a:srgbClr val="000000"/>
                </a:solidFill>
                <a:latin typeface="Times New Roman" pitchFamily="18" charset="0"/>
                <a:cs typeface="Times New Roman" pitchFamily="18" charset="0"/>
              </a:rPr>
              <a:t>2023</a:t>
            </a:r>
            <a:endPar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1" name="TextBox 12">
            <a:extLst>
              <a:ext uri="{FF2B5EF4-FFF2-40B4-BE49-F238E27FC236}">
                <a16:creationId xmlns:a16="http://schemas.microsoft.com/office/drawing/2014/main" id="{9762FC2D-EBA4-854C-7D91-44AEDA58D3A9}"/>
              </a:ext>
            </a:extLst>
          </p:cNvPr>
          <p:cNvSpPr txBox="1"/>
          <p:nvPr/>
        </p:nvSpPr>
        <p:spPr>
          <a:xfrm>
            <a:off x="7461484" y="2818598"/>
            <a:ext cx="2520950" cy="323850"/>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5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Anul</a:t>
            </a:r>
            <a:r>
              <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finalizării:</a:t>
            </a:r>
            <a:r>
              <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2026</a:t>
            </a:r>
            <a:endParaRPr kumimoji="0" lang="en-US" altLang="ro-RO" sz="23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2" name="TextBox 14">
            <a:extLst>
              <a:ext uri="{FF2B5EF4-FFF2-40B4-BE49-F238E27FC236}">
                <a16:creationId xmlns:a16="http://schemas.microsoft.com/office/drawing/2014/main" id="{52FE63C0-AB0D-3FC3-5DDB-0BD5D50F5944}"/>
              </a:ext>
            </a:extLst>
          </p:cNvPr>
          <p:cNvSpPr txBox="1"/>
          <p:nvPr/>
        </p:nvSpPr>
        <p:spPr>
          <a:xfrm>
            <a:off x="779929" y="3336226"/>
            <a:ext cx="10551459" cy="1323439"/>
          </a:xfrm>
          <a:prstGeom prst="rect">
            <a:avLst/>
          </a:prstGeom>
          <a:solidFill>
            <a:srgbClr val="3B812F">
              <a:lumMod val="60000"/>
              <a:lumOff val="40000"/>
            </a:srgbClr>
          </a:solidFill>
          <a:ln w="12700" cap="flat" cmpd="sng" algn="ctr">
            <a:solidFill>
              <a:srgbClr val="CC9900"/>
            </a:solidFill>
            <a:prstDash val="solid"/>
            <a:miter lim="800000"/>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Denumirea</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Cercetări privind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îmbunătăţirea</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tehnologiei de producere a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seminţelor</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de legume certificate în vederea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creşterii</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producţiei</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și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calităţii</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culturale a semințelor,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obţinerea</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de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seminţe</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din verigi superioare  de legume înregistrate </a:t>
            </a:r>
            <a:r>
              <a:rPr kumimoji="0" lang="ro-RO" alt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şi</a:t>
            </a:r>
            <a:r>
              <a:rPr kumimoji="0" lang="ro-RO"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promovarea acestora în producție"</a:t>
            </a:r>
            <a:endParaRPr kumimoji="0" lang="en-US" altLang="en-US" sz="1800" b="1" i="1"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5">
            <a:extLst>
              <a:ext uri="{FF2B5EF4-FFF2-40B4-BE49-F238E27FC236}">
                <a16:creationId xmlns:a16="http://schemas.microsoft.com/office/drawing/2014/main" id="{3A2A2261-6F1A-B624-5D1E-DFB7CAB07BAD}"/>
              </a:ext>
            </a:extLst>
          </p:cNvPr>
          <p:cNvSpPr txBox="1"/>
          <p:nvPr/>
        </p:nvSpPr>
        <p:spPr>
          <a:xfrm>
            <a:off x="1138517" y="4796971"/>
            <a:ext cx="9834282" cy="677108"/>
          </a:xfrm>
          <a:prstGeom prst="rect">
            <a:avLst/>
          </a:prstGeom>
          <a:solidFill>
            <a:srgbClr val="FFFFFF"/>
          </a:solidFill>
          <a:ln w="12700" cap="flat" cmpd="sng" algn="ctr">
            <a:solidFill>
              <a:srgbClr val="CC9900"/>
            </a:solidFill>
            <a:prstDash val="solid"/>
            <a:miter lim="800000"/>
          </a:ln>
          <a:effec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ro-RO" sz="19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Denumirea</a:t>
            </a:r>
            <a:r>
              <a:rPr kumimoji="0" lang="en-US"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o-RO"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fazei</a:t>
            </a:r>
            <a:r>
              <a:rPr kumimoji="0" lang="en-US"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ro-RO" altLang="ro-RO" sz="1900" b="1" kern="0" dirty="0">
                <a:solidFill>
                  <a:srgbClr val="000000"/>
                </a:solidFill>
                <a:latin typeface="Times New Roman" panose="02020603050405020304" pitchFamily="18" charset="0"/>
                <a:cs typeface="Times New Roman" panose="02020603050405020304" pitchFamily="18" charset="0"/>
              </a:rPr>
              <a:t>V</a:t>
            </a:r>
            <a:r>
              <a:rPr kumimoji="0" lang="en-US"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o-RO"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Evaluarea verigilor de tehnologie aplicate, în baza criteriilor stabilite, conform obiectivelor proiectului</a:t>
            </a:r>
            <a:endParaRPr kumimoji="0" lang="en-US"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6">
            <a:extLst>
              <a:ext uri="{FF2B5EF4-FFF2-40B4-BE49-F238E27FC236}">
                <a16:creationId xmlns:a16="http://schemas.microsoft.com/office/drawing/2014/main" id="{7B6EAF58-F3CE-BD3D-3710-9F9B3C41EC47}"/>
              </a:ext>
            </a:extLst>
          </p:cNvPr>
          <p:cNvSpPr txBox="1"/>
          <p:nvPr/>
        </p:nvSpPr>
        <p:spPr>
          <a:xfrm>
            <a:off x="1230173" y="5812435"/>
            <a:ext cx="4383087" cy="32316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Director de proiect</a:t>
            </a:r>
            <a:r>
              <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o-RO" altLang="ro-RO" sz="15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Dr.ing</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altLang="ro-RO" sz="1500" b="1" kern="0" dirty="0">
                <a:solidFill>
                  <a:srgbClr val="000000"/>
                </a:solidFill>
                <a:latin typeface="Times New Roman" panose="02020603050405020304" pitchFamily="18" charset="0"/>
                <a:cs typeface="Times New Roman" panose="02020603050405020304" pitchFamily="18" charset="0"/>
              </a:rPr>
              <a:t>Mihaela Alina Buzatu</a:t>
            </a:r>
            <a:endParaRPr kumimoji="0" lang="en-US"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7">
            <a:extLst>
              <a:ext uri="{FF2B5EF4-FFF2-40B4-BE49-F238E27FC236}">
                <a16:creationId xmlns:a16="http://schemas.microsoft.com/office/drawing/2014/main" id="{A33B0500-3D11-E6B2-D488-87DAAAA0C73C}"/>
              </a:ext>
            </a:extLst>
          </p:cNvPr>
          <p:cNvSpPr txBox="1"/>
          <p:nvPr/>
        </p:nvSpPr>
        <p:spPr>
          <a:xfrm>
            <a:off x="6454588" y="5921610"/>
            <a:ext cx="4953093" cy="738664"/>
          </a:xfrm>
          <a:prstGeom prst="rect">
            <a:avLst/>
          </a:prstGeom>
          <a:solidFill>
            <a:srgbClr val="CC9900">
              <a:lumMod val="20000"/>
              <a:lumOff val="80000"/>
            </a:srgbClr>
          </a:solidFill>
          <a:ln w="12700" cap="flat" cmpd="sng" algn="ctr">
            <a:solidFill>
              <a:srgbClr val="CC9900"/>
            </a:solidFill>
            <a:prstDash val="solid"/>
            <a:miter lim="800000"/>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Contact</a:t>
            </a:r>
          </a:p>
          <a:p>
            <a:pPr marL="0" marR="0" lvl="0" indent="0" defTabSz="914400" eaLnBrk="1" fontAlgn="base" latinLnBrk="0" hangingPunct="1">
              <a:lnSpc>
                <a:spcPct val="100000"/>
              </a:lnSpc>
              <a:spcBef>
                <a:spcPct val="0"/>
              </a:spcBef>
              <a:spcAft>
                <a:spcPct val="0"/>
              </a:spcAft>
              <a:buClrTx/>
              <a:buSzTx/>
              <a:buFontTx/>
              <a:buNone/>
              <a:tabLst/>
              <a:defRPr/>
            </a:pP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Tel: 07</a:t>
            </a:r>
            <a:r>
              <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23673276/0213612094</a:t>
            </a: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E-mail: </a:t>
            </a:r>
            <a:r>
              <a:rPr lang="en-US" sz="1400" b="1" kern="0" dirty="0">
                <a:solidFill>
                  <a:srgbClr val="000000"/>
                </a:solidFill>
                <a:latin typeface="Times New Roman" pitchFamily="18" charset="0"/>
                <a:cs typeface="Times New Roman" pitchFamily="18" charset="0"/>
                <a:hlinkClick r:id="rId3"/>
              </a:rPr>
              <a:t>buzatumihaelaalina@yahoo.com</a:t>
            </a:r>
            <a:r>
              <a:rPr lang="ro-RO" sz="1400" b="1" kern="0" dirty="0">
                <a:solidFill>
                  <a:srgbClr val="000000"/>
                </a:solidFill>
                <a:latin typeface="Times New Roman" pitchFamily="18" charset="0"/>
                <a:cs typeface="Times New Roman" pitchFamily="18" charset="0"/>
              </a:rPr>
              <a:t>; </a:t>
            </a: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hlinkClick r:id="rId4"/>
              </a:rPr>
              <a:t>office@icdlfvidra.ro</a:t>
            </a:r>
            <a:r>
              <a:rPr kumimoji="0" lang="ro-RO"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172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E4B26-94D3-D1D8-90E1-B82A21522E5B}"/>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5D00A2B8-14BA-B209-C62C-9A6828A31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E8787C4E-975D-54E3-3382-F2CE3B2B0987}"/>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EE4B6146-F40A-8329-0266-11AA1D91C41F}"/>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E02B3EFB-30FC-CF1B-F5FD-7179A988CDD3}"/>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13" name="Rectangular Callout 15">
            <a:extLst>
              <a:ext uri="{FF2B5EF4-FFF2-40B4-BE49-F238E27FC236}">
                <a16:creationId xmlns:a16="http://schemas.microsoft.com/office/drawing/2014/main" id="{185F085C-6620-182A-DAB8-BEDB535C9A05}"/>
              </a:ext>
            </a:extLst>
          </p:cNvPr>
          <p:cNvSpPr>
            <a:spLocks noChangeArrowheads="1"/>
          </p:cNvSpPr>
          <p:nvPr/>
        </p:nvSpPr>
        <p:spPr bwMode="auto">
          <a:xfrm>
            <a:off x="155575" y="1840897"/>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5" name="Imagine 4">
            <a:extLst>
              <a:ext uri="{FF2B5EF4-FFF2-40B4-BE49-F238E27FC236}">
                <a16:creationId xmlns:a16="http://schemas.microsoft.com/office/drawing/2014/main" id="{DDA49441-E14E-F740-67D0-2FF4B683BD88}"/>
              </a:ext>
            </a:extLst>
          </p:cNvPr>
          <p:cNvPicPr>
            <a:picLocks noChangeAspect="1"/>
          </p:cNvPicPr>
          <p:nvPr/>
        </p:nvPicPr>
        <p:blipFill>
          <a:blip r:embed="rId3"/>
          <a:stretch>
            <a:fillRect/>
          </a:stretch>
        </p:blipFill>
        <p:spPr>
          <a:xfrm>
            <a:off x="365952" y="2482375"/>
            <a:ext cx="5740908" cy="3986784"/>
          </a:xfrm>
          <a:prstGeom prst="rect">
            <a:avLst/>
          </a:prstGeom>
        </p:spPr>
      </p:pic>
      <p:sp>
        <p:nvSpPr>
          <p:cNvPr id="7" name="CasetăText 6">
            <a:extLst>
              <a:ext uri="{FF2B5EF4-FFF2-40B4-BE49-F238E27FC236}">
                <a16:creationId xmlns:a16="http://schemas.microsoft.com/office/drawing/2014/main" id="{C741BBC9-95EB-450B-CF34-42245ACBB154}"/>
              </a:ext>
            </a:extLst>
          </p:cNvPr>
          <p:cNvSpPr txBox="1"/>
          <p:nvPr/>
        </p:nvSpPr>
        <p:spPr>
          <a:xfrm>
            <a:off x="6822141" y="3659431"/>
            <a:ext cx="5199530" cy="95410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V1 = </a:t>
            </a:r>
            <a:r>
              <a:rPr lang="en-US" sz="1400" dirty="0" err="1">
                <a:latin typeface="Times New Roman" panose="02020603050405020304" pitchFamily="18" charset="0"/>
                <a:cs typeface="Times New Roman" panose="02020603050405020304" pitchFamily="18" charset="0"/>
              </a:rPr>
              <a:t>netratat</a:t>
            </a:r>
            <a:r>
              <a:rPr lang="en-US" sz="1400" dirty="0">
                <a:latin typeface="Times New Roman" panose="02020603050405020304" pitchFamily="18" charset="0"/>
                <a:cs typeface="Times New Roman" panose="02020603050405020304" pitchFamily="18" charset="0"/>
              </a:rPr>
              <a:t> foliar;</a:t>
            </a:r>
          </a:p>
          <a:p>
            <a:r>
              <a:rPr lang="en-US" sz="1400" dirty="0">
                <a:latin typeface="Times New Roman" panose="02020603050405020304" pitchFamily="18" charset="0"/>
                <a:cs typeface="Times New Roman" panose="02020603050405020304" pitchFamily="18" charset="0"/>
              </a:rPr>
              <a:t>V2 = </a:t>
            </a:r>
            <a:r>
              <a:rPr lang="en-US" sz="1400" dirty="0" err="1">
                <a:latin typeface="Times New Roman" panose="02020603050405020304" pitchFamily="18" charset="0"/>
                <a:cs typeface="Times New Roman" panose="02020603050405020304" pitchFamily="18" charset="0"/>
              </a:rPr>
              <a:t>tratat</a:t>
            </a:r>
            <a:r>
              <a:rPr lang="en-US" sz="1400" dirty="0">
                <a:latin typeface="Times New Roman" panose="02020603050405020304" pitchFamily="18" charset="0"/>
                <a:cs typeface="Times New Roman" panose="02020603050405020304" pitchFamily="18" charset="0"/>
              </a:rPr>
              <a:t> la 7 </a:t>
            </a:r>
            <a:r>
              <a:rPr lang="en-US" sz="1400" dirty="0" err="1">
                <a:latin typeface="Times New Roman" panose="02020603050405020304" pitchFamily="18" charset="0"/>
                <a:cs typeface="Times New Roman" panose="02020603050405020304" pitchFamily="18" charset="0"/>
              </a:rPr>
              <a:t>zile</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azotat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calciu</a:t>
            </a:r>
            <a:r>
              <a:rPr lang="en-US" sz="1400" dirty="0">
                <a:latin typeface="Times New Roman" panose="02020603050405020304" pitchFamily="18" charset="0"/>
                <a:cs typeface="Times New Roman" panose="02020603050405020304" pitchFamily="18" charset="0"/>
              </a:rPr>
              <a:t> (5 g/L)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Sprintene</a:t>
            </a:r>
            <a:r>
              <a:rPr lang="en-US" sz="1400" dirty="0">
                <a:latin typeface="Times New Roman" panose="02020603050405020304" pitchFamily="18" charset="0"/>
                <a:cs typeface="Times New Roman" panose="02020603050405020304" pitchFamily="18" charset="0"/>
              </a:rPr>
              <a:t> (2 ml/L);</a:t>
            </a:r>
          </a:p>
          <a:p>
            <a:r>
              <a:rPr lang="en-US" sz="1400" dirty="0">
                <a:latin typeface="Times New Roman" panose="02020603050405020304" pitchFamily="18" charset="0"/>
                <a:cs typeface="Times New Roman" panose="02020603050405020304" pitchFamily="18" charset="0"/>
              </a:rPr>
              <a:t>V3 = </a:t>
            </a:r>
            <a:r>
              <a:rPr lang="en-US" sz="1400" dirty="0" err="1">
                <a:latin typeface="Times New Roman" panose="02020603050405020304" pitchFamily="18" charset="0"/>
                <a:cs typeface="Times New Roman" panose="02020603050405020304" pitchFamily="18" charset="0"/>
              </a:rPr>
              <a:t>tratat</a:t>
            </a:r>
            <a:r>
              <a:rPr lang="en-US" sz="1400" dirty="0">
                <a:latin typeface="Times New Roman" panose="02020603050405020304" pitchFamily="18" charset="0"/>
                <a:cs typeface="Times New Roman" panose="02020603050405020304" pitchFamily="18" charset="0"/>
              </a:rPr>
              <a:t> la 10 </a:t>
            </a:r>
            <a:r>
              <a:rPr lang="en-US" sz="1400" dirty="0" err="1">
                <a:latin typeface="Times New Roman" panose="02020603050405020304" pitchFamily="18" charset="0"/>
                <a:cs typeface="Times New Roman" panose="02020603050405020304" pitchFamily="18" charset="0"/>
              </a:rPr>
              <a:t>zile</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azotat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calciu</a:t>
            </a:r>
            <a:r>
              <a:rPr lang="en-US" sz="1400" dirty="0">
                <a:latin typeface="Times New Roman" panose="02020603050405020304" pitchFamily="18" charset="0"/>
                <a:cs typeface="Times New Roman" panose="02020603050405020304" pitchFamily="18" charset="0"/>
              </a:rPr>
              <a:t> (5 g/L)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Sprintene</a:t>
            </a:r>
            <a:r>
              <a:rPr lang="en-US" sz="1400" dirty="0">
                <a:latin typeface="Times New Roman" panose="02020603050405020304" pitchFamily="18" charset="0"/>
                <a:cs typeface="Times New Roman" panose="02020603050405020304" pitchFamily="18" charset="0"/>
              </a:rPr>
              <a:t> (2 ml/L);</a:t>
            </a:r>
          </a:p>
          <a:p>
            <a:r>
              <a:rPr lang="en-US" sz="1400" dirty="0">
                <a:latin typeface="Times New Roman" panose="02020603050405020304" pitchFamily="18" charset="0"/>
                <a:cs typeface="Times New Roman" panose="02020603050405020304" pitchFamily="18" charset="0"/>
              </a:rPr>
              <a:t>V4 = </a:t>
            </a:r>
            <a:r>
              <a:rPr lang="en-US" sz="1400" dirty="0" err="1">
                <a:latin typeface="Times New Roman" panose="02020603050405020304" pitchFamily="18" charset="0"/>
                <a:cs typeface="Times New Roman" panose="02020603050405020304" pitchFamily="18" charset="0"/>
              </a:rPr>
              <a:t>tratat</a:t>
            </a:r>
            <a:r>
              <a:rPr lang="en-US" sz="1400" dirty="0">
                <a:latin typeface="Times New Roman" panose="02020603050405020304" pitchFamily="18" charset="0"/>
                <a:cs typeface="Times New Roman" panose="02020603050405020304" pitchFamily="18" charset="0"/>
              </a:rPr>
              <a:t> la 14 </a:t>
            </a:r>
            <a:r>
              <a:rPr lang="en-US" sz="1400" dirty="0" err="1">
                <a:latin typeface="Times New Roman" panose="02020603050405020304" pitchFamily="18" charset="0"/>
                <a:cs typeface="Times New Roman" panose="02020603050405020304" pitchFamily="18" charset="0"/>
              </a:rPr>
              <a:t>zile</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azotat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calciu</a:t>
            </a:r>
            <a:r>
              <a:rPr lang="en-US" sz="1400" dirty="0">
                <a:latin typeface="Times New Roman" panose="02020603050405020304" pitchFamily="18" charset="0"/>
                <a:cs typeface="Times New Roman" panose="02020603050405020304" pitchFamily="18" charset="0"/>
              </a:rPr>
              <a:t> (5 g/L)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Sprintene</a:t>
            </a:r>
            <a:r>
              <a:rPr lang="en-US" sz="1400" dirty="0">
                <a:latin typeface="Times New Roman" panose="02020603050405020304" pitchFamily="18" charset="0"/>
                <a:cs typeface="Times New Roman" panose="02020603050405020304" pitchFamily="18" charset="0"/>
              </a:rPr>
              <a:t> (2 ml/L).</a:t>
            </a:r>
          </a:p>
        </p:txBody>
      </p:sp>
    </p:spTree>
    <p:extLst>
      <p:ext uri="{BB962C8B-B14F-4D97-AF65-F5344CB8AC3E}">
        <p14:creationId xmlns:p14="http://schemas.microsoft.com/office/powerpoint/2010/main" val="360536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CCE1-677F-80CC-EDF4-8FCF590E62EE}"/>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16D0E649-BE2A-A82E-0633-888502192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B0FFCDBC-D6BD-BCA9-C21E-8A071CE0CC97}"/>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07FDBEDE-EA8F-9AD9-EF05-2F2527D1C5F3}"/>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2D30BA56-4F42-B002-1C3E-0752EAB80CFB}"/>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13" name="Rectangular Callout 15">
            <a:extLst>
              <a:ext uri="{FF2B5EF4-FFF2-40B4-BE49-F238E27FC236}">
                <a16:creationId xmlns:a16="http://schemas.microsoft.com/office/drawing/2014/main" id="{4CD9B501-051D-D8EC-6AA5-EBBF975885EF}"/>
              </a:ext>
            </a:extLst>
          </p:cNvPr>
          <p:cNvSpPr>
            <a:spLocks noChangeArrowheads="1"/>
          </p:cNvSpPr>
          <p:nvPr/>
        </p:nvSpPr>
        <p:spPr bwMode="auto">
          <a:xfrm>
            <a:off x="155575" y="1840897"/>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6" name="Imagine 5">
            <a:extLst>
              <a:ext uri="{FF2B5EF4-FFF2-40B4-BE49-F238E27FC236}">
                <a16:creationId xmlns:a16="http://schemas.microsoft.com/office/drawing/2014/main" id="{8735CD2D-2771-3C95-9D80-3CEAB4B6E651}"/>
              </a:ext>
            </a:extLst>
          </p:cNvPr>
          <p:cNvPicPr>
            <a:picLocks noChangeAspect="1"/>
          </p:cNvPicPr>
          <p:nvPr/>
        </p:nvPicPr>
        <p:blipFill>
          <a:blip r:embed="rId3"/>
          <a:stretch>
            <a:fillRect/>
          </a:stretch>
        </p:blipFill>
        <p:spPr>
          <a:xfrm>
            <a:off x="1357313" y="2623312"/>
            <a:ext cx="8719703" cy="1518483"/>
          </a:xfrm>
          <a:prstGeom prst="rect">
            <a:avLst/>
          </a:prstGeom>
        </p:spPr>
      </p:pic>
      <p:sp>
        <p:nvSpPr>
          <p:cNvPr id="10" name="CasetăText 9">
            <a:extLst>
              <a:ext uri="{FF2B5EF4-FFF2-40B4-BE49-F238E27FC236}">
                <a16:creationId xmlns:a16="http://schemas.microsoft.com/office/drawing/2014/main" id="{1C15B4DD-A87F-2D9C-F019-C6D2EDE82A78}"/>
              </a:ext>
            </a:extLst>
          </p:cNvPr>
          <p:cNvSpPr txBox="1"/>
          <p:nvPr/>
        </p:nvSpPr>
        <p:spPr>
          <a:xfrm>
            <a:off x="3433482" y="4348024"/>
            <a:ext cx="6096000"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V1 = folie </a:t>
            </a:r>
            <a:r>
              <a:rPr lang="en-US" dirty="0" err="1">
                <a:latin typeface="Times New Roman" panose="02020603050405020304" pitchFamily="18" charset="0"/>
                <a:cs typeface="Times New Roman" panose="02020603050405020304" pitchFamily="18" charset="0"/>
              </a:rPr>
              <a:t>transparentă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V2 = folie </a:t>
            </a:r>
            <a:r>
              <a:rPr lang="en-US" dirty="0" err="1">
                <a:latin typeface="Times New Roman" panose="02020603050405020304" pitchFamily="18" charset="0"/>
                <a:cs typeface="Times New Roman" panose="02020603050405020304" pitchFamily="18" charset="0"/>
              </a:rPr>
              <a:t>neagră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V3 = folie </a:t>
            </a:r>
            <a:r>
              <a:rPr lang="en-US" dirty="0" err="1">
                <a:latin typeface="Times New Roman" panose="02020603050405020304" pitchFamily="18" charset="0"/>
                <a:cs typeface="Times New Roman" panose="02020603050405020304" pitchFamily="18" charset="0"/>
              </a:rPr>
              <a:t>albă</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neagră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V4 = folie </a:t>
            </a:r>
            <a:r>
              <a:rPr lang="en-US" dirty="0" err="1">
                <a:latin typeface="Times New Roman" panose="02020603050405020304" pitchFamily="18" charset="0"/>
                <a:cs typeface="Times New Roman" panose="02020603050405020304" pitchFamily="18" charset="0"/>
              </a:rPr>
              <a:t>maro</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V5 = </a:t>
            </a:r>
            <a:r>
              <a:rPr lang="en-US" dirty="0" err="1">
                <a:latin typeface="Times New Roman" panose="02020603050405020304" pitchFamily="18" charset="0"/>
                <a:cs typeface="Times New Roman" panose="02020603050405020304" pitchFamily="18" charset="0"/>
              </a:rPr>
              <a:t>mulci</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paie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scoarță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V6 = </a:t>
            </a:r>
            <a:r>
              <a:rPr lang="en-US" dirty="0" err="1">
                <a:latin typeface="Times New Roman" panose="02020603050405020304" pitchFamily="18" charset="0"/>
                <a:cs typeface="Times New Roman" panose="02020603050405020304" pitchFamily="18" charset="0"/>
              </a:rPr>
              <a:t>teren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nemulcit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871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8FD5-5332-E591-F2AE-604A0E594DBA}"/>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4222705E-365E-FE27-ABDD-4E1867E21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8BDDFE3A-C06C-BCA8-097B-DF3A680D6ECD}"/>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BAEA5D70-9BF9-EA51-3834-2DB9BCF52EF2}"/>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7B68BAF2-6E12-6777-4235-AAECB7E23B20}"/>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13" name="Rectangular Callout 15">
            <a:extLst>
              <a:ext uri="{FF2B5EF4-FFF2-40B4-BE49-F238E27FC236}">
                <a16:creationId xmlns:a16="http://schemas.microsoft.com/office/drawing/2014/main" id="{E7908EC8-D809-27AF-520A-277E4DD4D758}"/>
              </a:ext>
            </a:extLst>
          </p:cNvPr>
          <p:cNvSpPr>
            <a:spLocks noChangeArrowheads="1"/>
          </p:cNvSpPr>
          <p:nvPr/>
        </p:nvSpPr>
        <p:spPr bwMode="auto">
          <a:xfrm>
            <a:off x="155575" y="1840897"/>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 name="Tabel 14">
            <a:extLst>
              <a:ext uri="{FF2B5EF4-FFF2-40B4-BE49-F238E27FC236}">
                <a16:creationId xmlns:a16="http://schemas.microsoft.com/office/drawing/2014/main" id="{66AFF350-ADE3-AB7B-4FD3-08A4DC25D544}"/>
              </a:ext>
            </a:extLst>
          </p:cNvPr>
          <p:cNvGraphicFramePr>
            <a:graphicFrameLocks noGrp="1"/>
          </p:cNvGraphicFramePr>
          <p:nvPr>
            <p:extLst>
              <p:ext uri="{D42A27DB-BD31-4B8C-83A1-F6EECF244321}">
                <p14:modId xmlns:p14="http://schemas.microsoft.com/office/powerpoint/2010/main" val="1337451289"/>
              </p:ext>
            </p:extLst>
          </p:nvPr>
        </p:nvGraphicFramePr>
        <p:xfrm>
          <a:off x="222677" y="2522328"/>
          <a:ext cx="8033818" cy="4335672"/>
        </p:xfrm>
        <a:graphic>
          <a:graphicData uri="http://schemas.openxmlformats.org/drawingml/2006/table">
            <a:tbl>
              <a:tblPr firstRow="1" firstCol="1" bandRow="1"/>
              <a:tblGrid>
                <a:gridCol w="652019">
                  <a:extLst>
                    <a:ext uri="{9D8B030D-6E8A-4147-A177-3AD203B41FA5}">
                      <a16:colId xmlns:a16="http://schemas.microsoft.com/office/drawing/2014/main" val="3600018364"/>
                    </a:ext>
                  </a:extLst>
                </a:gridCol>
                <a:gridCol w="1886006">
                  <a:extLst>
                    <a:ext uri="{9D8B030D-6E8A-4147-A177-3AD203B41FA5}">
                      <a16:colId xmlns:a16="http://schemas.microsoft.com/office/drawing/2014/main" val="1424600297"/>
                    </a:ext>
                  </a:extLst>
                </a:gridCol>
                <a:gridCol w="1269013">
                  <a:extLst>
                    <a:ext uri="{9D8B030D-6E8A-4147-A177-3AD203B41FA5}">
                      <a16:colId xmlns:a16="http://schemas.microsoft.com/office/drawing/2014/main" val="2897342561"/>
                    </a:ext>
                  </a:extLst>
                </a:gridCol>
                <a:gridCol w="1269013">
                  <a:extLst>
                    <a:ext uri="{9D8B030D-6E8A-4147-A177-3AD203B41FA5}">
                      <a16:colId xmlns:a16="http://schemas.microsoft.com/office/drawing/2014/main" val="1710640577"/>
                    </a:ext>
                  </a:extLst>
                </a:gridCol>
                <a:gridCol w="1269013">
                  <a:extLst>
                    <a:ext uri="{9D8B030D-6E8A-4147-A177-3AD203B41FA5}">
                      <a16:colId xmlns:a16="http://schemas.microsoft.com/office/drawing/2014/main" val="3439804040"/>
                    </a:ext>
                  </a:extLst>
                </a:gridCol>
                <a:gridCol w="887411">
                  <a:extLst>
                    <a:ext uri="{9D8B030D-6E8A-4147-A177-3AD203B41FA5}">
                      <a16:colId xmlns:a16="http://schemas.microsoft.com/office/drawing/2014/main" val="3221840557"/>
                    </a:ext>
                  </a:extLst>
                </a:gridCol>
                <a:gridCol w="801343">
                  <a:extLst>
                    <a:ext uri="{9D8B030D-6E8A-4147-A177-3AD203B41FA5}">
                      <a16:colId xmlns:a16="http://schemas.microsoft.com/office/drawing/2014/main" val="1077127321"/>
                    </a:ext>
                  </a:extLst>
                </a:gridCol>
              </a:tblGrid>
              <a:tr h="135686">
                <a:tc gridSpan="7">
                  <a:txBody>
                    <a:bodyPr/>
                    <a:lstStyle/>
                    <a:p>
                      <a:pPr marL="71755" marR="71755" algn="ctr">
                        <a:lnSpc>
                          <a:spcPct val="107000"/>
                        </a:lnSpc>
                        <a:buNone/>
                      </a:pPr>
                      <a:r>
                        <a:rPr lang="ro-RO" sz="1050" kern="100">
                          <a:effectLst/>
                          <a:latin typeface="Trebuchet MS" panose="020B0603020202020204" pitchFamily="34" charset="0"/>
                          <a:ea typeface="Calibri" panose="020F0502020204030204" pitchFamily="34" charset="0"/>
                          <a:cs typeface="Times New Roman" panose="02020603050405020304" pitchFamily="18" charset="0"/>
                        </a:rPr>
                        <a:t>ELIMINARE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8749931"/>
                  </a:ext>
                </a:extLst>
              </a:tr>
              <a:tr h="135686">
                <a:tc rowSpan="16">
                  <a:txBody>
                    <a:bodyPr/>
                    <a:lstStyle/>
                    <a:p>
                      <a:pPr marL="71755" marR="71755" algn="ctr">
                        <a:lnSpc>
                          <a:spcPct val="107000"/>
                        </a:lnSpc>
                        <a:buNone/>
                      </a:pPr>
                      <a:r>
                        <a:rPr lang="ro-RO" sz="1050" kern="100">
                          <a:effectLst/>
                          <a:latin typeface="Trebuchet MS" panose="020B0603020202020204" pitchFamily="34" charset="0"/>
                          <a:ea typeface="Calibri" panose="020F0502020204030204" pitchFamily="34" charset="0"/>
                          <a:cs typeface="Times New Roman" panose="02020603050405020304" pitchFamily="18" charset="0"/>
                        </a:rPr>
                        <a:t>ELIMINARE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buNone/>
                      </a:pPr>
                      <a:r>
                        <a:rPr lang="ro-RO" sz="1050" kern="100" dirty="0">
                          <a:effectLst/>
                          <a:latin typeface="Trebuchet MS" panose="020B0603020202020204" pitchFamily="34" charset="0"/>
                          <a:ea typeface="Calibri" panose="020F0502020204030204" pitchFamily="34" charset="0"/>
                          <a:cs typeface="Times New Roman" panose="02020603050405020304" pitchFamily="18" charset="0"/>
                        </a:rPr>
                        <a:t>ELIMINARE</a:t>
                      </a:r>
                      <a:endParaRPr lang="en-US" sz="2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rowSpan="16">
                  <a:txBody>
                    <a:bodyPr/>
                    <a:lstStyle/>
                    <a:p>
                      <a:pPr marL="0" marR="0" algn="ctr">
                        <a:lnSpc>
                          <a:spcPct val="107000"/>
                        </a:lnSpc>
                        <a:buNone/>
                      </a:pPr>
                      <a:r>
                        <a:rPr lang="ro-RO" sz="1050" kern="100">
                          <a:effectLst/>
                          <a:latin typeface="Trebuchet MS" panose="020B0603020202020204" pitchFamily="34" charset="0"/>
                          <a:ea typeface="Calibri" panose="020F0502020204030204" pitchFamily="34" charset="0"/>
                          <a:cs typeface="Calibri" panose="020F0502020204030204" pitchFamily="34" charset="0"/>
                        </a:rPr>
                        <a:t> </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buNone/>
                      </a:pPr>
                      <a:r>
                        <a:rPr lang="ro-RO" sz="1050" kern="100">
                          <a:effectLst/>
                          <a:latin typeface="Trebuchet MS" panose="020B0603020202020204" pitchFamily="34" charset="0"/>
                          <a:ea typeface="Calibri" panose="020F0502020204030204" pitchFamily="34" charset="0"/>
                          <a:cs typeface="Times New Roman" panose="02020603050405020304" pitchFamily="18" charset="0"/>
                        </a:rPr>
                        <a:t>ELIMINARE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rowSpan="16">
                  <a:txBody>
                    <a:bodyPr/>
                    <a:lstStyle/>
                    <a:p>
                      <a:pPr marL="71755" marR="71755" algn="ctr">
                        <a:lnSpc>
                          <a:spcPct val="107000"/>
                        </a:lnSpc>
                        <a:buNone/>
                      </a:pPr>
                      <a:r>
                        <a:rPr lang="ro-RO" sz="1050" kern="100" dirty="0">
                          <a:effectLst/>
                          <a:latin typeface="Trebuchet MS" panose="020B0603020202020204" pitchFamily="34" charset="0"/>
                          <a:ea typeface="Calibri" panose="020F0502020204030204" pitchFamily="34" charset="0"/>
                          <a:cs typeface="Times New Roman" panose="02020603050405020304" pitchFamily="18" charset="0"/>
                        </a:rPr>
                        <a:t>ELIMINARE</a:t>
                      </a:r>
                      <a:endParaRPr lang="en-US" sz="2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18770"/>
                  </a:ext>
                </a:extLst>
              </a:tr>
              <a:tr h="281804">
                <a:tc vMerge="1">
                  <a:txBody>
                    <a:bodyPr/>
                    <a:lstStyle/>
                    <a:p>
                      <a:endParaRPr lang="en-US"/>
                    </a:p>
                  </a:txBody>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V4R1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V1R2</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V3R3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V2R4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754003423"/>
                  </a:ext>
                </a:extLst>
              </a:tr>
              <a:tr h="281804">
                <a:tc vMerge="1">
                  <a:txBody>
                    <a:bodyPr/>
                    <a:lstStyle/>
                    <a:p>
                      <a:endParaRPr lang="en-US"/>
                    </a:p>
                  </a:txBody>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V3R1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V2R2</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V4R3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V1R4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9687425"/>
                  </a:ext>
                </a:extLst>
              </a:tr>
              <a:tr h="281804">
                <a:tc vMerge="1">
                  <a:txBody>
                    <a:bodyPr/>
                    <a:lstStyle/>
                    <a:p>
                      <a:endParaRPr lang="en-US"/>
                    </a:p>
                  </a:txBody>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V2R1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V3R2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V1R3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V4R4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69630265"/>
                  </a:ext>
                </a:extLst>
              </a:tr>
              <a:tr h="281804">
                <a:tc vMerge="1">
                  <a:txBody>
                    <a:bodyPr/>
                    <a:lstStyle/>
                    <a:p>
                      <a:endParaRPr lang="en-US"/>
                    </a:p>
                  </a:txBody>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V1R1</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V4R2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V2R3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V3R4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58646621"/>
                  </a:ext>
                </a:extLst>
              </a:tr>
              <a:tr h="135686">
                <a:tc vMerge="1">
                  <a:txBody>
                    <a:bodyPr/>
                    <a:lstStyle/>
                    <a:p>
                      <a:endParaRPr lang="en-US"/>
                    </a:p>
                  </a:txBody>
                  <a:tcPr/>
                </a:tc>
                <a:tc gridSpan="2">
                  <a:txBody>
                    <a:bodyPr/>
                    <a:lstStyle/>
                    <a:p>
                      <a:pPr marL="0" marR="0" algn="ctr">
                        <a:lnSpc>
                          <a:spcPct val="107000"/>
                        </a:lnSpc>
                        <a:buNone/>
                      </a:pPr>
                      <a:r>
                        <a:rPr lang="ro-RO" sz="1050" kern="100">
                          <a:effectLst/>
                          <a:latin typeface="Trebuchet MS" panose="020B0603020202020204" pitchFamily="34" charset="0"/>
                          <a:ea typeface="Calibri" panose="020F0502020204030204" pitchFamily="34" charset="0"/>
                          <a:cs typeface="Times New Roman" panose="02020603050405020304" pitchFamily="18" charset="0"/>
                        </a:rPr>
                        <a:t>VINETE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US"/>
                    </a:p>
                  </a:txBody>
                  <a:tcPr/>
                </a:tc>
                <a:tc gridSpan="2">
                  <a:txBody>
                    <a:bodyPr/>
                    <a:lstStyle/>
                    <a:p>
                      <a:pPr marL="0" marR="0" algn="ctr">
                        <a:lnSpc>
                          <a:spcPct val="107000"/>
                        </a:lnSpc>
                        <a:buNone/>
                      </a:pPr>
                      <a:r>
                        <a:rPr lang="ro-RO" sz="1050" kern="100">
                          <a:effectLst/>
                          <a:latin typeface="Trebuchet MS" panose="020B0603020202020204" pitchFamily="34" charset="0"/>
                          <a:ea typeface="Calibri" panose="020F0502020204030204" pitchFamily="34" charset="0"/>
                          <a:cs typeface="Times New Roman" panose="02020603050405020304" pitchFamily="18" charset="0"/>
                        </a:rPr>
                        <a:t>VINETE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101509544"/>
                  </a:ext>
                </a:extLst>
              </a:tr>
              <a:tr h="281804">
                <a:tc vMerge="1">
                  <a:txBody>
                    <a:bodyPr/>
                    <a:lstStyle/>
                    <a:p>
                      <a:endParaRPr lang="en-US"/>
                    </a:p>
                  </a:txBody>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V4R1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V1R2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V3R3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V2R4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663843308"/>
                  </a:ext>
                </a:extLst>
              </a:tr>
              <a:tr h="281804">
                <a:tc vMerge="1">
                  <a:txBody>
                    <a:bodyPr/>
                    <a:lstStyle/>
                    <a:p>
                      <a:endParaRPr lang="en-US"/>
                    </a:p>
                  </a:txBody>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V3R1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V2R2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V4R3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V1R4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749188932"/>
                  </a:ext>
                </a:extLst>
              </a:tr>
              <a:tr h="281804">
                <a:tc vMerge="1">
                  <a:txBody>
                    <a:bodyPr/>
                    <a:lstStyle/>
                    <a:p>
                      <a:endParaRPr lang="en-US"/>
                    </a:p>
                  </a:txBody>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V2R1</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V3R2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V1R3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V4R4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83565317"/>
                  </a:ext>
                </a:extLst>
              </a:tr>
              <a:tr h="281804">
                <a:tc vMerge="1">
                  <a:txBody>
                    <a:bodyPr/>
                    <a:lstStyle/>
                    <a:p>
                      <a:endParaRPr lang="en-US"/>
                    </a:p>
                  </a:txBody>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V1R1</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V4R2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V2R3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V3R4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158270974"/>
                  </a:ext>
                </a:extLst>
              </a:tr>
              <a:tr h="135686">
                <a:tc vMerge="1">
                  <a:txBody>
                    <a:bodyPr/>
                    <a:lstStyle/>
                    <a:p>
                      <a:endParaRPr lang="en-US"/>
                    </a:p>
                  </a:txBody>
                  <a:tcPr/>
                </a:tc>
                <a:tc gridSpan="2">
                  <a:txBody>
                    <a:bodyPr/>
                    <a:lstStyle/>
                    <a:p>
                      <a:pPr marL="0" marR="0" algn="ctr">
                        <a:lnSpc>
                          <a:spcPct val="107000"/>
                        </a:lnSpc>
                        <a:buNone/>
                      </a:pPr>
                      <a:r>
                        <a:rPr lang="ro-RO" sz="1050" kern="100">
                          <a:effectLst/>
                          <a:latin typeface="Trebuchet MS" panose="020B0603020202020204" pitchFamily="34" charset="0"/>
                          <a:ea typeface="Calibri" panose="020F0502020204030204" pitchFamily="34" charset="0"/>
                          <a:cs typeface="Times New Roman" panose="02020603050405020304" pitchFamily="18" charset="0"/>
                        </a:rPr>
                        <a:t>ARDEI</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US"/>
                    </a:p>
                  </a:txBody>
                  <a:tcPr/>
                </a:tc>
                <a:tc gridSpan="2">
                  <a:txBody>
                    <a:bodyPr/>
                    <a:lstStyle/>
                    <a:p>
                      <a:pPr marL="0" marR="0" algn="ctr">
                        <a:lnSpc>
                          <a:spcPct val="107000"/>
                        </a:lnSpc>
                        <a:buNone/>
                      </a:pPr>
                      <a:r>
                        <a:rPr lang="ro-RO" sz="1050" kern="100" dirty="0">
                          <a:effectLst/>
                          <a:latin typeface="Trebuchet MS" panose="020B0603020202020204" pitchFamily="34" charset="0"/>
                          <a:ea typeface="Calibri" panose="020F0502020204030204" pitchFamily="34" charset="0"/>
                          <a:cs typeface="Times New Roman" panose="02020603050405020304" pitchFamily="18" charset="0"/>
                        </a:rPr>
                        <a:t>ARDEI</a:t>
                      </a:r>
                      <a:endParaRPr lang="en-US" sz="2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82901541"/>
                  </a:ext>
                </a:extLst>
              </a:tr>
              <a:tr h="281804">
                <a:tc vMerge="1">
                  <a:txBody>
                    <a:bodyPr/>
                    <a:lstStyle/>
                    <a:p>
                      <a:endParaRPr lang="en-US"/>
                    </a:p>
                  </a:txBody>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V4R1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V1R2</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V3R3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V2R4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05755907"/>
                  </a:ext>
                </a:extLst>
              </a:tr>
              <a:tr h="281804">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V3R1</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V2R2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V4R3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V1R4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228126022"/>
                  </a:ext>
                </a:extLst>
              </a:tr>
              <a:tr h="281804">
                <a:tc vMerge="1">
                  <a:txBody>
                    <a:bodyPr/>
                    <a:lstStyle/>
                    <a:p>
                      <a:endParaRPr lang="en-US"/>
                    </a:p>
                  </a:txBody>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V2R1</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V3R2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V1R3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V4R4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752801644"/>
                  </a:ext>
                </a:extLst>
              </a:tr>
              <a:tr h="281804">
                <a:tc vMerge="1">
                  <a:txBody>
                    <a:bodyPr/>
                    <a:lstStyle/>
                    <a:p>
                      <a:endParaRPr lang="en-US"/>
                    </a:p>
                  </a:txBody>
                  <a:tcPr/>
                </a:tc>
                <a:tc>
                  <a:txBody>
                    <a:bodyPr/>
                    <a:lstStyle/>
                    <a:p>
                      <a:pPr marL="0" marR="0" algn="ctr">
                        <a:lnSpc>
                          <a:spcPct val="107000"/>
                        </a:lnSpc>
                        <a:buNone/>
                      </a:pPr>
                      <a:r>
                        <a:rPr lang="ro-RO" sz="1050" kern="10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V1R1</a:t>
                      </a:r>
                      <a:endParaRPr lang="en-US" sz="2000" kern="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00B05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V4R2</a:t>
                      </a:r>
                      <a:endParaRPr lang="en-US" sz="20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buNone/>
                      </a:pPr>
                      <a:r>
                        <a:rPr lang="ro-RO" sz="1050" kern="100" dirty="0">
                          <a:solidFill>
                            <a:srgbClr val="0070C0"/>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V2R3</a:t>
                      </a:r>
                      <a:endParaRPr lang="en-US" sz="2000" kern="1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ro-RO" sz="1050" kern="100" dirty="0">
                          <a:solidFill>
                            <a:srgbClr val="7030A0"/>
                          </a:solidFill>
                          <a:effectLst/>
                          <a:highlight>
                            <a:srgbClr val="C0C0C0"/>
                          </a:highlight>
                          <a:latin typeface="Trebuchet MS" panose="020B0603020202020204" pitchFamily="34" charset="0"/>
                          <a:ea typeface="Calibri" panose="020F0502020204030204" pitchFamily="34" charset="0"/>
                          <a:cs typeface="Times New Roman" panose="02020603050405020304" pitchFamily="18" charset="0"/>
                        </a:rPr>
                        <a:t>V3R4</a:t>
                      </a:r>
                      <a:endParaRPr lang="en-US" sz="2000" kern="1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113137"/>
                  </a:ext>
                </a:extLst>
              </a:tr>
              <a:tr h="135686">
                <a:tc vMerge="1">
                  <a:txBody>
                    <a:bodyPr/>
                    <a:lstStyle/>
                    <a:p>
                      <a:endParaRPr lang="en-US"/>
                    </a:p>
                  </a:txBody>
                  <a:tcPr/>
                </a:tc>
                <a:tc gridSpan="2">
                  <a:txBody>
                    <a:bodyPr/>
                    <a:lstStyle/>
                    <a:p>
                      <a:pPr marL="0" marR="0" algn="ctr">
                        <a:lnSpc>
                          <a:spcPct val="107000"/>
                        </a:lnSpc>
                        <a:buNone/>
                      </a:pPr>
                      <a:r>
                        <a:rPr lang="ro-RO" sz="1050" i="1" kern="100">
                          <a:effectLst/>
                          <a:latin typeface="Trebuchet MS" panose="020B0603020202020204" pitchFamily="34" charset="0"/>
                          <a:ea typeface="Calibri" panose="020F0502020204030204" pitchFamily="34" charset="0"/>
                          <a:cs typeface="Times New Roman" panose="02020603050405020304" pitchFamily="18" charset="0"/>
                        </a:rPr>
                        <a:t>TOMATE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US"/>
                    </a:p>
                  </a:txBody>
                  <a:tcPr/>
                </a:tc>
                <a:tc gridSpan="2">
                  <a:txBody>
                    <a:bodyPr/>
                    <a:lstStyle/>
                    <a:p>
                      <a:pPr marL="0" marR="0" algn="ctr">
                        <a:lnSpc>
                          <a:spcPct val="107000"/>
                        </a:lnSpc>
                        <a:buNone/>
                      </a:pPr>
                      <a:r>
                        <a:rPr lang="ro-RO" sz="1050" i="1" kern="100">
                          <a:effectLst/>
                          <a:latin typeface="Trebuchet MS" panose="020B0603020202020204" pitchFamily="34" charset="0"/>
                          <a:ea typeface="Calibri" panose="020F0502020204030204" pitchFamily="34" charset="0"/>
                          <a:cs typeface="Times New Roman" panose="02020603050405020304" pitchFamily="18" charset="0"/>
                        </a:rPr>
                        <a:t>TOMATE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107000985"/>
                  </a:ext>
                </a:extLst>
              </a:tr>
              <a:tr h="135686">
                <a:tc gridSpan="7">
                  <a:txBody>
                    <a:bodyPr/>
                    <a:lstStyle/>
                    <a:p>
                      <a:pPr marL="0" marR="0" algn="ctr">
                        <a:lnSpc>
                          <a:spcPct val="107000"/>
                        </a:lnSpc>
                        <a:buNone/>
                      </a:pPr>
                      <a:r>
                        <a:rPr lang="ro-RO" sz="1050" kern="100" dirty="0">
                          <a:effectLst/>
                          <a:latin typeface="Trebuchet MS" panose="020B0603020202020204" pitchFamily="34" charset="0"/>
                          <a:ea typeface="Calibri" panose="020F0502020204030204" pitchFamily="34" charset="0"/>
                          <a:cs typeface="Times New Roman" panose="02020603050405020304" pitchFamily="18" charset="0"/>
                        </a:rPr>
                        <a:t>ELIMINARE</a:t>
                      </a:r>
                      <a:endParaRPr lang="en-US" sz="2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285" marR="68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6643888"/>
                  </a:ext>
                </a:extLst>
              </a:tr>
            </a:tbl>
          </a:graphicData>
        </a:graphic>
      </p:graphicFrame>
      <p:sp>
        <p:nvSpPr>
          <p:cNvPr id="17" name="CasetăText 16">
            <a:extLst>
              <a:ext uri="{FF2B5EF4-FFF2-40B4-BE49-F238E27FC236}">
                <a16:creationId xmlns:a16="http://schemas.microsoft.com/office/drawing/2014/main" id="{009976A0-8E7A-0E52-AD37-20BFE0A96B2C}"/>
              </a:ext>
            </a:extLst>
          </p:cNvPr>
          <p:cNvSpPr txBox="1"/>
          <p:nvPr/>
        </p:nvSpPr>
        <p:spPr>
          <a:xfrm>
            <a:off x="8740587" y="1840897"/>
            <a:ext cx="3084887" cy="4832092"/>
          </a:xfrm>
          <a:prstGeom prst="rect">
            <a:avLst/>
          </a:prstGeom>
          <a:noFill/>
        </p:spPr>
        <p:txBody>
          <a:bodyPr wrap="square">
            <a:spAutoFit/>
          </a:bodyPr>
          <a:lstStyle/>
          <a:p>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cadrul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proiectului</a:t>
            </a:r>
            <a:r>
              <a:rPr lang="en-US" sz="1400" dirty="0">
                <a:latin typeface="Times New Roman" panose="02020603050405020304" pitchFamily="18" charset="0"/>
                <a:cs typeface="Times New Roman" panose="02020603050405020304" pitchFamily="18" charset="0"/>
              </a:rPr>
              <a:t> ADER 6.2.2.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anul</a:t>
            </a:r>
            <a:r>
              <a:rPr lang="en-US" sz="1400" dirty="0">
                <a:latin typeface="Times New Roman" panose="02020603050405020304" pitchFamily="18" charset="0"/>
                <a:cs typeface="Times New Roman" panose="02020603050405020304" pitchFamily="18" charset="0"/>
              </a:rPr>
              <a:t> 2025 a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înființată</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experiență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bifactorială</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Factorul</a:t>
            </a:r>
            <a:r>
              <a:rPr lang="en-US" sz="1400" dirty="0">
                <a:latin typeface="Times New Roman" panose="02020603050405020304" pitchFamily="18" charset="0"/>
                <a:cs typeface="Times New Roman" panose="02020603050405020304" pitchFamily="18" charset="0"/>
              </a:rPr>
              <a:t> 1 = </a:t>
            </a:r>
            <a:r>
              <a:rPr lang="en-US" sz="1400" dirty="0" err="1">
                <a:latin typeface="Times New Roman" panose="02020603050405020304" pitchFamily="18" charset="0"/>
                <a:cs typeface="Times New Roman" panose="02020603050405020304" pitchFamily="18" charset="0"/>
              </a:rPr>
              <a:t>factorul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distanțe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plantare</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D1 = </a:t>
            </a:r>
            <a:r>
              <a:rPr lang="en-US" sz="1400" dirty="0" err="1">
                <a:latin typeface="Times New Roman" panose="02020603050405020304" pitchFamily="18" charset="0"/>
                <a:cs typeface="Times New Roman" panose="02020603050405020304" pitchFamily="18" charset="0"/>
              </a:rPr>
              <a:t>tomate</a:t>
            </a:r>
            <a:r>
              <a:rPr lang="en-US" sz="1400" dirty="0">
                <a:latin typeface="Times New Roman" panose="02020603050405020304" pitchFamily="18" charset="0"/>
                <a:cs typeface="Times New Roman" panose="02020603050405020304" pitchFamily="18" charset="0"/>
              </a:rPr>
              <a:t> 35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ardei</a:t>
            </a:r>
            <a:r>
              <a:rPr lang="en-US" sz="1400" dirty="0">
                <a:latin typeface="Times New Roman" panose="02020603050405020304" pitchFamily="18" charset="0"/>
                <a:cs typeface="Times New Roman" panose="02020603050405020304" pitchFamily="18" charset="0"/>
              </a:rPr>
              <a:t> gras 25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pătlăgele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vinete</a:t>
            </a:r>
            <a:r>
              <a:rPr lang="en-US" sz="1400" dirty="0">
                <a:latin typeface="Times New Roman" panose="02020603050405020304" pitchFamily="18" charset="0"/>
                <a:cs typeface="Times New Roman" panose="02020603050405020304" pitchFamily="18" charset="0"/>
              </a:rPr>
              <a:t> 30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D2 = </a:t>
            </a:r>
            <a:r>
              <a:rPr lang="en-US" sz="1400" dirty="0" err="1">
                <a:latin typeface="Times New Roman" panose="02020603050405020304" pitchFamily="18" charset="0"/>
                <a:cs typeface="Times New Roman" panose="02020603050405020304" pitchFamily="18" charset="0"/>
              </a:rPr>
              <a:t>tomate</a:t>
            </a:r>
            <a:r>
              <a:rPr lang="en-US" sz="1400" dirty="0">
                <a:latin typeface="Times New Roman" panose="02020603050405020304" pitchFamily="18" charset="0"/>
                <a:cs typeface="Times New Roman" panose="02020603050405020304" pitchFamily="18" charset="0"/>
              </a:rPr>
              <a:t> 40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ardei</a:t>
            </a:r>
            <a:r>
              <a:rPr lang="en-US" sz="1400" dirty="0">
                <a:latin typeface="Times New Roman" panose="02020603050405020304" pitchFamily="18" charset="0"/>
                <a:cs typeface="Times New Roman" panose="02020603050405020304" pitchFamily="18" charset="0"/>
              </a:rPr>
              <a:t> gras 30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pătlăgele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vinete</a:t>
            </a:r>
            <a:r>
              <a:rPr lang="en-US" sz="1400" dirty="0">
                <a:latin typeface="Times New Roman" panose="02020603050405020304" pitchFamily="18" charset="0"/>
                <a:cs typeface="Times New Roman" panose="02020603050405020304" pitchFamily="18" charset="0"/>
              </a:rPr>
              <a:t> 35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D3 = </a:t>
            </a:r>
            <a:r>
              <a:rPr lang="en-US" sz="1400" dirty="0" err="1">
                <a:latin typeface="Times New Roman" panose="02020603050405020304" pitchFamily="18" charset="0"/>
                <a:cs typeface="Times New Roman" panose="02020603050405020304" pitchFamily="18" charset="0"/>
              </a:rPr>
              <a:t>tomate</a:t>
            </a:r>
            <a:r>
              <a:rPr lang="en-US" sz="1400" dirty="0">
                <a:latin typeface="Times New Roman" panose="02020603050405020304" pitchFamily="18" charset="0"/>
                <a:cs typeface="Times New Roman" panose="02020603050405020304" pitchFamily="18" charset="0"/>
              </a:rPr>
              <a:t> 30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ardei</a:t>
            </a:r>
            <a:r>
              <a:rPr lang="en-US" sz="1400" dirty="0">
                <a:latin typeface="Times New Roman" panose="02020603050405020304" pitchFamily="18" charset="0"/>
                <a:cs typeface="Times New Roman" panose="02020603050405020304" pitchFamily="18" charset="0"/>
              </a:rPr>
              <a:t> gras 20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pătlăgele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vinete</a:t>
            </a:r>
            <a:r>
              <a:rPr lang="en-US" sz="1400" dirty="0">
                <a:latin typeface="Times New Roman" panose="02020603050405020304" pitchFamily="18" charset="0"/>
                <a:cs typeface="Times New Roman" panose="02020603050405020304" pitchFamily="18" charset="0"/>
              </a:rPr>
              <a:t> 25 cm </a:t>
            </a:r>
            <a:r>
              <a:rPr lang="en-US" sz="1400" dirty="0" err="1">
                <a:latin typeface="Times New Roman" panose="02020603050405020304" pitchFamily="18" charset="0"/>
                <a:cs typeface="Times New Roman" panose="02020603050405020304" pitchFamily="18" charset="0"/>
              </a:rPr>
              <a:t>între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plante</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rând</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Factorul</a:t>
            </a:r>
            <a:r>
              <a:rPr lang="en-US" sz="1400" dirty="0">
                <a:latin typeface="Times New Roman" panose="02020603050405020304" pitchFamily="18" charset="0"/>
                <a:cs typeface="Times New Roman" panose="02020603050405020304" pitchFamily="18" charset="0"/>
              </a:rPr>
              <a:t> 2 = </a:t>
            </a:r>
            <a:r>
              <a:rPr lang="en-US" sz="1400" dirty="0" err="1">
                <a:latin typeface="Times New Roman" panose="02020603050405020304" pitchFamily="18" charset="0"/>
                <a:cs typeface="Times New Roman" panose="02020603050405020304" pitchFamily="18" charset="0"/>
              </a:rPr>
              <a:t>factorul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tratamente</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biostimulatori</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T1 = </a:t>
            </a:r>
            <a:r>
              <a:rPr lang="en-US" sz="1400" dirty="0" err="1">
                <a:latin typeface="Times New Roman" panose="02020603050405020304" pitchFamily="18" charset="0"/>
                <a:cs typeface="Times New Roman" panose="02020603050405020304" pitchFamily="18" charset="0"/>
              </a:rPr>
              <a:t>martor</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T2 = </a:t>
            </a:r>
            <a:r>
              <a:rPr lang="en-US" sz="1400" dirty="0" err="1">
                <a:latin typeface="Times New Roman" panose="02020603050405020304" pitchFamily="18" charset="0"/>
                <a:cs typeface="Times New Roman" panose="02020603050405020304" pitchFamily="18" charset="0"/>
              </a:rPr>
              <a:t>azotat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calciu</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Cropmax</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T3 =  </a:t>
            </a:r>
            <a:r>
              <a:rPr lang="en-US" sz="1400" dirty="0" err="1">
                <a:latin typeface="Times New Roman" panose="02020603050405020304" pitchFamily="18" charset="0"/>
                <a:cs typeface="Times New Roman" panose="02020603050405020304" pitchFamily="18" charset="0"/>
              </a:rPr>
              <a:t>azotat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calciu</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Algavell</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T4 = </a:t>
            </a:r>
            <a:r>
              <a:rPr lang="en-US" sz="1400" dirty="0" err="1">
                <a:latin typeface="Times New Roman" panose="02020603050405020304" pitchFamily="18" charset="0"/>
                <a:cs typeface="Times New Roman" panose="02020603050405020304" pitchFamily="18" charset="0"/>
              </a:rPr>
              <a:t>azotat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calciu</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Kelpak</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440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81809-210D-966E-5D1F-50386C9778C1}"/>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B9CDF1B2-BF81-C6C0-1B2D-DBBBE66F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F8D8E4C8-5A1E-E759-A6FA-2D7218F4E1B6}"/>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F7434076-D94C-1DF4-8E39-6CE86AF24BEC}"/>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C97DD1D4-2D78-2EF8-4C51-7814DC5D82E0}"/>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9" name="CasetăText 8">
            <a:extLst>
              <a:ext uri="{FF2B5EF4-FFF2-40B4-BE49-F238E27FC236}">
                <a16:creationId xmlns:a16="http://schemas.microsoft.com/office/drawing/2014/main" id="{8860CEF1-2ADE-4FEF-6C55-21CED989367E}"/>
              </a:ext>
            </a:extLst>
          </p:cNvPr>
          <p:cNvSpPr txBox="1"/>
          <p:nvPr/>
        </p:nvSpPr>
        <p:spPr>
          <a:xfrm>
            <a:off x="2057263" y="5038335"/>
            <a:ext cx="9688144" cy="1384995"/>
          </a:xfrm>
          <a:prstGeom prst="rect">
            <a:avLst/>
          </a:prstGeom>
          <a:solidFill>
            <a:schemeClr val="accent1">
              <a:lumMod val="40000"/>
              <a:lumOff val="60000"/>
            </a:schemeClr>
          </a:solidFill>
        </p:spPr>
        <p:txBody>
          <a:bodyPr wrap="square">
            <a:spAutoFit/>
          </a:bodyPr>
          <a:lstStyle/>
          <a:p>
            <a:r>
              <a:rPr lang="ro-RO" sz="1400" dirty="0">
                <a:solidFill>
                  <a:schemeClr val="bg1"/>
                </a:solidFill>
                <a:latin typeface="Times New Roman" panose="02020603050405020304" pitchFamily="18" charset="0"/>
                <a:cs typeface="Times New Roman" panose="02020603050405020304" pitchFamily="18" charset="0"/>
              </a:rPr>
              <a:t>S-au efectuat purificări culturale în funcție de caracteristicile </a:t>
            </a:r>
            <a:r>
              <a:rPr lang="ro-RO" sz="1400" dirty="0" err="1">
                <a:solidFill>
                  <a:schemeClr val="bg1"/>
                </a:solidFill>
                <a:latin typeface="Times New Roman" panose="02020603050405020304" pitchFamily="18" charset="0"/>
                <a:cs typeface="Times New Roman" panose="02020603050405020304" pitchFamily="18" charset="0"/>
              </a:rPr>
              <a:t>cultivarelor</a:t>
            </a:r>
            <a:r>
              <a:rPr lang="ro-RO" sz="1400" dirty="0">
                <a:solidFill>
                  <a:schemeClr val="bg1"/>
                </a:solidFill>
                <a:latin typeface="Times New Roman" panose="02020603050405020304" pitchFamily="18" charset="0"/>
                <a:cs typeface="Times New Roman" panose="02020603050405020304" pitchFamily="18" charset="0"/>
              </a:rPr>
              <a:t> studiate. Au fost înlăturate plantele necaracteristice soiului, cele slab dezvoltate sau bolnave. Limitarea numărului de fructe pe plantă este o lucrare care se  face diferențiat în funcție de varietate și soi (la ardeiul gras, soiul Galben superior s-au reținut 4-5 fructe pe plantă pentru extragerea semințelor). Au fost eliminate fructele incomplet dezvoltate, anormale si bolnave pe măsură ce acestea au apărut în cultură.</a:t>
            </a:r>
            <a:endParaRPr lang="en-US" sz="1400" dirty="0">
              <a:solidFill>
                <a:schemeClr val="bg1"/>
              </a:solidFill>
              <a:latin typeface="Times New Roman" panose="02020603050405020304" pitchFamily="18" charset="0"/>
              <a:cs typeface="Times New Roman" panose="02020603050405020304" pitchFamily="18" charset="0"/>
            </a:endParaRPr>
          </a:p>
          <a:p>
            <a:r>
              <a:rPr lang="ro-RO" sz="1400" dirty="0">
                <a:solidFill>
                  <a:schemeClr val="bg1"/>
                </a:solidFill>
                <a:latin typeface="Times New Roman" panose="02020603050405020304" pitchFamily="18" charset="0"/>
                <a:cs typeface="Times New Roman" panose="02020603050405020304" pitchFamily="18" charset="0"/>
              </a:rPr>
              <a:t>Totodată, în funcție de tehnologiile studiate, au fost realizate tratamentele cu azotat de calciu și biostimulatori, pe variante experimentale.</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1" name="CasetăText 10">
            <a:extLst>
              <a:ext uri="{FF2B5EF4-FFF2-40B4-BE49-F238E27FC236}">
                <a16:creationId xmlns:a16="http://schemas.microsoft.com/office/drawing/2014/main" id="{8591F4B5-5A35-610E-2ACE-AE8A15A52D8A}"/>
              </a:ext>
            </a:extLst>
          </p:cNvPr>
          <p:cNvSpPr txBox="1"/>
          <p:nvPr/>
        </p:nvSpPr>
        <p:spPr>
          <a:xfrm>
            <a:off x="2057263" y="2112110"/>
            <a:ext cx="9688145" cy="2550122"/>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Lucrările specifice producerii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seminţelor</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încep odată cu semănatul (pe verigi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variante experimentale)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se continuă cu poate cea mai importantă lucrare specifică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anume purificarea biologică. Purificările în câmp s-au efectuat când plantele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îşi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începuseră deja dezvoltarea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caracterele de soi erau sesizabile. S-au urmărit următoarele caractere: dezvoltarea să fie viguroasă (habitusul plantelor), momentul înfloririi în masă, culoarea frunzelor, forma fructului și culoarea fructului matur și imatur. S-au eliminat astfel plantele care prezentau abatere de la caracterele UPOV specifice fiecărui soi în parte. Din câmpul de alegere al elitelor (CA) în urma probelor de sondaj pentru stabilirea limitelor de variabilitate ale principalelor caractere ale soiului, s-au ales între 100 – 200 plante elită pentru fiecare soi. Plantele elită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reţinute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marcate sunt reprezentative, corespunzătoare din toate punctele de vedere (fizic, calitativ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cantitativ) cu descrierea prezentată la omologarea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cultivarului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respectiv.</a:t>
            </a:r>
          </a:p>
          <a:p>
            <a:pPr lvl="0" algn="just">
              <a:lnSpc>
                <a:spcPct val="115000"/>
              </a:lnSpc>
            </a:pP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Tototadă</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la experiența care a vizat studiul influenței unor tratamente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foliare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asupra producției, au fost realizate tratamentele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foliare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Calcinit</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combinat cu Sprintene, în funcție de variantele de tratament prezentate anterior.</a:t>
            </a:r>
          </a:p>
        </p:txBody>
      </p:sp>
      <p:sp>
        <p:nvSpPr>
          <p:cNvPr id="12" name="Rectangular Callout 15">
            <a:extLst>
              <a:ext uri="{FF2B5EF4-FFF2-40B4-BE49-F238E27FC236}">
                <a16:creationId xmlns:a16="http://schemas.microsoft.com/office/drawing/2014/main" id="{835EB3B9-324E-85E8-6160-BEBB94266EC3}"/>
              </a:ext>
            </a:extLst>
          </p:cNvPr>
          <p:cNvSpPr>
            <a:spLocks noChangeArrowheads="1"/>
          </p:cNvSpPr>
          <p:nvPr/>
        </p:nvSpPr>
        <p:spPr bwMode="auto">
          <a:xfrm>
            <a:off x="276880" y="2181233"/>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 name="Rectangular Callout 15">
            <a:extLst>
              <a:ext uri="{FF2B5EF4-FFF2-40B4-BE49-F238E27FC236}">
                <a16:creationId xmlns:a16="http://schemas.microsoft.com/office/drawing/2014/main" id="{4A5B17DC-4500-60A4-D085-B8960423207D}"/>
              </a:ext>
            </a:extLst>
          </p:cNvPr>
          <p:cNvSpPr>
            <a:spLocks noChangeArrowheads="1"/>
          </p:cNvSpPr>
          <p:nvPr/>
        </p:nvSpPr>
        <p:spPr bwMode="auto">
          <a:xfrm>
            <a:off x="276880" y="5327080"/>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CasetăText 5">
            <a:extLst>
              <a:ext uri="{FF2B5EF4-FFF2-40B4-BE49-F238E27FC236}">
                <a16:creationId xmlns:a16="http://schemas.microsoft.com/office/drawing/2014/main" id="{89C87853-A556-BD5F-C243-8CC044A874EE}"/>
              </a:ext>
            </a:extLst>
          </p:cNvPr>
          <p:cNvSpPr txBox="1"/>
          <p:nvPr/>
        </p:nvSpPr>
        <p:spPr>
          <a:xfrm>
            <a:off x="5562600" y="1671298"/>
            <a:ext cx="199926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o-RO" dirty="0"/>
              <a:t>Lucrări specifice</a:t>
            </a:r>
            <a:endParaRPr lang="en-US" dirty="0"/>
          </a:p>
        </p:txBody>
      </p:sp>
    </p:spTree>
    <p:extLst>
      <p:ext uri="{BB962C8B-B14F-4D97-AF65-F5344CB8AC3E}">
        <p14:creationId xmlns:p14="http://schemas.microsoft.com/office/powerpoint/2010/main" val="195712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1F69-AA03-5229-77E8-440DB5DFB357}"/>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8206261F-65F2-6AC8-3D5A-E35B0065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3F26FE0C-8521-3F36-40B9-D4928F1F55F8}"/>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E4FB8584-36CE-F682-134D-D77715F316BB}"/>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B0405EF9-5F51-D220-0253-19CD633E47A7}"/>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9" name="CasetăText 8">
            <a:extLst>
              <a:ext uri="{FF2B5EF4-FFF2-40B4-BE49-F238E27FC236}">
                <a16:creationId xmlns:a16="http://schemas.microsoft.com/office/drawing/2014/main" id="{CC960DA1-43FF-99AC-04A6-74FAAFF51815}"/>
              </a:ext>
            </a:extLst>
          </p:cNvPr>
          <p:cNvSpPr txBox="1"/>
          <p:nvPr/>
        </p:nvSpPr>
        <p:spPr>
          <a:xfrm>
            <a:off x="1971538" y="4730855"/>
            <a:ext cx="4591188" cy="1384995"/>
          </a:xfrm>
          <a:prstGeom prst="rect">
            <a:avLst/>
          </a:prstGeom>
          <a:solidFill>
            <a:schemeClr val="accent1">
              <a:lumMod val="40000"/>
              <a:lumOff val="60000"/>
            </a:schemeClr>
          </a:solidFill>
        </p:spPr>
        <p:txBody>
          <a:bodyPr wrap="square">
            <a:spAutoFit/>
          </a:bodyPr>
          <a:lstStyle/>
          <a:p>
            <a:r>
              <a:rPr lang="ro-RO" sz="1400" dirty="0">
                <a:solidFill>
                  <a:schemeClr val="bg1"/>
                </a:solidFill>
                <a:latin typeface="Times New Roman" panose="02020603050405020304" pitchFamily="18" charset="0"/>
                <a:cs typeface="Times New Roman" panose="02020603050405020304" pitchFamily="18" charset="0"/>
              </a:rPr>
              <a:t>Recoltarea fructelor pentru producerea de sămânță se  face atunci când fructele  ajung la maturitate fiziologică deplină, când fructele vor atinge dimensiunea optimă și totodată culoarea uniformă și caracteristică soiului, întregi și sănătoase. La ardei gras s-au ales 100 plante elită, iar la tomate, 200 plante elită, pentru câmpul de selecție.</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1" name="CasetăText 10">
            <a:extLst>
              <a:ext uri="{FF2B5EF4-FFF2-40B4-BE49-F238E27FC236}">
                <a16:creationId xmlns:a16="http://schemas.microsoft.com/office/drawing/2014/main" id="{08D40306-1131-F5C3-4E5C-C49FF712C4C4}"/>
              </a:ext>
            </a:extLst>
          </p:cNvPr>
          <p:cNvSpPr txBox="1"/>
          <p:nvPr/>
        </p:nvSpPr>
        <p:spPr>
          <a:xfrm>
            <a:off x="2057264" y="2112110"/>
            <a:ext cx="4505462" cy="2302362"/>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Recoltarea la tomate, ardei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pătlăgele vinete a fost realizată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eşalonat</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la maturitatea fiziologică a fiecărei specii în parte. În cadrul experiențelor care au vizat tehnologii, prima recoltare s-a realizat la data maturării fiziologice, urmată de încă o recoltare. Până la data predării fazei, au fost realizate două recoltări la fiecare specie. În câmpurile de alegere au fost alese câte 50-100 de elite, reprezentate de câte un fruct, pentru fiecare dintre câmpurile menționate.</a:t>
            </a:r>
          </a:p>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În câmpurile de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prebază</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și bază s-au realizat două recoltări.</a:t>
            </a:r>
          </a:p>
        </p:txBody>
      </p:sp>
      <p:sp>
        <p:nvSpPr>
          <p:cNvPr id="12" name="Rectangular Callout 15">
            <a:extLst>
              <a:ext uri="{FF2B5EF4-FFF2-40B4-BE49-F238E27FC236}">
                <a16:creationId xmlns:a16="http://schemas.microsoft.com/office/drawing/2014/main" id="{8300C1A2-DCC7-90CE-F0B7-F6F94D3DDD9E}"/>
              </a:ext>
            </a:extLst>
          </p:cNvPr>
          <p:cNvSpPr>
            <a:spLocks noChangeArrowheads="1"/>
          </p:cNvSpPr>
          <p:nvPr/>
        </p:nvSpPr>
        <p:spPr bwMode="auto">
          <a:xfrm>
            <a:off x="276880" y="2181233"/>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 name="Rectangular Callout 15">
            <a:extLst>
              <a:ext uri="{FF2B5EF4-FFF2-40B4-BE49-F238E27FC236}">
                <a16:creationId xmlns:a16="http://schemas.microsoft.com/office/drawing/2014/main" id="{C1D127A3-2C89-A411-30B1-40A242F5C0C6}"/>
              </a:ext>
            </a:extLst>
          </p:cNvPr>
          <p:cNvSpPr>
            <a:spLocks noChangeArrowheads="1"/>
          </p:cNvSpPr>
          <p:nvPr/>
        </p:nvSpPr>
        <p:spPr bwMode="auto">
          <a:xfrm>
            <a:off x="276880" y="5327080"/>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CasetăText 5">
            <a:extLst>
              <a:ext uri="{FF2B5EF4-FFF2-40B4-BE49-F238E27FC236}">
                <a16:creationId xmlns:a16="http://schemas.microsoft.com/office/drawing/2014/main" id="{AB64CEF6-3385-13B7-DDFF-6F34BB63F82E}"/>
              </a:ext>
            </a:extLst>
          </p:cNvPr>
          <p:cNvSpPr txBox="1"/>
          <p:nvPr/>
        </p:nvSpPr>
        <p:spPr>
          <a:xfrm>
            <a:off x="3257550" y="1671298"/>
            <a:ext cx="672010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dirty="0"/>
              <a:t>Recoltat fructe /specii/ cultivare / variantă experimentală </a:t>
            </a:r>
            <a:endParaRPr lang="en-US" dirty="0"/>
          </a:p>
        </p:txBody>
      </p:sp>
      <p:pic>
        <p:nvPicPr>
          <p:cNvPr id="5" name="Imagine 4">
            <a:extLst>
              <a:ext uri="{FF2B5EF4-FFF2-40B4-BE49-F238E27FC236}">
                <a16:creationId xmlns:a16="http://schemas.microsoft.com/office/drawing/2014/main" id="{4ABB7F62-085B-E04F-C609-B08F5C47F2FA}"/>
              </a:ext>
            </a:extLst>
          </p:cNvPr>
          <p:cNvPicPr>
            <a:picLocks noChangeAspect="1"/>
          </p:cNvPicPr>
          <p:nvPr/>
        </p:nvPicPr>
        <p:blipFill>
          <a:blip r:embed="rId3"/>
          <a:stretch>
            <a:fillRect/>
          </a:stretch>
        </p:blipFill>
        <p:spPr>
          <a:xfrm>
            <a:off x="7761661" y="2112109"/>
            <a:ext cx="3287339" cy="4374878"/>
          </a:xfrm>
          <a:prstGeom prst="rect">
            <a:avLst/>
          </a:prstGeom>
        </p:spPr>
      </p:pic>
    </p:spTree>
    <p:extLst>
      <p:ext uri="{BB962C8B-B14F-4D97-AF65-F5344CB8AC3E}">
        <p14:creationId xmlns:p14="http://schemas.microsoft.com/office/powerpoint/2010/main" val="311514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ECC0-5C3C-D98B-5F66-95FBE78460F9}"/>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BB6556C8-D870-1BC3-24DE-BEBE40E53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38F71350-F6B9-95B8-EBAB-1D35BB2298AC}"/>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AFF7F587-D8D3-5D80-FFC2-759872DD2BAD}"/>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8404766B-8DC0-3768-6935-B2101216E219}"/>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12" name="Rectangular Callout 15">
            <a:extLst>
              <a:ext uri="{FF2B5EF4-FFF2-40B4-BE49-F238E27FC236}">
                <a16:creationId xmlns:a16="http://schemas.microsoft.com/office/drawing/2014/main" id="{BBFFAA06-4929-51B6-B9DF-140FC5F627DC}"/>
              </a:ext>
            </a:extLst>
          </p:cNvPr>
          <p:cNvSpPr>
            <a:spLocks noChangeArrowheads="1"/>
          </p:cNvSpPr>
          <p:nvPr/>
        </p:nvSpPr>
        <p:spPr bwMode="auto">
          <a:xfrm>
            <a:off x="276880" y="2181233"/>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3" name="Tabel 12">
            <a:extLst>
              <a:ext uri="{FF2B5EF4-FFF2-40B4-BE49-F238E27FC236}">
                <a16:creationId xmlns:a16="http://schemas.microsoft.com/office/drawing/2014/main" id="{257E74A1-B021-0663-7D58-4F6835C342E9}"/>
              </a:ext>
            </a:extLst>
          </p:cNvPr>
          <p:cNvGraphicFramePr>
            <a:graphicFrameLocks noGrp="1"/>
          </p:cNvGraphicFramePr>
          <p:nvPr>
            <p:extLst>
              <p:ext uri="{D42A27DB-BD31-4B8C-83A1-F6EECF244321}">
                <p14:modId xmlns:p14="http://schemas.microsoft.com/office/powerpoint/2010/main" val="1065241680"/>
              </p:ext>
            </p:extLst>
          </p:nvPr>
        </p:nvGraphicFramePr>
        <p:xfrm>
          <a:off x="2125174" y="1904638"/>
          <a:ext cx="8314224" cy="4589854"/>
        </p:xfrm>
        <a:graphic>
          <a:graphicData uri="http://schemas.openxmlformats.org/drawingml/2006/table">
            <a:tbl>
              <a:tblPr firstRow="1" firstCol="1" bandRow="1">
                <a:tableStyleId>{5C22544A-7EE6-4342-B048-85BDC9FD1C3A}</a:tableStyleId>
              </a:tblPr>
              <a:tblGrid>
                <a:gridCol w="1226386">
                  <a:extLst>
                    <a:ext uri="{9D8B030D-6E8A-4147-A177-3AD203B41FA5}">
                      <a16:colId xmlns:a16="http://schemas.microsoft.com/office/drawing/2014/main" val="3069416053"/>
                    </a:ext>
                  </a:extLst>
                </a:gridCol>
                <a:gridCol w="1226386">
                  <a:extLst>
                    <a:ext uri="{9D8B030D-6E8A-4147-A177-3AD203B41FA5}">
                      <a16:colId xmlns:a16="http://schemas.microsoft.com/office/drawing/2014/main" val="2870036146"/>
                    </a:ext>
                  </a:extLst>
                </a:gridCol>
                <a:gridCol w="1118809">
                  <a:extLst>
                    <a:ext uri="{9D8B030D-6E8A-4147-A177-3AD203B41FA5}">
                      <a16:colId xmlns:a16="http://schemas.microsoft.com/office/drawing/2014/main" val="3384313567"/>
                    </a:ext>
                  </a:extLst>
                </a:gridCol>
                <a:gridCol w="1118809">
                  <a:extLst>
                    <a:ext uri="{9D8B030D-6E8A-4147-A177-3AD203B41FA5}">
                      <a16:colId xmlns:a16="http://schemas.microsoft.com/office/drawing/2014/main" val="3718723550"/>
                    </a:ext>
                  </a:extLst>
                </a:gridCol>
                <a:gridCol w="1811917">
                  <a:extLst>
                    <a:ext uri="{9D8B030D-6E8A-4147-A177-3AD203B41FA5}">
                      <a16:colId xmlns:a16="http://schemas.microsoft.com/office/drawing/2014/main" val="3093619851"/>
                    </a:ext>
                  </a:extLst>
                </a:gridCol>
                <a:gridCol w="1811917">
                  <a:extLst>
                    <a:ext uri="{9D8B030D-6E8A-4147-A177-3AD203B41FA5}">
                      <a16:colId xmlns:a16="http://schemas.microsoft.com/office/drawing/2014/main" val="351499853"/>
                    </a:ext>
                  </a:extLst>
                </a:gridCol>
              </a:tblGrid>
              <a:tr h="403898">
                <a:tc>
                  <a:txBody>
                    <a:bodyPr/>
                    <a:lstStyle/>
                    <a:p>
                      <a:pPr marL="0" marR="0" algn="ctr">
                        <a:lnSpc>
                          <a:spcPct val="115000"/>
                        </a:lnSpc>
                        <a:buNone/>
                      </a:pPr>
                      <a:r>
                        <a:rPr lang="ro-RO" sz="1000" kern="100">
                          <a:effectLst/>
                        </a:rPr>
                        <a:t>Specia</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Soi</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Număr elite plantate</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Număr elite eliminate</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Număr elite rămase</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Motivul eliminării</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1700857123"/>
                  </a:ext>
                </a:extLst>
              </a:tr>
              <a:tr h="265384">
                <a:tc>
                  <a:txBody>
                    <a:bodyPr/>
                    <a:lstStyle/>
                    <a:p>
                      <a:pPr marL="0" marR="0" algn="ctr">
                        <a:lnSpc>
                          <a:spcPct val="115000"/>
                        </a:lnSpc>
                        <a:buNone/>
                      </a:pPr>
                      <a:r>
                        <a:rPr lang="ro-RO" sz="1000" kern="100">
                          <a:effectLst/>
                        </a:rPr>
                        <a:t>Tomate</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Pontica 102</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12</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88</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Nepotrivire la momentul înfloririi</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4142227893"/>
                  </a:ext>
                </a:extLst>
              </a:tr>
              <a:tr h="410523">
                <a:tc rowSpan="3">
                  <a:txBody>
                    <a:bodyPr/>
                    <a:lstStyle/>
                    <a:p>
                      <a:pPr marL="0" marR="0" algn="ctr">
                        <a:lnSpc>
                          <a:spcPct val="115000"/>
                        </a:lnSpc>
                        <a:buNone/>
                      </a:pPr>
                      <a:r>
                        <a:rPr lang="ro-RO" sz="1000" kern="100">
                          <a:effectLst/>
                        </a:rPr>
                        <a:t>Ardei gras</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Vidra 45</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21</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79</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Nepotrivire la momentul înfloririi</a:t>
                      </a:r>
                      <a:endParaRPr lang="en-US" sz="1600" kern="100">
                        <a:effectLst/>
                      </a:endParaRPr>
                    </a:p>
                    <a:p>
                      <a:pPr marL="0" marR="0" algn="ctr">
                        <a:lnSpc>
                          <a:spcPct val="115000"/>
                        </a:lnSpc>
                        <a:buNone/>
                      </a:pPr>
                      <a:r>
                        <a:rPr lang="ro-RO" sz="1000" kern="100">
                          <a:effectLst/>
                        </a:rPr>
                        <a:t>Forma fructului</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3135602835"/>
                  </a:ext>
                </a:extLst>
              </a:tr>
              <a:tr h="680926">
                <a:tc vMerge="1">
                  <a:txBody>
                    <a:bodyPr/>
                    <a:lstStyle/>
                    <a:p>
                      <a:endParaRPr lang="en-US"/>
                    </a:p>
                  </a:txBody>
                  <a:tcPr/>
                </a:tc>
                <a:tc>
                  <a:txBody>
                    <a:bodyPr/>
                    <a:lstStyle/>
                    <a:p>
                      <a:pPr marL="0" marR="0" algn="ctr">
                        <a:lnSpc>
                          <a:spcPct val="115000"/>
                        </a:lnSpc>
                        <a:buNone/>
                      </a:pPr>
                      <a:r>
                        <a:rPr lang="ro-RO" sz="1000" kern="100">
                          <a:effectLst/>
                        </a:rPr>
                        <a:t>Vidra 9</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16</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84</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Nepotrivire la momentul înfloririi</a:t>
                      </a:r>
                      <a:endParaRPr lang="en-US" sz="1600" kern="100">
                        <a:effectLst/>
                      </a:endParaRPr>
                    </a:p>
                    <a:p>
                      <a:pPr marL="0" marR="0" algn="ctr">
                        <a:lnSpc>
                          <a:spcPct val="115000"/>
                        </a:lnSpc>
                        <a:buNone/>
                      </a:pPr>
                      <a:r>
                        <a:rPr lang="ro-RO" sz="1000" kern="100">
                          <a:effectLst/>
                        </a:rPr>
                        <a:t>Forma fructului</a:t>
                      </a:r>
                      <a:endParaRPr lang="en-US" sz="1600" kern="100">
                        <a:effectLst/>
                      </a:endParaRPr>
                    </a:p>
                    <a:p>
                      <a:pPr marL="0" marR="0" algn="ctr">
                        <a:lnSpc>
                          <a:spcPct val="115000"/>
                        </a:lnSpc>
                        <a:buNone/>
                      </a:pPr>
                      <a:r>
                        <a:rPr lang="ro-RO" sz="1000" kern="100">
                          <a:effectLst/>
                        </a:rPr>
                        <a:t>Culoarea fructului imatur</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1722880455"/>
                  </a:ext>
                </a:extLst>
              </a:tr>
              <a:tr h="403898">
                <a:tc vMerge="1">
                  <a:txBody>
                    <a:bodyPr/>
                    <a:lstStyle/>
                    <a:p>
                      <a:endParaRPr lang="en-US"/>
                    </a:p>
                  </a:txBody>
                  <a:tcPr/>
                </a:tc>
                <a:tc>
                  <a:txBody>
                    <a:bodyPr/>
                    <a:lstStyle/>
                    <a:p>
                      <a:pPr marL="0" marR="0" algn="ctr">
                        <a:lnSpc>
                          <a:spcPct val="115000"/>
                        </a:lnSpc>
                        <a:buNone/>
                      </a:pPr>
                      <a:r>
                        <a:rPr lang="ro-RO" sz="1000" kern="100">
                          <a:effectLst/>
                        </a:rPr>
                        <a:t>Bârsan</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23</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77</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Nepotrivire la momentul înfloririi</a:t>
                      </a:r>
                      <a:endParaRPr lang="en-US" sz="1600" kern="100">
                        <a:effectLst/>
                      </a:endParaRPr>
                    </a:p>
                    <a:p>
                      <a:pPr marL="0" marR="0" algn="ctr">
                        <a:lnSpc>
                          <a:spcPct val="115000"/>
                        </a:lnSpc>
                        <a:buNone/>
                      </a:pPr>
                      <a:r>
                        <a:rPr lang="ro-RO" sz="1000" kern="100">
                          <a:effectLst/>
                        </a:rPr>
                        <a:t>Forma fructului</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2301130870"/>
                  </a:ext>
                </a:extLst>
              </a:tr>
              <a:tr h="403898">
                <a:tc rowSpan="3">
                  <a:txBody>
                    <a:bodyPr/>
                    <a:lstStyle/>
                    <a:p>
                      <a:pPr marL="0" marR="0" algn="ctr">
                        <a:lnSpc>
                          <a:spcPct val="115000"/>
                        </a:lnSpc>
                        <a:buNone/>
                      </a:pPr>
                      <a:r>
                        <a:rPr lang="ro-RO" sz="1000" kern="100">
                          <a:effectLst/>
                        </a:rPr>
                        <a:t>Ardei gogoșar</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Asteroid 204</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17</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83</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Forma fructului</a:t>
                      </a:r>
                      <a:endParaRPr lang="en-US" sz="1600" kern="100">
                        <a:effectLst/>
                      </a:endParaRPr>
                    </a:p>
                    <a:p>
                      <a:pPr marL="0" marR="0" algn="ctr">
                        <a:lnSpc>
                          <a:spcPct val="115000"/>
                        </a:lnSpc>
                        <a:buNone/>
                      </a:pPr>
                      <a:r>
                        <a:rPr lang="ro-RO" sz="1000" kern="100">
                          <a:effectLst/>
                        </a:rPr>
                        <a:t>Culoarea fructului imatur</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3270145318"/>
                  </a:ext>
                </a:extLst>
              </a:tr>
              <a:tr h="403898">
                <a:tc vMerge="1">
                  <a:txBody>
                    <a:bodyPr/>
                    <a:lstStyle/>
                    <a:p>
                      <a:endParaRPr lang="en-US"/>
                    </a:p>
                  </a:txBody>
                  <a:tcPr/>
                </a:tc>
                <a:tc>
                  <a:txBody>
                    <a:bodyPr/>
                    <a:lstStyle/>
                    <a:p>
                      <a:pPr marL="0" marR="0" algn="ctr">
                        <a:lnSpc>
                          <a:spcPct val="115000"/>
                        </a:lnSpc>
                        <a:buNone/>
                      </a:pPr>
                      <a:r>
                        <a:rPr lang="ro-RO" sz="1000" kern="100">
                          <a:effectLst/>
                        </a:rPr>
                        <a:t>Cornel 209</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20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80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Nepotrivire la momentul înfloririi</a:t>
                      </a:r>
                      <a:endParaRPr lang="en-US" sz="1600" kern="100">
                        <a:effectLst/>
                      </a:endParaRPr>
                    </a:p>
                    <a:p>
                      <a:pPr marL="0" marR="0" algn="ctr">
                        <a:lnSpc>
                          <a:spcPct val="115000"/>
                        </a:lnSpc>
                        <a:buNone/>
                      </a:pPr>
                      <a:r>
                        <a:rPr lang="ro-RO" sz="1000" kern="100">
                          <a:effectLst/>
                        </a:rPr>
                        <a:t>Forma fructului</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3637811594"/>
                  </a:ext>
                </a:extLst>
              </a:tr>
              <a:tr h="680926">
                <a:tc vMerge="1">
                  <a:txBody>
                    <a:bodyPr/>
                    <a:lstStyle/>
                    <a:p>
                      <a:endParaRPr lang="en-US"/>
                    </a:p>
                  </a:txBody>
                  <a:tcPr/>
                </a:tc>
                <a:tc>
                  <a:txBody>
                    <a:bodyPr/>
                    <a:lstStyle/>
                    <a:p>
                      <a:pPr marL="0" marR="0" algn="ctr">
                        <a:lnSpc>
                          <a:spcPct val="115000"/>
                        </a:lnSpc>
                        <a:buNone/>
                      </a:pPr>
                      <a:r>
                        <a:rPr lang="ro-RO" sz="1000" kern="100">
                          <a:effectLst/>
                        </a:rPr>
                        <a:t>Gia 58</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22</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78</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Nepotrivire la momentul înfloririi</a:t>
                      </a:r>
                      <a:endParaRPr lang="en-US" sz="1600" kern="100">
                        <a:effectLst/>
                      </a:endParaRPr>
                    </a:p>
                    <a:p>
                      <a:pPr marL="0" marR="0" algn="ctr">
                        <a:lnSpc>
                          <a:spcPct val="115000"/>
                        </a:lnSpc>
                        <a:buNone/>
                      </a:pPr>
                      <a:r>
                        <a:rPr lang="ro-RO" sz="1000" kern="100">
                          <a:effectLst/>
                        </a:rPr>
                        <a:t>Forma fructului</a:t>
                      </a:r>
                      <a:endParaRPr lang="en-US" sz="1600" kern="100">
                        <a:effectLst/>
                      </a:endParaRPr>
                    </a:p>
                    <a:p>
                      <a:pPr marL="0" marR="0" algn="ctr">
                        <a:lnSpc>
                          <a:spcPct val="115000"/>
                        </a:lnSpc>
                        <a:buNone/>
                      </a:pPr>
                      <a:r>
                        <a:rPr lang="ro-RO" sz="1000" kern="100">
                          <a:effectLst/>
                        </a:rPr>
                        <a:t>Culoarea fructului imatur</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2577098805"/>
                  </a:ext>
                </a:extLst>
              </a:tr>
              <a:tr h="542412">
                <a:tc>
                  <a:txBody>
                    <a:bodyPr/>
                    <a:lstStyle/>
                    <a:p>
                      <a:pPr marL="0" marR="0" algn="ctr">
                        <a:lnSpc>
                          <a:spcPct val="115000"/>
                        </a:lnSpc>
                        <a:buNone/>
                      </a:pPr>
                      <a:r>
                        <a:rPr lang="ro-RO" sz="1000" kern="100">
                          <a:effectLst/>
                        </a:rPr>
                        <a:t>Pătlăgele vinete</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Belona</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100</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11</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a:effectLst/>
                        </a:rPr>
                        <a:t>89</a:t>
                      </a:r>
                      <a:endParaRPr lang="en-US" sz="16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nchor="ctr"/>
                </a:tc>
                <a:tc>
                  <a:txBody>
                    <a:bodyPr/>
                    <a:lstStyle/>
                    <a:p>
                      <a:pPr marL="0" marR="0" algn="ctr">
                        <a:lnSpc>
                          <a:spcPct val="115000"/>
                        </a:lnSpc>
                        <a:buNone/>
                      </a:pPr>
                      <a:r>
                        <a:rPr lang="ro-RO" sz="1000" kern="100" dirty="0">
                          <a:effectLst/>
                        </a:rPr>
                        <a:t>Nepotrivire la momentul înfloririi și formării fructelor</a:t>
                      </a:r>
                      <a:endParaRPr lang="en-US" sz="1600" kern="100" dirty="0">
                        <a:effectLst/>
                      </a:endParaRPr>
                    </a:p>
                    <a:p>
                      <a:pPr marL="0" marR="0" algn="ctr">
                        <a:lnSpc>
                          <a:spcPct val="115000"/>
                        </a:lnSpc>
                        <a:buNone/>
                      </a:pPr>
                      <a:r>
                        <a:rPr lang="ro-RO" sz="1000" kern="100" dirty="0">
                          <a:effectLst/>
                        </a:rPr>
                        <a:t>Forma fructului</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4201" marR="54201" marT="0" marB="0"/>
                </a:tc>
                <a:extLst>
                  <a:ext uri="{0D108BD9-81ED-4DB2-BD59-A6C34878D82A}">
                    <a16:rowId xmlns:a16="http://schemas.microsoft.com/office/drawing/2014/main" val="1823239930"/>
                  </a:ext>
                </a:extLst>
              </a:tr>
            </a:tbl>
          </a:graphicData>
        </a:graphic>
      </p:graphicFrame>
    </p:spTree>
    <p:extLst>
      <p:ext uri="{BB962C8B-B14F-4D97-AF65-F5344CB8AC3E}">
        <p14:creationId xmlns:p14="http://schemas.microsoft.com/office/powerpoint/2010/main" val="265595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21360-DDD5-2FAA-AC1D-8BCF6FACEAB0}"/>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7E0ED341-B825-4DA3-E7A7-9CE8231D2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EB207BB7-3E01-1425-A33F-E98CC68755A6}"/>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15489D7F-50F5-7EBC-5CDB-5EFE9A330E7F}"/>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DFA52AA9-8474-5CBC-39E3-50ABB7CC17A6}"/>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Experimentarea modelului în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laborator</a:t>
            </a:r>
            <a:endPar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CasetăText 10">
            <a:extLst>
              <a:ext uri="{FF2B5EF4-FFF2-40B4-BE49-F238E27FC236}">
                <a16:creationId xmlns:a16="http://schemas.microsoft.com/office/drawing/2014/main" id="{941E1345-F7C7-F2C4-6EB9-B81D084FDDEB}"/>
              </a:ext>
            </a:extLst>
          </p:cNvPr>
          <p:cNvSpPr txBox="1"/>
          <p:nvPr/>
        </p:nvSpPr>
        <p:spPr>
          <a:xfrm>
            <a:off x="2009638" y="2485250"/>
            <a:ext cx="5715137" cy="3293402"/>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Din fructele recoltate și păstrate au fost extrase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seminţele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pe fiecare variantă sau câmp. </a:t>
            </a:r>
          </a:p>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Pentru aceasta, fructele de ardei au fost tăiate, iar separarea semințelor de receptacul a fost efectuată manual. La tomate, fructele au fost trecute printr-un storcător manual (în cazul câmpurilor de pe experiențele cu tratamente sau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mulcire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sau prin pasatrice (în cazul câmpurilor de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prebază</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și bază), care a separat semințele de suc. Pătlăgelele vinete au fost lăsate să ajungă la maturitatea fiziologică, când semințele s-au întărit și au căpătat o culoare galben-maronie, iar culoarea fructelor a devenit maro. Pentru extragerea semințelor la pătlăgelele vinete, fructele au fost tocate și puse la macerat, iar după 4 zile, procesul de fermentație a fost declanșat.  Uscarea semințelor a fost efectuată în mod natural, inițial la soare, apoi prin adăpostirea lor în camere uscate și bine ventilate.</a:t>
            </a:r>
          </a:p>
        </p:txBody>
      </p:sp>
      <p:sp>
        <p:nvSpPr>
          <p:cNvPr id="12" name="Rectangular Callout 15">
            <a:extLst>
              <a:ext uri="{FF2B5EF4-FFF2-40B4-BE49-F238E27FC236}">
                <a16:creationId xmlns:a16="http://schemas.microsoft.com/office/drawing/2014/main" id="{A2AD373A-E504-8D40-8628-A87137F29121}"/>
              </a:ext>
            </a:extLst>
          </p:cNvPr>
          <p:cNvSpPr>
            <a:spLocks noChangeArrowheads="1"/>
          </p:cNvSpPr>
          <p:nvPr/>
        </p:nvSpPr>
        <p:spPr bwMode="auto">
          <a:xfrm>
            <a:off x="266701" y="3927957"/>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 + 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CasetăText 5">
            <a:extLst>
              <a:ext uri="{FF2B5EF4-FFF2-40B4-BE49-F238E27FC236}">
                <a16:creationId xmlns:a16="http://schemas.microsoft.com/office/drawing/2014/main" id="{E0253D2E-7AD7-4E6E-64CB-1BDCB83E3654}"/>
              </a:ext>
            </a:extLst>
          </p:cNvPr>
          <p:cNvSpPr txBox="1"/>
          <p:nvPr/>
        </p:nvSpPr>
        <p:spPr>
          <a:xfrm>
            <a:off x="5172075" y="1671298"/>
            <a:ext cx="375134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pt-BR" dirty="0"/>
              <a:t>Extras semințe elite/linii/câmpuri</a:t>
            </a:r>
            <a:endParaRPr lang="en-US" dirty="0"/>
          </a:p>
        </p:txBody>
      </p:sp>
      <p:pic>
        <p:nvPicPr>
          <p:cNvPr id="5" name="Imagine 4">
            <a:extLst>
              <a:ext uri="{FF2B5EF4-FFF2-40B4-BE49-F238E27FC236}">
                <a16:creationId xmlns:a16="http://schemas.microsoft.com/office/drawing/2014/main" id="{E6027B00-9C11-80C3-F29C-703FD8B6BD2A}"/>
              </a:ext>
            </a:extLst>
          </p:cNvPr>
          <p:cNvPicPr>
            <a:picLocks noChangeAspect="1"/>
          </p:cNvPicPr>
          <p:nvPr/>
        </p:nvPicPr>
        <p:blipFill>
          <a:blip r:embed="rId3"/>
          <a:stretch>
            <a:fillRect/>
          </a:stretch>
        </p:blipFill>
        <p:spPr>
          <a:xfrm>
            <a:off x="7984557" y="2112109"/>
            <a:ext cx="3454967" cy="4611833"/>
          </a:xfrm>
          <a:prstGeom prst="rect">
            <a:avLst/>
          </a:prstGeom>
        </p:spPr>
      </p:pic>
    </p:spTree>
    <p:extLst>
      <p:ext uri="{BB962C8B-B14F-4D97-AF65-F5344CB8AC3E}">
        <p14:creationId xmlns:p14="http://schemas.microsoft.com/office/powerpoint/2010/main" val="243774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F3A1F-62E7-866D-951E-B256A5D11D80}"/>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A0AD98D8-77AA-15A7-B6BC-7D645E75F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B3DB4536-2251-B7D3-B580-6BDD9FFCAB4D}"/>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35C4250D-DE1A-254B-4E92-E6A60E9CE386}"/>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A51B6E9A-76B9-9D88-80AD-CA8CFD59907E}"/>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Experimentarea modelului în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laborator</a:t>
            </a:r>
            <a:endPar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CasetăText 5">
            <a:extLst>
              <a:ext uri="{FF2B5EF4-FFF2-40B4-BE49-F238E27FC236}">
                <a16:creationId xmlns:a16="http://schemas.microsoft.com/office/drawing/2014/main" id="{27BB54FB-E702-2CB4-E50C-AC0835C96D2B}"/>
              </a:ext>
            </a:extLst>
          </p:cNvPr>
          <p:cNvSpPr txBox="1"/>
          <p:nvPr/>
        </p:nvSpPr>
        <p:spPr>
          <a:xfrm>
            <a:off x="3876675" y="1673696"/>
            <a:ext cx="536717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dirty="0"/>
              <a:t>Interpretatea statistică a rezultatelor obținute: </a:t>
            </a:r>
            <a:endParaRPr lang="en-US" dirty="0"/>
          </a:p>
        </p:txBody>
      </p:sp>
      <p:sp>
        <p:nvSpPr>
          <p:cNvPr id="9" name="CasetăText 8">
            <a:extLst>
              <a:ext uri="{FF2B5EF4-FFF2-40B4-BE49-F238E27FC236}">
                <a16:creationId xmlns:a16="http://schemas.microsoft.com/office/drawing/2014/main" id="{CCE00D68-0512-9007-04B4-1003053C4D42}"/>
              </a:ext>
            </a:extLst>
          </p:cNvPr>
          <p:cNvSpPr txBox="1"/>
          <p:nvPr/>
        </p:nvSpPr>
        <p:spPr>
          <a:xfrm>
            <a:off x="2057263" y="2216885"/>
            <a:ext cx="9688145" cy="3541162"/>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Datele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obţinute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în urma măsurătorilor realizate și înregistrate în calculator au fost prelucrate prin metode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statistico</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-matematice specifice, iar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semnificaţia</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diferenţelor</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dintre variante a fost evaluată folosind programul ANOVA.</a:t>
            </a:r>
          </a:p>
          <a:p>
            <a:pPr lvl="0" algn="just">
              <a:lnSpc>
                <a:spcPct val="115000"/>
              </a:lnSpc>
            </a:pPr>
            <a:endPar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pPr>
            <a:r>
              <a:rPr lang="ro-RO" sz="1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Mulcirea</a:t>
            </a:r>
            <a:r>
              <a:rPr lang="ro-RO"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solului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în special cu folie neagră și folie maro, a avut un efect benefic semnificativ asupra numărului de fructe pe plantă și asupra producției de semințe la toate cele trei specii, în special la tomate și vinete. Efectele asupra masei a 1000 de semințe au fost evidente doar la tomate, în timp ce la vinete și ardei,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mulcirea</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nu a influențat semnificativ acest parametru.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Mulcirea</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 amestec de paie și scoarță de copac a avut un impact redus comparativ cu foliile sintetice.</a:t>
            </a:r>
          </a:p>
          <a:p>
            <a:pPr lvl="0" algn="just">
              <a:lnSpc>
                <a:spcPct val="115000"/>
              </a:lnSpc>
            </a:pPr>
            <a:endPar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pPr>
            <a:r>
              <a:rPr lang="ro-RO"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Tratamentele </a:t>
            </a:r>
            <a:r>
              <a:rPr lang="ro-RO" sz="1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foliare</a:t>
            </a:r>
            <a:r>
              <a:rPr lang="ro-RO"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 azotat de calciu + Sprintene </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 influențat pozitiv toți parametrii analizați, în special atunci când au fost aplicate la intervale de 7 și 10 zile. Efectele cele mai clare s-au observat la tomate și pătlăgele vinete, atât asupra numărului de fructe pe plantă, cât și asupra producției de semințe și MMB. La ardei gogoșar, tratamentele au determinat creșteri semnificative pentru producție și număr de fructe indiferent de frecvență, dar efectele asupra MMB au fost evidente doar pentru tratamentul la 7 zile. În concluzie, aplicarea tratamentelor la 7 zile este cea mai eficientă pentru îmbunătățirea parametrilor de producție și calitate a semințelor la toate cele trei specii studiate.</a:t>
            </a:r>
          </a:p>
        </p:txBody>
      </p:sp>
      <p:sp>
        <p:nvSpPr>
          <p:cNvPr id="10" name="Rectangular Callout 15">
            <a:extLst>
              <a:ext uri="{FF2B5EF4-FFF2-40B4-BE49-F238E27FC236}">
                <a16:creationId xmlns:a16="http://schemas.microsoft.com/office/drawing/2014/main" id="{430F7480-D3D9-A336-9DEE-412C9DBE981E}"/>
              </a:ext>
            </a:extLst>
          </p:cNvPr>
          <p:cNvSpPr>
            <a:spLocks noChangeArrowheads="1"/>
          </p:cNvSpPr>
          <p:nvPr/>
        </p:nvSpPr>
        <p:spPr bwMode="auto">
          <a:xfrm>
            <a:off x="276880" y="2286008"/>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566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E657-B36C-2D14-1610-EB58F61CEDD6}"/>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0674F10B-5A5B-8EB9-2022-973C3B951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01097C38-2903-E14C-F8F5-4314F6ECEA17}"/>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D1C0E8BE-618D-5A1F-9423-E4967CDF7EA6}"/>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849DF06D-37CE-BB38-EFDC-F08DC4AE667F}"/>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Experimentarea modelului în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laborator</a:t>
            </a:r>
            <a:endPar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CasetăText 5">
            <a:extLst>
              <a:ext uri="{FF2B5EF4-FFF2-40B4-BE49-F238E27FC236}">
                <a16:creationId xmlns:a16="http://schemas.microsoft.com/office/drawing/2014/main" id="{3B705DC0-9273-EA27-3E7F-D42A40AB4637}"/>
              </a:ext>
            </a:extLst>
          </p:cNvPr>
          <p:cNvSpPr txBox="1"/>
          <p:nvPr/>
        </p:nvSpPr>
        <p:spPr>
          <a:xfrm>
            <a:off x="3876675" y="1673696"/>
            <a:ext cx="536717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dirty="0"/>
              <a:t>Interpretatea statistică a rezultatelor obținute: </a:t>
            </a:r>
            <a:endParaRPr lang="en-US" dirty="0"/>
          </a:p>
        </p:txBody>
      </p:sp>
      <p:sp>
        <p:nvSpPr>
          <p:cNvPr id="9" name="CasetăText 8">
            <a:extLst>
              <a:ext uri="{FF2B5EF4-FFF2-40B4-BE49-F238E27FC236}">
                <a16:creationId xmlns:a16="http://schemas.microsoft.com/office/drawing/2014/main" id="{B7F2122E-8783-0692-1504-F0384AC41DFB}"/>
              </a:ext>
            </a:extLst>
          </p:cNvPr>
          <p:cNvSpPr txBox="1"/>
          <p:nvPr/>
        </p:nvSpPr>
        <p:spPr>
          <a:xfrm>
            <a:off x="2057263" y="2921735"/>
            <a:ext cx="9688145" cy="2054601"/>
          </a:xfrm>
          <a:prstGeom prst="rect">
            <a:avLst/>
          </a:prstGeom>
          <a:solidFill>
            <a:schemeClr val="accent1">
              <a:lumMod val="40000"/>
              <a:lumOff val="60000"/>
            </a:schemeClr>
          </a:solidFill>
        </p:spPr>
        <p:txBody>
          <a:bodyPr wrap="square">
            <a:spAutoFit/>
          </a:bodyPr>
          <a:lstStyle/>
          <a:p>
            <a:pPr lvl="0" algn="just">
              <a:lnSpc>
                <a:spcPct val="115000"/>
              </a:lnSpc>
            </a:pPr>
            <a:r>
              <a:rPr lang="ro-RO" sz="1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Tratametele</a:t>
            </a:r>
            <a:r>
              <a:rPr lang="ro-RO"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 azotat de calciu în combinație cu biostimulatori</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influențează semnificativ atât creșterea vegetativă, cât și producția și calitatea fructelor, dar efectul variază în funcție de combinație: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Cropmax</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(V2) – eficient pentru creșterea randamentului, mărimea fructelor și echilibrul producției.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Algavell</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(V3) – util pentru creșterea calității nutriționale și tehnologice, chiar dacă reduce ușor producția totală.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Kelpak</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(V4) – efecte moderate, mai puțin constante asupra calității și cantității. Ardeiul gras a răspuns foarte bine la tratamentul cu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Cropmax</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fiind o tehnologie promițătoare pentru maximizarea producției. Pătlăgele vinete au răspuns mai bine la tehnologia martor în ceea ce privește producția, dar tratamentul cu biostimulatori poate aduce beneficii în dimensiuni și calitate, în funcție de obiectivele culturii. Tomatele au arătat o variabilitate mare între variante, iar alegerea tratamentului ar trebui să țină cont de destinația finală a recoltei (consum proaspăt vs. procesare).</a:t>
            </a:r>
          </a:p>
        </p:txBody>
      </p:sp>
      <p:sp>
        <p:nvSpPr>
          <p:cNvPr id="10" name="Rectangular Callout 15">
            <a:extLst>
              <a:ext uri="{FF2B5EF4-FFF2-40B4-BE49-F238E27FC236}">
                <a16:creationId xmlns:a16="http://schemas.microsoft.com/office/drawing/2014/main" id="{EA7B985F-E418-9BE2-97D7-4581940F2332}"/>
              </a:ext>
            </a:extLst>
          </p:cNvPr>
          <p:cNvSpPr>
            <a:spLocks noChangeArrowheads="1"/>
          </p:cNvSpPr>
          <p:nvPr/>
        </p:nvSpPr>
        <p:spPr bwMode="auto">
          <a:xfrm>
            <a:off x="276880" y="2990858"/>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467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6372-ABF0-6487-C2CD-901555974DB9}"/>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D3A89F70-7B0A-ECCC-917A-33DB26753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9AF999AC-BF60-9531-F91F-598151DA8D28}"/>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13DA3C20-1ADF-4B7D-94F3-31C20E1014E8}"/>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A6991D41-E241-7426-E5CA-62F51C6D9DA0}"/>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Diseminarea rezultatelor</a:t>
            </a:r>
          </a:p>
        </p:txBody>
      </p:sp>
      <p:sp>
        <p:nvSpPr>
          <p:cNvPr id="6" name="CasetăText 5">
            <a:extLst>
              <a:ext uri="{FF2B5EF4-FFF2-40B4-BE49-F238E27FC236}">
                <a16:creationId xmlns:a16="http://schemas.microsoft.com/office/drawing/2014/main" id="{98DCF65D-67E5-C992-6745-7F6D69EF83A6}"/>
              </a:ext>
            </a:extLst>
          </p:cNvPr>
          <p:cNvSpPr txBox="1"/>
          <p:nvPr/>
        </p:nvSpPr>
        <p:spPr>
          <a:xfrm>
            <a:off x="1724025" y="1795656"/>
            <a:ext cx="895790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dirty="0"/>
              <a:t>Participarea la manifestări tehnico-ştiinţifice din domeniile specifice proiectului</a:t>
            </a:r>
            <a:endParaRPr lang="en-US" dirty="0"/>
          </a:p>
        </p:txBody>
      </p:sp>
      <p:sp>
        <p:nvSpPr>
          <p:cNvPr id="9" name="CasetăText 8">
            <a:extLst>
              <a:ext uri="{FF2B5EF4-FFF2-40B4-BE49-F238E27FC236}">
                <a16:creationId xmlns:a16="http://schemas.microsoft.com/office/drawing/2014/main" id="{F2BDBDBC-630E-E87E-6E93-6CF39CFDEBFD}"/>
              </a:ext>
            </a:extLst>
          </p:cNvPr>
          <p:cNvSpPr txBox="1"/>
          <p:nvPr/>
        </p:nvSpPr>
        <p:spPr>
          <a:xfrm>
            <a:off x="2057264" y="2355402"/>
            <a:ext cx="3286262" cy="3293402"/>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Rezultatele obținute în etapele anterioare ale prezentului proiect au fost prezentate în cadrul Sesiunii Anuale de Comunicări a ICDLF Vidra „Cercetarea legumicolă – rezultate și provocări”, din 9 octombrie 2025, cu lucrarea „Producerea semințelor de solanacee – necesitate și oportunitate” (autori: Alina Buzatu, Delia Constantin). </a:t>
            </a:r>
          </a:p>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În vederea promovării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cultivarelor</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create la institut, acesta a organizat o expoziție în cadrul evenimentului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Bucharest</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Food</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Summit, în perioada 01-03 octombrie 2025.</a:t>
            </a:r>
          </a:p>
        </p:txBody>
      </p:sp>
      <p:sp>
        <p:nvSpPr>
          <p:cNvPr id="10" name="Rectangular Callout 15">
            <a:extLst>
              <a:ext uri="{FF2B5EF4-FFF2-40B4-BE49-F238E27FC236}">
                <a16:creationId xmlns:a16="http://schemas.microsoft.com/office/drawing/2014/main" id="{74C1B644-7716-9C2A-28A7-8132A65A0F3B}"/>
              </a:ext>
            </a:extLst>
          </p:cNvPr>
          <p:cNvSpPr>
            <a:spLocks noChangeArrowheads="1"/>
          </p:cNvSpPr>
          <p:nvPr/>
        </p:nvSpPr>
        <p:spPr bwMode="auto">
          <a:xfrm>
            <a:off x="276880" y="2809883"/>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5" name="Imagine 4">
            <a:extLst>
              <a:ext uri="{FF2B5EF4-FFF2-40B4-BE49-F238E27FC236}">
                <a16:creationId xmlns:a16="http://schemas.microsoft.com/office/drawing/2014/main" id="{0F4CA90A-A63A-475E-AE15-60264245E554}"/>
              </a:ext>
            </a:extLst>
          </p:cNvPr>
          <p:cNvPicPr>
            <a:picLocks noChangeAspect="1"/>
          </p:cNvPicPr>
          <p:nvPr/>
        </p:nvPicPr>
        <p:blipFill>
          <a:blip r:embed="rId3"/>
          <a:stretch>
            <a:fillRect/>
          </a:stretch>
        </p:blipFill>
        <p:spPr>
          <a:xfrm>
            <a:off x="5621793" y="2355402"/>
            <a:ext cx="6338245" cy="3293402"/>
          </a:xfrm>
          <a:prstGeom prst="rect">
            <a:avLst/>
          </a:prstGeom>
        </p:spPr>
      </p:pic>
      <p:sp>
        <p:nvSpPr>
          <p:cNvPr id="7" name="CasetăText 6">
            <a:extLst>
              <a:ext uri="{FF2B5EF4-FFF2-40B4-BE49-F238E27FC236}">
                <a16:creationId xmlns:a16="http://schemas.microsoft.com/office/drawing/2014/main" id="{0B020B74-6699-5CB2-AFBC-74D79DCD5782}"/>
              </a:ext>
            </a:extLst>
          </p:cNvPr>
          <p:cNvSpPr txBox="1"/>
          <p:nvPr/>
        </p:nvSpPr>
        <p:spPr>
          <a:xfrm>
            <a:off x="2057264" y="5759674"/>
            <a:ext cx="9902774" cy="1015663"/>
          </a:xfrm>
          <a:prstGeom prst="rect">
            <a:avLst/>
          </a:prstGeom>
          <a:solidFill>
            <a:schemeClr val="accent1">
              <a:lumMod val="40000"/>
              <a:lumOff val="60000"/>
            </a:schemeClr>
          </a:solidFill>
        </p:spPr>
        <p:txBody>
          <a:bodyPr wrap="square">
            <a:spAutoFit/>
          </a:bodyPr>
          <a:lstStyle/>
          <a:p>
            <a:r>
              <a:rPr lang="ro-RO" sz="1200" dirty="0">
                <a:solidFill>
                  <a:schemeClr val="bg1"/>
                </a:solidFill>
                <a:latin typeface="Times New Roman" panose="02020603050405020304" pitchFamily="18" charset="0"/>
                <a:cs typeface="Times New Roman" panose="02020603050405020304" pitchFamily="18" charset="0"/>
              </a:rPr>
              <a:t>Pe data 1 August 2025, Stațiunea de Cercetare – Dezvoltare pentru Legumicultură Buzău a organizat a doua ediție a evenimentului intitulat ”Ziua Porților Deschise – Degustare de tomate”  reunind cercetători, fermieri și pasionați ai gustului autentic. De asemenea Stațiunea de Cercetare – Dezvoltare pentru Legumicultură Buzău a fost prezentă la evenimentul organizat de primăria Municipiului Buzău și Direcția pentru Agricultură Județeană la data 19-21 septembrie. Stațiunea de Cercetare – Dezvoltare pentru Legumicultură Buzău a participat la prima ediție a evenimentului ”Dealu Mare </a:t>
            </a:r>
            <a:r>
              <a:rPr lang="ro-RO" sz="1200" dirty="0" err="1">
                <a:solidFill>
                  <a:schemeClr val="bg1"/>
                </a:solidFill>
                <a:latin typeface="Times New Roman" panose="02020603050405020304" pitchFamily="18" charset="0"/>
                <a:cs typeface="Times New Roman" panose="02020603050405020304" pitchFamily="18" charset="0"/>
              </a:rPr>
              <a:t>Wine</a:t>
            </a:r>
            <a:r>
              <a:rPr lang="ro-RO" sz="1200" dirty="0">
                <a:solidFill>
                  <a:schemeClr val="bg1"/>
                </a:solidFill>
                <a:latin typeface="Times New Roman" panose="02020603050405020304" pitchFamily="18" charset="0"/>
                <a:cs typeface="Times New Roman" panose="02020603050405020304" pitchFamily="18" charset="0"/>
              </a:rPr>
              <a:t> &amp; </a:t>
            </a:r>
            <a:r>
              <a:rPr lang="ro-RO" sz="1200" dirty="0" err="1">
                <a:solidFill>
                  <a:schemeClr val="bg1"/>
                </a:solidFill>
                <a:latin typeface="Times New Roman" panose="02020603050405020304" pitchFamily="18" charset="0"/>
                <a:cs typeface="Times New Roman" panose="02020603050405020304" pitchFamily="18" charset="0"/>
              </a:rPr>
              <a:t>Food</a:t>
            </a:r>
            <a:r>
              <a:rPr lang="ro-RO" sz="1200" dirty="0">
                <a:solidFill>
                  <a:schemeClr val="bg1"/>
                </a:solidFill>
                <a:latin typeface="Times New Roman" panose="02020603050405020304" pitchFamily="18" charset="0"/>
                <a:cs typeface="Times New Roman" panose="02020603050405020304" pitchFamily="18" charset="0"/>
              </a:rPr>
              <a:t> Festival” organizat la data 19-21 Septembrie 2025 de  Consiliul Județean Buzău.</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1" name="Rectangular Callout 15">
            <a:extLst>
              <a:ext uri="{FF2B5EF4-FFF2-40B4-BE49-F238E27FC236}">
                <a16:creationId xmlns:a16="http://schemas.microsoft.com/office/drawing/2014/main" id="{856FB4B8-9DA7-5F0A-D987-0FBF6BE3082B}"/>
              </a:ext>
            </a:extLst>
          </p:cNvPr>
          <p:cNvSpPr>
            <a:spLocks noChangeArrowheads="1"/>
          </p:cNvSpPr>
          <p:nvPr/>
        </p:nvSpPr>
        <p:spPr bwMode="auto">
          <a:xfrm>
            <a:off x="276880" y="5993830"/>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5546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4BFC334A-0110-7E29-F055-E238B7D8D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20" y="220026"/>
            <a:ext cx="817780" cy="81778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26E59E-4646-4263-7163-3A3E504222CD}"/>
              </a:ext>
            </a:extLst>
          </p:cNvPr>
          <p:cNvSpPr txBox="1">
            <a:spLocks noChangeArrowheads="1"/>
          </p:cNvSpPr>
          <p:nvPr/>
        </p:nvSpPr>
        <p:spPr bwMode="auto">
          <a:xfrm>
            <a:off x="2220912" y="407461"/>
            <a:ext cx="6408738" cy="442913"/>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4" name="Group 10">
            <a:extLst>
              <a:ext uri="{FF2B5EF4-FFF2-40B4-BE49-F238E27FC236}">
                <a16:creationId xmlns:a16="http://schemas.microsoft.com/office/drawing/2014/main" id="{5FD4275A-3559-7A93-8E9D-C5AC040B9CF2}"/>
              </a:ext>
            </a:extLst>
          </p:cNvPr>
          <p:cNvGrpSpPr>
            <a:grpSpLocks/>
          </p:cNvGrpSpPr>
          <p:nvPr/>
        </p:nvGrpSpPr>
        <p:grpSpPr bwMode="auto">
          <a:xfrm>
            <a:off x="1876985" y="1151157"/>
            <a:ext cx="7361237" cy="1125537"/>
            <a:chOff x="681551" y="-60082"/>
            <a:chExt cx="8352928" cy="1491100"/>
          </a:xfrm>
          <a:solidFill>
            <a:srgbClr val="CC9900">
              <a:lumMod val="60000"/>
              <a:lumOff val="40000"/>
            </a:srgbClr>
          </a:solidFill>
        </p:grpSpPr>
        <p:sp>
          <p:nvSpPr>
            <p:cNvPr id="5" name="Up Arrow Callout 11">
              <a:extLst>
                <a:ext uri="{FF2B5EF4-FFF2-40B4-BE49-F238E27FC236}">
                  <a16:creationId xmlns:a16="http://schemas.microsoft.com/office/drawing/2014/main" id="{535D6D24-1396-1F87-51BB-3C38A0245A96}"/>
                </a:ext>
              </a:extLst>
            </p:cNvPr>
            <p:cNvSpPr/>
            <p:nvPr/>
          </p:nvSpPr>
          <p:spPr>
            <a:xfrm rot="10800000">
              <a:off x="681551" y="-60082"/>
              <a:ext cx="8352928" cy="1491100"/>
            </a:xfrm>
            <a:prstGeom prst="upArrowCallout">
              <a:avLst/>
            </a:prstGeom>
            <a:grp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6" name="Up Arrow Callout 4">
              <a:extLst>
                <a:ext uri="{FF2B5EF4-FFF2-40B4-BE49-F238E27FC236}">
                  <a16:creationId xmlns:a16="http://schemas.microsoft.com/office/drawing/2014/main" id="{B397B38F-7EE8-7670-50CD-53A1C1EB69C7}"/>
                </a:ext>
              </a:extLst>
            </p:cNvPr>
            <p:cNvSpPr/>
            <p:nvPr/>
          </p:nvSpPr>
          <p:spPr>
            <a:xfrm>
              <a:off x="681551" y="-5119"/>
              <a:ext cx="8352928" cy="816946"/>
            </a:xfrm>
            <a:prstGeom prst="rect">
              <a:avLst/>
            </a:prstGeom>
            <a:grpFill/>
            <a:ln>
              <a:noFill/>
            </a:ln>
            <a:effectLst/>
          </p:spPr>
          <p:txBody>
            <a:bodyPr lIns="149352" tIns="149352" rIns="149352" bIns="149352"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33450" eaLnBrk="1" fontAlgn="base"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OBIECTIVUL</a:t>
              </a:r>
              <a:r>
                <a:rPr kumimoji="0" lang="ro-RO" sz="20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PROIECTULUI</a:t>
              </a:r>
              <a:endParaRPr kumimoji="0" lang="en-US" sz="2000" b="0" i="0" u="none" strike="noStrike" kern="0" cap="none" spc="0" normalizeH="0" baseline="0" noProof="0" dirty="0">
                <a:ln>
                  <a:noFill/>
                </a:ln>
                <a:solidFill>
                  <a:srgbClr val="FFFFFF"/>
                </a:solidFill>
                <a:effectLst/>
                <a:uLnTx/>
                <a:uFillTx/>
                <a:latin typeface="Lucida Sans Unicode" panose="020B0602030504020204" pitchFamily="34" charset="0"/>
                <a:ea typeface="+mn-ea"/>
                <a:cs typeface="Arial"/>
              </a:endParaRPr>
            </a:p>
          </p:txBody>
        </p:sp>
      </p:grpSp>
      <p:sp>
        <p:nvSpPr>
          <p:cNvPr id="10" name="Rectangle 27">
            <a:extLst>
              <a:ext uri="{FF2B5EF4-FFF2-40B4-BE49-F238E27FC236}">
                <a16:creationId xmlns:a16="http://schemas.microsoft.com/office/drawing/2014/main" id="{10989884-989A-2D7A-F162-D9B85B9C38A6}"/>
              </a:ext>
            </a:extLst>
          </p:cNvPr>
          <p:cNvSpPr>
            <a:spLocks noChangeArrowheads="1"/>
          </p:cNvSpPr>
          <p:nvPr/>
        </p:nvSpPr>
        <p:spPr bwMode="auto">
          <a:xfrm>
            <a:off x="808782" y="2419804"/>
            <a:ext cx="9635099" cy="1421928"/>
          </a:xfrm>
          <a:prstGeom prst="rect">
            <a:avLst/>
          </a:prstGeom>
          <a:solidFill>
            <a:srgbClr val="92D050"/>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0" fontAlgn="base" hangingPunct="0">
              <a:lnSpc>
                <a:spcPct val="80000"/>
              </a:lnSpc>
              <a:spcBef>
                <a:spcPts val="400"/>
              </a:spcBef>
              <a:spcAft>
                <a:spcPct val="0"/>
              </a:spcAft>
              <a:buClr>
                <a:srgbClr val="CC9900"/>
              </a:buClr>
              <a:buSzPct val="68000"/>
              <a:buFont typeface="Wingdings 3" panose="05040102010807070707" pitchFamily="18" charset="2"/>
              <a:buNone/>
            </a:pPr>
            <a:r>
              <a:rPr lang="it-IT" altLang="ro-RO" b="1" i="1" dirty="0">
                <a:latin typeface="Times New Roman" panose="02020603050405020304" pitchFamily="18" charset="0"/>
              </a:rPr>
              <a:t>Asigurarea necesarului de sămânță din categorii biologice superioare (PB, B) din cultivarurile consacrate în limitele proprii ale intervalului de variabilitate (asigurarea identităţii, uniformităţii şi stabilităţii) în vederea obținerii semințelor din categoria ”Certificată”; evaluarea nivelului producţiilor şi a parametrilor de calitate a seminţelor, pe fondul asigurării unei nutriţii optime a plantelor, distanței de plantare și a numărului de fructe/plantă , în scopul fundamentării unor soluţii destinate creşterii calităţii seminţelor și îmbunătățirea tehnologiei de producere a acestora.</a:t>
            </a:r>
          </a:p>
        </p:txBody>
      </p:sp>
      <p:grpSp>
        <p:nvGrpSpPr>
          <p:cNvPr id="11" name="Group 10">
            <a:extLst>
              <a:ext uri="{FF2B5EF4-FFF2-40B4-BE49-F238E27FC236}">
                <a16:creationId xmlns:a16="http://schemas.microsoft.com/office/drawing/2014/main" id="{F91F42ED-28C8-67CA-2AF6-C3002CD7AA60}"/>
              </a:ext>
            </a:extLst>
          </p:cNvPr>
          <p:cNvGrpSpPr>
            <a:grpSpLocks/>
          </p:cNvGrpSpPr>
          <p:nvPr/>
        </p:nvGrpSpPr>
        <p:grpSpPr bwMode="auto">
          <a:xfrm>
            <a:off x="1752600" y="4174110"/>
            <a:ext cx="7356475" cy="969963"/>
            <a:chOff x="0" y="-529304"/>
            <a:chExt cx="8364662" cy="1846615"/>
          </a:xfrm>
          <a:solidFill>
            <a:srgbClr val="CC9900">
              <a:lumMod val="60000"/>
              <a:lumOff val="40000"/>
            </a:srgbClr>
          </a:solidFill>
        </p:grpSpPr>
        <p:sp>
          <p:nvSpPr>
            <p:cNvPr id="12" name="Up Arrow Callout 11">
              <a:extLst>
                <a:ext uri="{FF2B5EF4-FFF2-40B4-BE49-F238E27FC236}">
                  <a16:creationId xmlns:a16="http://schemas.microsoft.com/office/drawing/2014/main" id="{45DCE679-A029-13E8-B4CE-172B12C7A57D}"/>
                </a:ext>
              </a:extLst>
            </p:cNvPr>
            <p:cNvSpPr/>
            <p:nvPr/>
          </p:nvSpPr>
          <p:spPr>
            <a:xfrm rot="10800000">
              <a:off x="0" y="-529304"/>
              <a:ext cx="8352026" cy="1846615"/>
            </a:xfrm>
            <a:prstGeom prst="upArrowCallout">
              <a:avLst/>
            </a:prstGeom>
            <a:grp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13" name="Up Arrow Callout 4">
              <a:extLst>
                <a:ext uri="{FF2B5EF4-FFF2-40B4-BE49-F238E27FC236}">
                  <a16:creationId xmlns:a16="http://schemas.microsoft.com/office/drawing/2014/main" id="{A5657576-2CF2-377F-A47A-2F4359C4404E}"/>
                </a:ext>
              </a:extLst>
            </p:cNvPr>
            <p:cNvSpPr/>
            <p:nvPr/>
          </p:nvSpPr>
          <p:spPr>
            <a:xfrm>
              <a:off x="12635" y="-338899"/>
              <a:ext cx="8352027" cy="816016"/>
            </a:xfrm>
            <a:prstGeom prst="rect">
              <a:avLst/>
            </a:prstGeom>
            <a:grpFill/>
            <a:ln>
              <a:noFill/>
            </a:ln>
            <a:effectLst/>
          </p:spPr>
          <p:txBody>
            <a:bodyPr lIns="149352" tIns="149352" rIns="149352" bIns="149352" spcCol="1270" anchor="ctr"/>
            <a:lstStyle/>
            <a:p>
              <a:pPr marL="0" marR="0" lvl="0" indent="0" algn="ctr" defTabSz="933450" eaLnBrk="1" fontAlgn="base"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rPr>
                <a:t>OBIECTIVUL  FAZEI</a:t>
              </a:r>
              <a:r>
                <a:rPr kumimoji="0" lang="ro-RO" sz="20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rPr>
                <a:t>V</a:t>
              </a:r>
              <a:endParaRPr kumimoji="0" lang="en-US" sz="2000" b="0" i="0" u="none" strike="noStrike" kern="0" cap="none" spc="0" normalizeH="0" baseline="0" noProof="0" dirty="0">
                <a:ln>
                  <a:noFill/>
                </a:ln>
                <a:solidFill>
                  <a:srgbClr val="FFFFFF"/>
                </a:solidFill>
                <a:effectLst/>
                <a:uLnTx/>
                <a:uFillTx/>
                <a:latin typeface="Arial"/>
                <a:ea typeface="+mn-ea"/>
                <a:cs typeface="Arial"/>
              </a:endParaRPr>
            </a:p>
          </p:txBody>
        </p:sp>
      </p:grpSp>
      <p:sp>
        <p:nvSpPr>
          <p:cNvPr id="17" name="Rectangle 18">
            <a:extLst>
              <a:ext uri="{FF2B5EF4-FFF2-40B4-BE49-F238E27FC236}">
                <a16:creationId xmlns:a16="http://schemas.microsoft.com/office/drawing/2014/main" id="{FFB4F6A6-8FF7-070A-65CA-38BCF29071F4}"/>
              </a:ext>
            </a:extLst>
          </p:cNvPr>
          <p:cNvSpPr/>
          <p:nvPr/>
        </p:nvSpPr>
        <p:spPr bwMode="auto">
          <a:xfrm>
            <a:off x="934820" y="5412506"/>
            <a:ext cx="10551164" cy="862788"/>
          </a:xfrm>
          <a:prstGeom prst="rect">
            <a:avLst/>
          </a:prstGeom>
          <a:noFill/>
          <a:ln>
            <a:noFill/>
          </a:ln>
          <a:effectLst/>
        </p:spPr>
        <p:txBody>
          <a:bodyPr lIns="149352" tIns="149352" rIns="149352" bIns="149352"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altLang="ro-RO" sz="1600" b="1" u="none" strike="noStrike" kern="0" cap="none" spc="0" normalizeH="0" baseline="0" noProof="0" dirty="0">
                <a:ln>
                  <a:noFill/>
                </a:ln>
                <a:effectLst/>
                <a:uLnTx/>
                <a:uFillTx/>
                <a:latin typeface="Times New Roman" panose="02020603050405020304" pitchFamily="18" charset="0"/>
                <a:ea typeface="+mn-ea"/>
                <a:cs typeface="Arial" panose="020B0604020202020204" pitchFamily="34" charset="0"/>
              </a:rPr>
              <a:t>Pentru derularea celei de cincea etape a proiectului, partenerii de proiect și-au propus stabilirea unor posibilități de îmbunătățire a unor verigi tehnologice privind mulcirea solului și fertilizarea la cultura seminceră de tomate, ardei și pătlăgele vinete, în vederea asigurării necesarului de sămânță din categorii biologice superioare (PB, B), din cultivarurile consacrate la aceste specii. Totodată, partenerii de proiect și-au propus asigurarea semințelor din categorii biologice superioare (PB, B), la unele cultivare menținute de fiecare dintre parteneri.</a:t>
            </a:r>
            <a:endParaRPr kumimoji="0" lang="en-US" altLang="ro-RO" sz="1600" b="1" u="none" strike="noStrike" kern="0" cap="none" spc="0" normalizeH="0" baseline="0" noProof="0" dirty="0">
              <a:ln>
                <a:noFill/>
              </a:ln>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8772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D296-2594-2D6E-0351-AC9308518DEB}"/>
            </a:ext>
          </a:extLst>
        </p:cNvPr>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D74F0326-1F35-A9A7-6C38-D5337D44B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279D5E4A-A70C-E71F-82E1-E794B91E5B4E}"/>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B47FDBED-E4F1-5C91-5AA3-45F7D5D772DF}"/>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1C797294-6431-2433-DD4B-FF51F7A812D6}"/>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Diseminarea rezultatelor</a:t>
            </a:r>
          </a:p>
        </p:txBody>
      </p:sp>
      <p:sp>
        <p:nvSpPr>
          <p:cNvPr id="6" name="CasetăText 5">
            <a:extLst>
              <a:ext uri="{FF2B5EF4-FFF2-40B4-BE49-F238E27FC236}">
                <a16:creationId xmlns:a16="http://schemas.microsoft.com/office/drawing/2014/main" id="{D1DD3D98-5955-2A97-5BFE-B60E26E3D46A}"/>
              </a:ext>
            </a:extLst>
          </p:cNvPr>
          <p:cNvSpPr txBox="1"/>
          <p:nvPr/>
        </p:nvSpPr>
        <p:spPr>
          <a:xfrm>
            <a:off x="3835244" y="1750651"/>
            <a:ext cx="454323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dirty="0"/>
              <a:t>Elaborare şi publicare lucrare ştiinţifică</a:t>
            </a:r>
            <a:endParaRPr lang="en-US" dirty="0"/>
          </a:p>
        </p:txBody>
      </p:sp>
      <p:sp>
        <p:nvSpPr>
          <p:cNvPr id="9" name="CasetăText 8">
            <a:extLst>
              <a:ext uri="{FF2B5EF4-FFF2-40B4-BE49-F238E27FC236}">
                <a16:creationId xmlns:a16="http://schemas.microsoft.com/office/drawing/2014/main" id="{B7004D60-05B6-3D5D-2413-A258DD00DF4B}"/>
              </a:ext>
            </a:extLst>
          </p:cNvPr>
          <p:cNvSpPr txBox="1"/>
          <p:nvPr/>
        </p:nvSpPr>
        <p:spPr>
          <a:xfrm>
            <a:off x="2057264" y="2192672"/>
            <a:ext cx="9688144" cy="1063561"/>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fost realizată plata, înscrierea și a fost trimis abstractul și lucrarea in extenso pentru participarea la Congresul Internațional „Life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sciences</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today</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for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tomorrow</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USV Iași, congres care se va desfășura în 23-24 octombrie 2025 (faza VI a prezentului proiect). Lucrarea înscrisă se numește „The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potential</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for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increase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quantity</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quality of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seeds</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solano-fruitful</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vegetables</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 autorii: Alina Buzatu, Constantin Delia,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Sbîrciog</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Gicuța</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și Costache Ileana.</a:t>
            </a:r>
          </a:p>
        </p:txBody>
      </p:sp>
      <p:sp>
        <p:nvSpPr>
          <p:cNvPr id="10" name="Rectangular Callout 15">
            <a:extLst>
              <a:ext uri="{FF2B5EF4-FFF2-40B4-BE49-F238E27FC236}">
                <a16:creationId xmlns:a16="http://schemas.microsoft.com/office/drawing/2014/main" id="{E4F48ED0-C21D-C11A-DE91-EC27276258DA}"/>
              </a:ext>
            </a:extLst>
          </p:cNvPr>
          <p:cNvSpPr>
            <a:spLocks noChangeArrowheads="1"/>
          </p:cNvSpPr>
          <p:nvPr/>
        </p:nvSpPr>
        <p:spPr bwMode="auto">
          <a:xfrm>
            <a:off x="276880" y="2390783"/>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2" name="CasetăText 11">
            <a:extLst>
              <a:ext uri="{FF2B5EF4-FFF2-40B4-BE49-F238E27FC236}">
                <a16:creationId xmlns:a16="http://schemas.microsoft.com/office/drawing/2014/main" id="{ECDDD787-E2F6-1A65-BCC7-0EBB41BA5A66}"/>
              </a:ext>
            </a:extLst>
          </p:cNvPr>
          <p:cNvSpPr txBox="1"/>
          <p:nvPr/>
        </p:nvSpPr>
        <p:spPr>
          <a:xfrm>
            <a:off x="410230" y="368134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Vizite de lucru</a:t>
            </a:r>
            <a:endPar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CasetăText 12">
            <a:extLst>
              <a:ext uri="{FF2B5EF4-FFF2-40B4-BE49-F238E27FC236}">
                <a16:creationId xmlns:a16="http://schemas.microsoft.com/office/drawing/2014/main" id="{8F0750C3-748E-F227-43C4-C08FB354B8F3}"/>
              </a:ext>
            </a:extLst>
          </p:cNvPr>
          <p:cNvSpPr txBox="1"/>
          <p:nvPr/>
        </p:nvSpPr>
        <p:spPr>
          <a:xfrm>
            <a:off x="2057264" y="4201511"/>
            <a:ext cx="9688144" cy="2054601"/>
          </a:xfrm>
          <a:prstGeom prst="rect">
            <a:avLst/>
          </a:prstGeom>
          <a:solidFill>
            <a:schemeClr val="accent1">
              <a:lumMod val="40000"/>
              <a:lumOff val="60000"/>
            </a:schemeClr>
          </a:solidFill>
        </p:spPr>
        <p:txBody>
          <a:bodyPr wrap="square">
            <a:spAutoFit/>
          </a:bodyPr>
          <a:lstStyle/>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 fost realizate schimburi de semințe în vederea îmbogățirii colecției de </a:t>
            </a:r>
            <a:r>
              <a:rPr lang="ro-RO"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germoplasmă</a:t>
            </a: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dar și a promovării noilor cultivare create la ICDLF Vidra în ultimii ani, în cadrul evenimentului organizat de grupul "Semințe cu Suflet", ”Festivalul Tomatelor și al Biodiversității”, care a avut loc la Muzeul Național al Satului „Dimitrie Gusti” din București, pe data de 9 august 2025.</a:t>
            </a:r>
          </a:p>
          <a:p>
            <a:pPr lvl="0" algn="just">
              <a:lnSpc>
                <a:spcPct val="115000"/>
              </a:lnSpc>
            </a:pPr>
            <a:r>
              <a:rPr lang="ro-RO"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În cadrul activităților desfășurate la ICDLF Vidra, au avut loc vizite de lucru în câmpurile experimentale dedicate menținerii de semințe de tomate, ardei și pătlăgele vinete, cu scopul de a demonstra aplicabilitatea practică și eficiența unor verigi tehnologice inovative în fața potențialilor utilizatori — în cazul de față, menținători de sămânță. Aceste vizite au reprezentat un cadru interactiv de transfer tehnologic, contribuind la diseminarea rezultatelor cercetării aplicate și la promovarea unor practici agricole durabile și eficiente, adaptate noilor cerințe de mediu și rentabilitate economică.</a:t>
            </a:r>
          </a:p>
        </p:txBody>
      </p:sp>
      <p:sp>
        <p:nvSpPr>
          <p:cNvPr id="14" name="Rectangular Callout 15">
            <a:extLst>
              <a:ext uri="{FF2B5EF4-FFF2-40B4-BE49-F238E27FC236}">
                <a16:creationId xmlns:a16="http://schemas.microsoft.com/office/drawing/2014/main" id="{D5EA6D39-A52C-6E07-1BE8-928C45758687}"/>
              </a:ext>
            </a:extLst>
          </p:cNvPr>
          <p:cNvSpPr>
            <a:spLocks noChangeArrowheads="1"/>
          </p:cNvSpPr>
          <p:nvPr/>
        </p:nvSpPr>
        <p:spPr bwMode="auto">
          <a:xfrm>
            <a:off x="218797" y="4682290"/>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725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p Arrow Callout 11">
            <a:extLst>
              <a:ext uri="{FF2B5EF4-FFF2-40B4-BE49-F238E27FC236}">
                <a16:creationId xmlns:a16="http://schemas.microsoft.com/office/drawing/2014/main" id="{723A8CF9-4D78-A3A8-12D8-3F0BC7992223}"/>
              </a:ext>
            </a:extLst>
          </p:cNvPr>
          <p:cNvSpPr/>
          <p:nvPr/>
        </p:nvSpPr>
        <p:spPr bwMode="auto">
          <a:xfrm rot="10800000">
            <a:off x="1916310" y="1356638"/>
            <a:ext cx="7345362" cy="1011237"/>
          </a:xfrm>
          <a:prstGeom prst="upArrowCallout">
            <a:avLst/>
          </a:prstGeom>
          <a:solidFill>
            <a:srgbClr val="CC9900">
              <a:lumMod val="60000"/>
              <a:lumOff val="40000"/>
            </a:srgbClr>
          </a:solid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2" name="Picture 5" descr="antet">
            <a:extLst>
              <a:ext uri="{FF2B5EF4-FFF2-40B4-BE49-F238E27FC236}">
                <a16:creationId xmlns:a16="http://schemas.microsoft.com/office/drawing/2014/main" id="{829605A6-0656-F045-52E1-383CCFC7B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842" y="510073"/>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759287-C352-0BBE-A280-3FBFABAC3352}"/>
              </a:ext>
            </a:extLst>
          </p:cNvPr>
          <p:cNvSpPr txBox="1">
            <a:spLocks noChangeArrowheads="1"/>
          </p:cNvSpPr>
          <p:nvPr/>
        </p:nvSpPr>
        <p:spPr bwMode="auto">
          <a:xfrm>
            <a:off x="2384622" y="524866"/>
            <a:ext cx="6408737" cy="442913"/>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Up Arrow Callout 4">
            <a:extLst>
              <a:ext uri="{FF2B5EF4-FFF2-40B4-BE49-F238E27FC236}">
                <a16:creationId xmlns:a16="http://schemas.microsoft.com/office/drawing/2014/main" id="{40CBD981-9BF2-3293-B030-2F204FF3A030}"/>
              </a:ext>
            </a:extLst>
          </p:cNvPr>
          <p:cNvSpPr/>
          <p:nvPr/>
        </p:nvSpPr>
        <p:spPr bwMode="auto">
          <a:xfrm>
            <a:off x="1916310" y="1356638"/>
            <a:ext cx="7345362" cy="657227"/>
          </a:xfrm>
          <a:prstGeom prst="rect">
            <a:avLst/>
          </a:prstGeom>
          <a:solidFill>
            <a:srgbClr val="CC9900">
              <a:lumMod val="60000"/>
              <a:lumOff val="40000"/>
            </a:srgbClr>
          </a:solidFill>
          <a:ln>
            <a:noFill/>
          </a:ln>
          <a:effectLst/>
        </p:spPr>
        <p:txBody>
          <a:bodyPr lIns="149352" tIns="149352" rIns="149352" bIns="149352"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33450" eaLnBrk="1" fontAlgn="base" latinLnBrk="0" hangingPunct="1">
              <a:lnSpc>
                <a:spcPct val="90000"/>
              </a:lnSpc>
              <a:spcBef>
                <a:spcPct val="0"/>
              </a:spcBef>
              <a:spcAft>
                <a:spcPct val="35000"/>
              </a:spcAft>
              <a:buClrTx/>
              <a:buSzTx/>
              <a:buFontTx/>
              <a:buNone/>
              <a:tabLst/>
              <a:defRPr/>
            </a:pPr>
            <a:r>
              <a:rPr kumimoji="0" lang="ro-RO" sz="20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REZULTATE PRECONIZATE PENTRU ATINGEREA OBIECTIVULUI</a:t>
            </a:r>
            <a:endParaRPr kumimoji="0" lang="en-US" sz="2000" b="0" i="0" u="none" strike="noStrike" kern="0" cap="none" spc="0" normalizeH="0" baseline="0" noProof="0" dirty="0">
              <a:ln>
                <a:noFill/>
              </a:ln>
              <a:solidFill>
                <a:srgbClr val="FFFFFF"/>
              </a:solidFill>
              <a:effectLst/>
              <a:uLnTx/>
              <a:uFillTx/>
              <a:latin typeface="Lucida Sans Unicode" panose="020B0602030504020204" pitchFamily="34" charset="0"/>
              <a:ea typeface="+mn-ea"/>
              <a:cs typeface="Arial"/>
            </a:endParaRPr>
          </a:p>
        </p:txBody>
      </p:sp>
      <p:sp>
        <p:nvSpPr>
          <p:cNvPr id="13" name="CasetăText 12">
            <a:extLst>
              <a:ext uri="{FF2B5EF4-FFF2-40B4-BE49-F238E27FC236}">
                <a16:creationId xmlns:a16="http://schemas.microsoft.com/office/drawing/2014/main" id="{BD924D2A-6F77-9BF8-14DA-FB6EEFB99472}"/>
              </a:ext>
            </a:extLst>
          </p:cNvPr>
          <p:cNvSpPr txBox="1"/>
          <p:nvPr/>
        </p:nvSpPr>
        <p:spPr>
          <a:xfrm>
            <a:off x="679327" y="2978189"/>
            <a:ext cx="10213085" cy="2862322"/>
          </a:xfrm>
          <a:prstGeom prst="rect">
            <a:avLst/>
          </a:prstGeom>
          <a:solidFill>
            <a:schemeClr val="accent1">
              <a:lumMod val="60000"/>
              <a:lumOff val="40000"/>
            </a:schemeClr>
          </a:solidFill>
        </p:spPr>
        <p:txBody>
          <a:bodyPr wrap="square">
            <a:spAutoFit/>
          </a:bodyPr>
          <a:lstStyle/>
          <a:p>
            <a:pPr algn="just"/>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vederea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îndeplinirii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obiectivelor</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stabilite</a:t>
            </a:r>
            <a:r>
              <a:rPr lang="en-US" b="1" i="1" dirty="0">
                <a:solidFill>
                  <a:schemeClr val="bg1"/>
                </a:solidFill>
                <a:latin typeface="Times New Roman" panose="02020603050405020304" pitchFamily="18" charset="0"/>
                <a:cs typeface="Times New Roman" panose="02020603050405020304" pitchFamily="18" charset="0"/>
              </a:rPr>
              <a:t>, se </a:t>
            </a:r>
            <a:r>
              <a:rPr lang="en-US" b="1" i="1" dirty="0" err="1">
                <a:solidFill>
                  <a:schemeClr val="bg1"/>
                </a:solidFill>
                <a:latin typeface="Times New Roman" panose="02020603050405020304" pitchFamily="18" charset="0"/>
                <a:cs typeface="Times New Roman" panose="02020603050405020304" pitchFamily="18" charset="0"/>
              </a:rPr>
              <a:t>va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urmări</a:t>
            </a:r>
            <a:r>
              <a:rPr lang="en-US" b="1" i="1" dirty="0">
                <a:solidFill>
                  <a:schemeClr val="bg1"/>
                </a:solidFill>
                <a:latin typeface="Times New Roman" panose="02020603050405020304" pitchFamily="18" charset="0"/>
                <a:cs typeface="Times New Roman" panose="02020603050405020304" pitchFamily="18" charset="0"/>
              </a:rPr>
              <a:t>:</a:t>
            </a:r>
          </a:p>
          <a:p>
            <a:pPr algn="just"/>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Obţinerea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elitelor</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necesare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introducerii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selecţie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şi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producerii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materialului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semincer</a:t>
            </a:r>
            <a:r>
              <a:rPr lang="en-US" b="1" i="1" dirty="0">
                <a:solidFill>
                  <a:schemeClr val="bg1"/>
                </a:solidFill>
                <a:latin typeface="Times New Roman" panose="02020603050405020304" pitchFamily="18" charset="0"/>
                <a:cs typeface="Times New Roman" panose="02020603050405020304" pitchFamily="18" charset="0"/>
              </a:rPr>
              <a:t> de </a:t>
            </a:r>
            <a:r>
              <a:rPr lang="en-US" b="1" i="1" dirty="0" err="1">
                <a:solidFill>
                  <a:schemeClr val="bg1"/>
                </a:solidFill>
                <a:latin typeface="Times New Roman" panose="02020603050405020304" pitchFamily="18" charset="0"/>
                <a:cs typeface="Times New Roman" panose="02020603050405020304" pitchFamily="18" charset="0"/>
              </a:rPr>
              <a:t>bază</a:t>
            </a:r>
            <a:r>
              <a:rPr lang="en-US" b="1" i="1" dirty="0">
                <a:solidFill>
                  <a:schemeClr val="bg1"/>
                </a:solidFill>
                <a:latin typeface="Times New Roman" panose="02020603050405020304" pitchFamily="18" charset="0"/>
                <a:cs typeface="Times New Roman" panose="02020603050405020304" pitchFamily="18" charset="0"/>
              </a:rPr>
              <a:t> la </a:t>
            </a:r>
            <a:r>
              <a:rPr lang="en-US" b="1" i="1" dirty="0" err="1">
                <a:solidFill>
                  <a:schemeClr val="bg1"/>
                </a:solidFill>
                <a:latin typeface="Times New Roman" panose="02020603050405020304" pitchFamily="18" charset="0"/>
                <a:cs typeface="Times New Roman" panose="02020603050405020304" pitchFamily="18" charset="0"/>
              </a:rPr>
              <a:t>cultivarele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noi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înregistrate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Catalogul</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oficial</a:t>
            </a:r>
            <a:r>
              <a:rPr lang="en-US" b="1" i="1" dirty="0">
                <a:solidFill>
                  <a:schemeClr val="bg1"/>
                </a:solidFill>
                <a:latin typeface="Times New Roman" panose="02020603050405020304" pitchFamily="18" charset="0"/>
                <a:cs typeface="Times New Roman" panose="02020603050405020304" pitchFamily="18" charset="0"/>
              </a:rPr>
              <a:t>;</a:t>
            </a:r>
          </a:p>
          <a:p>
            <a:pPr algn="just"/>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Obținerea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semințelor</a:t>
            </a:r>
            <a:r>
              <a:rPr lang="en-US" b="1" i="1" dirty="0">
                <a:solidFill>
                  <a:schemeClr val="bg1"/>
                </a:solidFill>
                <a:latin typeface="Times New Roman" panose="02020603050405020304" pitchFamily="18" charset="0"/>
                <a:cs typeface="Times New Roman" panose="02020603050405020304" pitchFamily="18" charset="0"/>
              </a:rPr>
              <a:t> din </a:t>
            </a:r>
            <a:r>
              <a:rPr lang="en-US" b="1" i="1" dirty="0" err="1">
                <a:solidFill>
                  <a:schemeClr val="bg1"/>
                </a:solidFill>
                <a:latin typeface="Times New Roman" panose="02020603050405020304" pitchFamily="18" charset="0"/>
                <a:cs typeface="Times New Roman" panose="02020603050405020304" pitchFamily="18" charset="0"/>
              </a:rPr>
              <a:t>verigi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superioare</a:t>
            </a:r>
            <a:r>
              <a:rPr lang="en-US" b="1" i="1" dirty="0">
                <a:solidFill>
                  <a:schemeClr val="bg1"/>
                </a:solidFill>
                <a:latin typeface="Times New Roman" panose="02020603050405020304" pitchFamily="18" charset="0"/>
                <a:cs typeface="Times New Roman" panose="02020603050405020304" pitchFamily="18" charset="0"/>
              </a:rPr>
              <a:t> (CA,CSD,PB </a:t>
            </a:r>
            <a:r>
              <a:rPr lang="en-US" b="1" i="1" dirty="0" err="1">
                <a:solidFill>
                  <a:schemeClr val="bg1"/>
                </a:solidFill>
                <a:latin typeface="Times New Roman" panose="02020603050405020304" pitchFamily="18" charset="0"/>
                <a:cs typeface="Times New Roman" panose="02020603050405020304" pitchFamily="18" charset="0"/>
              </a:rPr>
              <a:t>și</a:t>
            </a:r>
            <a:r>
              <a:rPr lang="en-US" b="1" i="1" dirty="0">
                <a:solidFill>
                  <a:schemeClr val="bg1"/>
                </a:solidFill>
                <a:latin typeface="Times New Roman" panose="02020603050405020304" pitchFamily="18" charset="0"/>
                <a:cs typeface="Times New Roman" panose="02020603050405020304" pitchFamily="18" charset="0"/>
              </a:rPr>
              <a:t> B) (din </a:t>
            </a:r>
            <a:r>
              <a:rPr lang="en-US" b="1" i="1" dirty="0" err="1">
                <a:solidFill>
                  <a:schemeClr val="bg1"/>
                </a:solidFill>
                <a:latin typeface="Times New Roman" panose="02020603050405020304" pitchFamily="18" charset="0"/>
                <a:cs typeface="Times New Roman" panose="02020603050405020304" pitchFamily="18" charset="0"/>
              </a:rPr>
              <a:t>cultivarurile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consacrate</a:t>
            </a:r>
            <a:r>
              <a:rPr lang="en-US" b="1" i="1" dirty="0">
                <a:solidFill>
                  <a:schemeClr val="bg1"/>
                </a:solidFill>
                <a:latin typeface="Times New Roman" panose="02020603050405020304" pitchFamily="18" charset="0"/>
                <a:cs typeface="Times New Roman" panose="02020603050405020304" pitchFamily="18" charset="0"/>
              </a:rPr>
              <a:t> ale </a:t>
            </a:r>
            <a:r>
              <a:rPr lang="en-US" b="1" i="1" dirty="0" err="1">
                <a:solidFill>
                  <a:schemeClr val="bg1"/>
                </a:solidFill>
                <a:latin typeface="Times New Roman" panose="02020603050405020304" pitchFamily="18" charset="0"/>
                <a:cs typeface="Times New Roman" panose="02020603050405020304" pitchFamily="18" charset="0"/>
              </a:rPr>
              <a:t>partenerilor</a:t>
            </a:r>
            <a:r>
              <a:rPr lang="en-US" b="1" i="1" dirty="0">
                <a:solidFill>
                  <a:schemeClr val="bg1"/>
                </a:solidFill>
                <a:latin typeface="Times New Roman" panose="02020603050405020304" pitchFamily="18" charset="0"/>
                <a:cs typeface="Times New Roman" panose="02020603050405020304" pitchFamily="18" charset="0"/>
              </a:rPr>
              <a:t>, solicitate de </a:t>
            </a:r>
            <a:r>
              <a:rPr lang="en-US" b="1" i="1" dirty="0" err="1">
                <a:solidFill>
                  <a:schemeClr val="bg1"/>
                </a:solidFill>
                <a:latin typeface="Times New Roman" panose="02020603050405020304" pitchFamily="18" charset="0"/>
                <a:cs typeface="Times New Roman" panose="02020603050405020304" pitchFamily="18" charset="0"/>
              </a:rPr>
              <a:t>către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legumicultori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limitele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proprii</a:t>
            </a:r>
            <a:r>
              <a:rPr lang="en-US" b="1" i="1" dirty="0">
                <a:solidFill>
                  <a:schemeClr val="bg1"/>
                </a:solidFill>
                <a:latin typeface="Times New Roman" panose="02020603050405020304" pitchFamily="18" charset="0"/>
                <a:cs typeface="Times New Roman" panose="02020603050405020304" pitchFamily="18" charset="0"/>
              </a:rPr>
              <a:t> ale </a:t>
            </a:r>
            <a:r>
              <a:rPr lang="en-US" b="1" i="1" dirty="0" err="1">
                <a:solidFill>
                  <a:schemeClr val="bg1"/>
                </a:solidFill>
                <a:latin typeface="Times New Roman" panose="02020603050405020304" pitchFamily="18" charset="0"/>
                <a:cs typeface="Times New Roman" panose="02020603050405020304" pitchFamily="18" charset="0"/>
              </a:rPr>
              <a:t>intervalului</a:t>
            </a:r>
            <a:r>
              <a:rPr lang="en-US" b="1" i="1" dirty="0">
                <a:solidFill>
                  <a:schemeClr val="bg1"/>
                </a:solidFill>
                <a:latin typeface="Times New Roman" panose="02020603050405020304" pitchFamily="18" charset="0"/>
                <a:cs typeface="Times New Roman" panose="02020603050405020304" pitchFamily="18" charset="0"/>
              </a:rPr>
              <a:t> de </a:t>
            </a:r>
            <a:r>
              <a:rPr lang="en-US" b="1" i="1" dirty="0" err="1">
                <a:solidFill>
                  <a:schemeClr val="bg1"/>
                </a:solidFill>
                <a:latin typeface="Times New Roman" panose="02020603050405020304" pitchFamily="18" charset="0"/>
                <a:cs typeface="Times New Roman" panose="02020603050405020304" pitchFamily="18" charset="0"/>
              </a:rPr>
              <a:t>variabilitate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asigurarea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identităţii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uniformităţii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şi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stabilităţii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vederea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obținerii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semințelor</a:t>
            </a:r>
            <a:r>
              <a:rPr lang="en-US" b="1" i="1" dirty="0">
                <a:solidFill>
                  <a:schemeClr val="bg1"/>
                </a:solidFill>
                <a:latin typeface="Times New Roman" panose="02020603050405020304" pitchFamily="18" charset="0"/>
                <a:cs typeface="Times New Roman" panose="02020603050405020304" pitchFamily="18" charset="0"/>
              </a:rPr>
              <a:t> din </a:t>
            </a:r>
            <a:r>
              <a:rPr lang="en-US" b="1" i="1" dirty="0" err="1">
                <a:solidFill>
                  <a:schemeClr val="bg1"/>
                </a:solidFill>
                <a:latin typeface="Times New Roman" panose="02020603050405020304" pitchFamily="18" charset="0"/>
                <a:cs typeface="Times New Roman" panose="02020603050405020304" pitchFamily="18" charset="0"/>
              </a:rPr>
              <a:t>categoria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Certificată</a:t>
            </a:r>
            <a:r>
              <a:rPr lang="en-US" b="1" i="1" dirty="0">
                <a:solidFill>
                  <a:schemeClr val="bg1"/>
                </a:solidFill>
                <a:latin typeface="Times New Roman" panose="02020603050405020304" pitchFamily="18" charset="0"/>
                <a:cs typeface="Times New Roman" panose="02020603050405020304" pitchFamily="18" charset="0"/>
              </a:rPr>
              <a:t>” cu </a:t>
            </a:r>
            <a:r>
              <a:rPr lang="en-US" b="1" i="1" dirty="0" err="1">
                <a:solidFill>
                  <a:schemeClr val="bg1"/>
                </a:solidFill>
                <a:latin typeface="Times New Roman" panose="02020603050405020304" pitchFamily="18" charset="0"/>
                <a:cs typeface="Times New Roman" panose="02020603050405020304" pitchFamily="18" charset="0"/>
              </a:rPr>
              <a:t>indici</a:t>
            </a:r>
            <a:r>
              <a:rPr lang="en-US" b="1" i="1" dirty="0">
                <a:solidFill>
                  <a:schemeClr val="bg1"/>
                </a:solidFill>
                <a:latin typeface="Times New Roman" panose="02020603050405020304" pitchFamily="18" charset="0"/>
                <a:cs typeface="Times New Roman" panose="02020603050405020304" pitchFamily="18" charset="0"/>
              </a:rPr>
              <a:t> de </a:t>
            </a:r>
            <a:r>
              <a:rPr lang="en-US" b="1" i="1" dirty="0" err="1">
                <a:solidFill>
                  <a:schemeClr val="bg1"/>
                </a:solidFill>
                <a:latin typeface="Times New Roman" panose="02020603050405020304" pitchFamily="18" charset="0"/>
                <a:cs typeface="Times New Roman" panose="02020603050405020304" pitchFamily="18" charset="0"/>
              </a:rPr>
              <a:t>calitate</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maximali</a:t>
            </a:r>
            <a:r>
              <a:rPr lang="en-US" b="1" i="1" dirty="0">
                <a:solidFill>
                  <a:schemeClr val="bg1"/>
                </a:solidFill>
                <a:latin typeface="Times New Roman" panose="02020603050405020304" pitchFamily="18" charset="0"/>
                <a:cs typeface="Times New Roman" panose="02020603050405020304" pitchFamily="18" charset="0"/>
              </a:rPr>
              <a:t>;</a:t>
            </a:r>
          </a:p>
          <a:p>
            <a:pPr algn="just"/>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Îmbunătățirea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tehnologiei</a:t>
            </a:r>
            <a:r>
              <a:rPr lang="en-US" b="1" i="1" dirty="0">
                <a:solidFill>
                  <a:schemeClr val="bg1"/>
                </a:solidFill>
                <a:latin typeface="Times New Roman" panose="02020603050405020304" pitchFamily="18" charset="0"/>
                <a:cs typeface="Times New Roman" panose="02020603050405020304" pitchFamily="18" charset="0"/>
              </a:rPr>
              <a:t> de </a:t>
            </a:r>
            <a:r>
              <a:rPr lang="en-US" b="1" i="1" dirty="0" err="1">
                <a:solidFill>
                  <a:schemeClr val="bg1"/>
                </a:solidFill>
                <a:latin typeface="Times New Roman" panose="02020603050405020304" pitchFamily="18" charset="0"/>
                <a:cs typeface="Times New Roman" panose="02020603050405020304" pitchFamily="18" charset="0"/>
              </a:rPr>
              <a:t>producere</a:t>
            </a:r>
            <a:r>
              <a:rPr lang="en-US" b="1" i="1" dirty="0">
                <a:solidFill>
                  <a:schemeClr val="bg1"/>
                </a:solidFill>
                <a:latin typeface="Times New Roman" panose="02020603050405020304" pitchFamily="18" charset="0"/>
                <a:cs typeface="Times New Roman" panose="02020603050405020304" pitchFamily="18" charset="0"/>
              </a:rPr>
              <a:t> a </a:t>
            </a:r>
            <a:r>
              <a:rPr lang="en-US" b="1" i="1" dirty="0" err="1">
                <a:solidFill>
                  <a:schemeClr val="bg1"/>
                </a:solidFill>
                <a:latin typeface="Times New Roman" panose="02020603050405020304" pitchFamily="18" charset="0"/>
                <a:cs typeface="Times New Roman" panose="02020603050405020304" pitchFamily="18" charset="0"/>
              </a:rPr>
              <a:t>semințelor</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prin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fundamentarea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unor</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soluţii</a:t>
            </a:r>
            <a:r>
              <a:rPr lang="en-US" b="1" i="1" dirty="0">
                <a:solidFill>
                  <a:schemeClr val="bg1"/>
                </a:solidFill>
                <a:latin typeface="Times New Roman" panose="02020603050405020304" pitchFamily="18" charset="0"/>
                <a:cs typeface="Times New Roman" panose="02020603050405020304" pitchFamily="18" charset="0"/>
              </a:rPr>
              <a:t> destinate </a:t>
            </a:r>
            <a:r>
              <a:rPr lang="en-US" b="1" i="1" dirty="0" err="1">
                <a:solidFill>
                  <a:schemeClr val="bg1"/>
                </a:solidFill>
                <a:latin typeface="Times New Roman" panose="02020603050405020304" pitchFamily="18" charset="0"/>
                <a:cs typeface="Times New Roman" panose="02020603050405020304" pitchFamily="18" charset="0"/>
              </a:rPr>
              <a:t>creşterii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indicilor</a:t>
            </a:r>
            <a:r>
              <a:rPr lang="en-US" b="1" i="1" dirty="0">
                <a:solidFill>
                  <a:schemeClr val="bg1"/>
                </a:solidFill>
                <a:latin typeface="Times New Roman" panose="02020603050405020304" pitchFamily="18" charset="0"/>
                <a:cs typeface="Times New Roman" panose="02020603050405020304" pitchFamily="18" charset="0"/>
              </a:rPr>
              <a:t> de </a:t>
            </a:r>
            <a:r>
              <a:rPr lang="en-US" b="1" i="1" dirty="0" err="1">
                <a:solidFill>
                  <a:schemeClr val="bg1"/>
                </a:solidFill>
                <a:latin typeface="Times New Roman" panose="02020603050405020304" pitchFamily="18" charset="0"/>
                <a:cs typeface="Times New Roman" panose="02020603050405020304" pitchFamily="18" charset="0"/>
              </a:rPr>
              <a:t>calitate</a:t>
            </a:r>
            <a:r>
              <a:rPr lang="en-US" b="1" i="1" dirty="0">
                <a:solidFill>
                  <a:schemeClr val="bg1"/>
                </a:solidFill>
                <a:latin typeface="Times New Roman" panose="02020603050405020304" pitchFamily="18" charset="0"/>
                <a:cs typeface="Times New Roman" panose="02020603050405020304" pitchFamily="18" charset="0"/>
              </a:rPr>
              <a:t> a </a:t>
            </a:r>
            <a:r>
              <a:rPr lang="en-US" b="1" i="1" dirty="0" err="1">
                <a:solidFill>
                  <a:schemeClr val="bg1"/>
                </a:solidFill>
                <a:latin typeface="Times New Roman" panose="02020603050405020304" pitchFamily="18" charset="0"/>
                <a:cs typeface="Times New Roman" panose="02020603050405020304" pitchFamily="18" charset="0"/>
              </a:rPr>
              <a:t>seminţelor</a:t>
            </a:r>
            <a:r>
              <a:rPr lang="en-US" b="1" i="1" dirty="0">
                <a:solidFill>
                  <a:schemeClr val="bg1"/>
                </a:solidFill>
                <a:latin typeface="Times New Roman" panose="02020603050405020304" pitchFamily="18" charset="0"/>
                <a:cs typeface="Times New Roman" panose="02020603050405020304" pitchFamily="18" charset="0"/>
              </a:rPr>
              <a:t> (EG, FG) precum </a:t>
            </a:r>
            <a:r>
              <a:rPr lang="en-US" b="1" i="1" dirty="0" err="1">
                <a:solidFill>
                  <a:schemeClr val="bg1"/>
                </a:solidFill>
                <a:latin typeface="Times New Roman" panose="02020603050405020304" pitchFamily="18" charset="0"/>
                <a:cs typeface="Times New Roman" panose="02020603050405020304" pitchFamily="18" charset="0"/>
              </a:rPr>
              <a:t>și</a:t>
            </a:r>
            <a:r>
              <a:rPr lang="en-US" b="1" i="1" dirty="0">
                <a:solidFill>
                  <a:schemeClr val="bg1"/>
                </a:solidFill>
                <a:latin typeface="Times New Roman" panose="02020603050405020304" pitchFamily="18" charset="0"/>
                <a:cs typeface="Times New Roman" panose="02020603050405020304" pitchFamily="18" charset="0"/>
              </a:rPr>
              <a:t> a  </a:t>
            </a:r>
            <a:r>
              <a:rPr lang="en-US" b="1" i="1" dirty="0" err="1">
                <a:solidFill>
                  <a:schemeClr val="bg1"/>
                </a:solidFill>
                <a:latin typeface="Times New Roman" panose="02020603050405020304" pitchFamily="18" charset="0"/>
                <a:cs typeface="Times New Roman" panose="02020603050405020304" pitchFamily="18" charset="0"/>
              </a:rPr>
              <a:t>randamentului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sămânţă</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utilă</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faţă</a:t>
            </a:r>
            <a:r>
              <a:rPr lang="en-US" b="1" i="1" dirty="0">
                <a:solidFill>
                  <a:schemeClr val="bg1"/>
                </a:solidFill>
                <a:latin typeface="Times New Roman" panose="02020603050405020304" pitchFamily="18" charset="0"/>
                <a:cs typeface="Times New Roman" panose="02020603050405020304" pitchFamily="18" charset="0"/>
              </a:rPr>
              <a:t> de </a:t>
            </a:r>
            <a:r>
              <a:rPr lang="en-US" b="1" i="1" dirty="0" err="1">
                <a:solidFill>
                  <a:schemeClr val="bg1"/>
                </a:solidFill>
                <a:latin typeface="Times New Roman" panose="02020603050405020304" pitchFamily="18" charset="0"/>
                <a:cs typeface="Times New Roman" panose="02020603050405020304" pitchFamily="18" charset="0"/>
              </a:rPr>
              <a:t>valoarea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prevăzută</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legislația</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în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vigoare</a:t>
            </a:r>
            <a:r>
              <a:rPr lang="en-US"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754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F45AE9B1-E967-9B75-0613-5282F28C3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618" y="400049"/>
            <a:ext cx="576263"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2AF94803-6CF8-C106-9E8A-0A3DE9D8D269}"/>
              </a:ext>
            </a:extLst>
          </p:cNvPr>
          <p:cNvSpPr txBox="1">
            <a:spLocks noChangeArrowheads="1"/>
          </p:cNvSpPr>
          <p:nvPr/>
        </p:nvSpPr>
        <p:spPr bwMode="auto">
          <a:xfrm>
            <a:off x="2461114" y="466725"/>
            <a:ext cx="6408738" cy="442913"/>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D006590F-1601-A8A2-B261-236065437458}"/>
              </a:ext>
            </a:extLst>
          </p:cNvPr>
          <p:cNvSpPr txBox="1"/>
          <p:nvPr/>
        </p:nvSpPr>
        <p:spPr>
          <a:xfrm>
            <a:off x="2939091" y="1104830"/>
            <a:ext cx="5040312" cy="338138"/>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ADER 6.2.2.</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Faza</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p>
        </p:txBody>
      </p:sp>
      <p:grpSp>
        <p:nvGrpSpPr>
          <p:cNvPr id="5" name="Group 4">
            <a:extLst>
              <a:ext uri="{FF2B5EF4-FFF2-40B4-BE49-F238E27FC236}">
                <a16:creationId xmlns:a16="http://schemas.microsoft.com/office/drawing/2014/main" id="{203EA5A3-4E68-B8F0-DE24-B87CFA6DDCD7}"/>
              </a:ext>
            </a:extLst>
          </p:cNvPr>
          <p:cNvGrpSpPr>
            <a:grpSpLocks/>
          </p:cNvGrpSpPr>
          <p:nvPr/>
        </p:nvGrpSpPr>
        <p:grpSpPr bwMode="auto">
          <a:xfrm>
            <a:off x="1343618" y="1771510"/>
            <a:ext cx="7705576" cy="1006475"/>
            <a:chOff x="0" y="0"/>
            <a:chExt cx="8586914" cy="1315676"/>
          </a:xfrm>
          <a:solidFill>
            <a:srgbClr val="CC9900">
              <a:lumMod val="60000"/>
              <a:lumOff val="40000"/>
            </a:srgbClr>
          </a:solidFill>
        </p:grpSpPr>
        <p:sp>
          <p:nvSpPr>
            <p:cNvPr id="6" name="Up Arrow Callout 5">
              <a:extLst>
                <a:ext uri="{FF2B5EF4-FFF2-40B4-BE49-F238E27FC236}">
                  <a16:creationId xmlns:a16="http://schemas.microsoft.com/office/drawing/2014/main" id="{6E006BB3-335E-F1F2-660E-2D599FE0830A}"/>
                </a:ext>
              </a:extLst>
            </p:cNvPr>
            <p:cNvSpPr/>
            <p:nvPr/>
          </p:nvSpPr>
          <p:spPr>
            <a:xfrm rot="10800000">
              <a:off x="234079" y="0"/>
              <a:ext cx="8352835" cy="1315676"/>
            </a:xfrm>
            <a:prstGeom prst="upArrowCallout">
              <a:avLst/>
            </a:prstGeom>
            <a:grp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7" name="Up Arrow Callout 4">
              <a:extLst>
                <a:ext uri="{FF2B5EF4-FFF2-40B4-BE49-F238E27FC236}">
                  <a16:creationId xmlns:a16="http://schemas.microsoft.com/office/drawing/2014/main" id="{1BE94653-7B3F-A7B3-0B17-0D0A7CD617AD}"/>
                </a:ext>
              </a:extLst>
            </p:cNvPr>
            <p:cNvSpPr/>
            <p:nvPr/>
          </p:nvSpPr>
          <p:spPr>
            <a:xfrm>
              <a:off x="0" y="0"/>
              <a:ext cx="8352835" cy="854982"/>
            </a:xfrm>
            <a:prstGeom prst="rect">
              <a:avLst/>
            </a:prstGeom>
            <a:grpFill/>
            <a:ln>
              <a:noFill/>
            </a:ln>
            <a:effectLst/>
          </p:spPr>
          <p:txBody>
            <a:bodyPr lIns="142240" tIns="142240" rIns="142240" bIns="142240" spcCol="1270" anchor="ct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ro-RO" sz="20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rPr>
                <a:t>PARTENERI</a:t>
              </a:r>
              <a:endParaRPr kumimoji="0" lang="en-US" sz="2000" b="0" i="0" u="none" strike="noStrike" kern="0" cap="none" spc="0" normalizeH="0" baseline="0" noProof="0" dirty="0">
                <a:ln>
                  <a:noFill/>
                </a:ln>
                <a:solidFill>
                  <a:srgbClr val="FFFFFF"/>
                </a:solidFill>
                <a:effectLst/>
                <a:uLnTx/>
                <a:uFillTx/>
                <a:latin typeface="Arial"/>
                <a:ea typeface="+mn-ea"/>
                <a:cs typeface="Arial"/>
              </a:endParaRPr>
            </a:p>
          </p:txBody>
        </p:sp>
      </p:grpSp>
      <p:sp>
        <p:nvSpPr>
          <p:cNvPr id="8" name="Rectangular Callout 15">
            <a:extLst>
              <a:ext uri="{FF2B5EF4-FFF2-40B4-BE49-F238E27FC236}">
                <a16:creationId xmlns:a16="http://schemas.microsoft.com/office/drawing/2014/main" id="{90CC5BF4-6E1B-5D99-3049-A989830F5D8E}"/>
              </a:ext>
            </a:extLst>
          </p:cNvPr>
          <p:cNvSpPr/>
          <p:nvPr/>
        </p:nvSpPr>
        <p:spPr>
          <a:xfrm>
            <a:off x="636726" y="3390394"/>
            <a:ext cx="667516" cy="358148"/>
          </a:xfrm>
          <a:prstGeom prst="wedgeRectCallout">
            <a:avLst>
              <a:gd name="adj1" fmla="val 68431"/>
              <a:gd name="adj2" fmla="val -22444"/>
            </a:avLst>
          </a:prstGeom>
          <a:solidFill>
            <a:srgbClr val="FF0000"/>
          </a:solidFill>
          <a:ln w="12700" cap="flat" cmpd="sng" algn="ctr">
            <a:solidFill>
              <a:srgbClr val="CC9900">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sz="14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rPr>
              <a:t>C P</a:t>
            </a:r>
            <a:endParaRPr kumimoji="0" lang="en-US" sz="14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sp>
        <p:nvSpPr>
          <p:cNvPr id="9" name="Rectangular Callout 29">
            <a:extLst>
              <a:ext uri="{FF2B5EF4-FFF2-40B4-BE49-F238E27FC236}">
                <a16:creationId xmlns:a16="http://schemas.microsoft.com/office/drawing/2014/main" id="{5BB6EDC8-488F-32D7-A7A4-EF49E94760A5}"/>
              </a:ext>
            </a:extLst>
          </p:cNvPr>
          <p:cNvSpPr/>
          <p:nvPr/>
        </p:nvSpPr>
        <p:spPr>
          <a:xfrm>
            <a:off x="610915" y="4655895"/>
            <a:ext cx="719137" cy="360362"/>
          </a:xfrm>
          <a:prstGeom prst="wedgeRectCallout">
            <a:avLst>
              <a:gd name="adj1" fmla="val 68431"/>
              <a:gd name="adj2" fmla="val -22444"/>
            </a:avLst>
          </a:prstGeom>
          <a:solidFill>
            <a:srgbClr val="FFC000"/>
          </a:solidFill>
          <a:ln w="12700" cap="flat" cmpd="sng" algn="ctr">
            <a:solidFill>
              <a:srgbClr val="CC9900">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sz="14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rPr>
              <a:t> P 1</a:t>
            </a:r>
            <a:endParaRPr kumimoji="0" lang="en-US" sz="1400" b="1" i="0" u="none" strike="noStrike" kern="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sp>
        <p:nvSpPr>
          <p:cNvPr id="10" name="TextBox 9">
            <a:extLst>
              <a:ext uri="{FF2B5EF4-FFF2-40B4-BE49-F238E27FC236}">
                <a16:creationId xmlns:a16="http://schemas.microsoft.com/office/drawing/2014/main" id="{4A71533C-45E1-62B6-5632-EDDC251574ED}"/>
              </a:ext>
            </a:extLst>
          </p:cNvPr>
          <p:cNvSpPr txBox="1"/>
          <p:nvPr/>
        </p:nvSpPr>
        <p:spPr>
          <a:xfrm>
            <a:off x="1631749" y="3293128"/>
            <a:ext cx="7343775" cy="604838"/>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pt-BR"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Institutul de Cercetare</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Dezvoltare pentru Legumicultură şi Floricultură Vidra (ICDLF Vidra)</a:t>
            </a:r>
            <a:r>
              <a:rPr kumimoji="0" lang="ro-RO"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ro-RO" sz="15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EC52E754-0E87-1BAF-F488-2726BAA4986A}"/>
              </a:ext>
            </a:extLst>
          </p:cNvPr>
          <p:cNvSpPr txBox="1"/>
          <p:nvPr/>
        </p:nvSpPr>
        <p:spPr>
          <a:xfrm>
            <a:off x="1631749" y="4719004"/>
            <a:ext cx="7345362" cy="376238"/>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pt-BR" altLang="ro-RO" sz="15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Staţiunea de Cercetare-Dezvoltare pentru Legumicultură Buzău (SCDL Buzău)</a:t>
            </a:r>
            <a:endParaRPr kumimoji="0" lang="en-US" altLang="ro-RO" sz="15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975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3618B6F7-9B82-9CFC-3DCE-E78EAB692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59" y="9132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5F4D9E37-EBDD-CD32-F5E8-6EAD79D439CA}"/>
              </a:ext>
            </a:extLst>
          </p:cNvPr>
          <p:cNvSpPr txBox="1">
            <a:spLocks noChangeArrowheads="1"/>
          </p:cNvSpPr>
          <p:nvPr/>
        </p:nvSpPr>
        <p:spPr bwMode="auto">
          <a:xfrm>
            <a:off x="2216168" y="157996"/>
            <a:ext cx="6408737" cy="442912"/>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FB1FD9AD-ACCA-1BBE-2786-A78476470C75}"/>
              </a:ext>
            </a:extLst>
          </p:cNvPr>
          <p:cNvSpPr txBox="1"/>
          <p:nvPr/>
        </p:nvSpPr>
        <p:spPr>
          <a:xfrm>
            <a:off x="2739606" y="871830"/>
            <a:ext cx="5040313" cy="338137"/>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ro-RO" altLang="ro-RO" sz="1600" b="1" kern="0" dirty="0">
                <a:solidFill>
                  <a:srgbClr val="000000"/>
                </a:solidFill>
                <a:latin typeface="Times New Roman" panose="02020603050405020304" pitchFamily="18" charset="0"/>
                <a:cs typeface="Times New Roman" panose="02020603050405020304" pitchFamily="18" charset="0"/>
              </a:rPr>
              <a:t>6</a:t>
            </a:r>
            <a:r>
              <a:rPr kumimoji="0" lang="it-IT"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it-IT"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/ADER </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a:t>
            </a:r>
            <a:r>
              <a:rPr kumimoji="0" lang="it-IT"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ro-RO"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it-IT"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Faza I</a:t>
            </a:r>
            <a:r>
              <a:rPr lang="en-US" altLang="ro-RO" sz="1600" b="1" kern="0" dirty="0">
                <a:solidFill>
                  <a:srgbClr val="000000"/>
                </a:solidFill>
                <a:latin typeface="Times New Roman" panose="02020603050405020304" pitchFamily="18" charset="0"/>
                <a:cs typeface="Times New Roman" panose="02020603050405020304" pitchFamily="18" charset="0"/>
              </a:rPr>
              <a:t>V</a:t>
            </a:r>
            <a:endParaRPr kumimoji="0" lang="it-IT" altLang="ro-RO"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3">
            <a:extLst>
              <a:ext uri="{FF2B5EF4-FFF2-40B4-BE49-F238E27FC236}">
                <a16:creationId xmlns:a16="http://schemas.microsoft.com/office/drawing/2014/main" id="{901B7D6E-5138-D5DA-3AE1-296FE26F6059}"/>
              </a:ext>
            </a:extLst>
          </p:cNvPr>
          <p:cNvGrpSpPr>
            <a:grpSpLocks/>
          </p:cNvGrpSpPr>
          <p:nvPr/>
        </p:nvGrpSpPr>
        <p:grpSpPr bwMode="auto">
          <a:xfrm>
            <a:off x="1230184" y="1321024"/>
            <a:ext cx="7345364" cy="717524"/>
            <a:chOff x="-56128" y="-449789"/>
            <a:chExt cx="8352929" cy="1315676"/>
          </a:xfrm>
          <a:solidFill>
            <a:srgbClr val="CC9900">
              <a:lumMod val="60000"/>
              <a:lumOff val="40000"/>
            </a:srgbClr>
          </a:solidFill>
        </p:grpSpPr>
        <p:sp>
          <p:nvSpPr>
            <p:cNvPr id="6" name="Up Arrow Callout 4">
              <a:extLst>
                <a:ext uri="{FF2B5EF4-FFF2-40B4-BE49-F238E27FC236}">
                  <a16:creationId xmlns:a16="http://schemas.microsoft.com/office/drawing/2014/main" id="{70EF6E8B-A4AE-5F08-8E82-004C1025FFD4}"/>
                </a:ext>
              </a:extLst>
            </p:cNvPr>
            <p:cNvSpPr/>
            <p:nvPr/>
          </p:nvSpPr>
          <p:spPr>
            <a:xfrm rot="10800000">
              <a:off x="-56127" y="-449789"/>
              <a:ext cx="8352928" cy="1315676"/>
            </a:xfrm>
            <a:prstGeom prst="upArrowCallout">
              <a:avLst/>
            </a:prstGeom>
            <a:grp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7" name="Up Arrow Callout 4">
              <a:extLst>
                <a:ext uri="{FF2B5EF4-FFF2-40B4-BE49-F238E27FC236}">
                  <a16:creationId xmlns:a16="http://schemas.microsoft.com/office/drawing/2014/main" id="{2AE7D183-98C6-3B64-A5CF-B2F18D6944C5}"/>
                </a:ext>
              </a:extLst>
            </p:cNvPr>
            <p:cNvSpPr/>
            <p:nvPr/>
          </p:nvSpPr>
          <p:spPr>
            <a:xfrm>
              <a:off x="-56128" y="-277877"/>
              <a:ext cx="8352928" cy="854586"/>
            </a:xfrm>
            <a:prstGeom prst="rect">
              <a:avLst/>
            </a:prstGeom>
            <a:grpFill/>
            <a:ln>
              <a:noFill/>
            </a:ln>
            <a:effectLst/>
          </p:spPr>
          <p:txBody>
            <a:bodyPr lIns="142240" tIns="142240" rIns="142240" bIns="142240" anchor="ctr"/>
            <a:lstStyle>
              <a:lvl1pPr defTabSz="8890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defTabSz="88900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defTabSz="8890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defTabSz="8890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defTabSz="8890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ACT</a:t>
              </a: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IVITĂŢI  DESFAŞURATE</a:t>
              </a:r>
              <a:endParaRPr kumimoji="0" lang="en-US" altLang="ro-RO" sz="23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8" name="Rectangular Callout 15">
            <a:extLst>
              <a:ext uri="{FF2B5EF4-FFF2-40B4-BE49-F238E27FC236}">
                <a16:creationId xmlns:a16="http://schemas.microsoft.com/office/drawing/2014/main" id="{2180D479-1BC4-34FF-7F81-8DD3AFF2185F}"/>
              </a:ext>
            </a:extLst>
          </p:cNvPr>
          <p:cNvSpPr>
            <a:spLocks noChangeArrowheads="1"/>
          </p:cNvSpPr>
          <p:nvPr/>
        </p:nvSpPr>
        <p:spPr bwMode="auto">
          <a:xfrm>
            <a:off x="475883" y="5814753"/>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11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CP</a:t>
            </a:r>
            <a:endParaRPr kumimoji="0" lang="en-US" altLang="ro-RO" sz="11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0" name="CasetăText 9">
            <a:extLst>
              <a:ext uri="{FF2B5EF4-FFF2-40B4-BE49-F238E27FC236}">
                <a16:creationId xmlns:a16="http://schemas.microsoft.com/office/drawing/2014/main" id="{E967A662-7113-8458-DFEA-B2CF27B3E586}"/>
              </a:ext>
            </a:extLst>
          </p:cNvPr>
          <p:cNvSpPr txBox="1"/>
          <p:nvPr/>
        </p:nvSpPr>
        <p:spPr>
          <a:xfrm>
            <a:off x="2216168" y="2159583"/>
            <a:ext cx="9294464" cy="1346715"/>
          </a:xfrm>
          <a:prstGeom prst="rect">
            <a:avLst/>
          </a:prstGeom>
          <a:solidFill>
            <a:schemeClr val="accent1">
              <a:lumMod val="60000"/>
              <a:lumOff val="40000"/>
            </a:schemeClr>
          </a:solidFill>
        </p:spPr>
        <p:txBody>
          <a:bodyPr wrap="square">
            <a:spAutoFit/>
          </a:bodyPr>
          <a:lstStyle/>
          <a:p>
            <a:pPr>
              <a:lnSpc>
                <a:spcPct val="115000"/>
              </a:lnSpc>
            </a:pPr>
            <a:r>
              <a:rPr lang="it-IT"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Activitatea </a:t>
            </a:r>
            <a:r>
              <a:rPr lang="it-IT" sz="1600" b="1" dirty="0">
                <a:solidFill>
                  <a:schemeClr val="bg1"/>
                </a:solidFill>
                <a:latin typeface="Times New Roman" panose="02020603050405020304" pitchFamily="18" charset="0"/>
                <a:cs typeface="Times New Roman" panose="02020603050405020304" pitchFamily="18" charset="0"/>
              </a:rPr>
              <a:t>V.1</a:t>
            </a:r>
            <a:r>
              <a:rPr lang="ro-RO" sz="1600" b="1" dirty="0">
                <a:solidFill>
                  <a:schemeClr val="bg1"/>
                </a:solidFill>
                <a:latin typeface="Times New Roman" panose="02020603050405020304" pitchFamily="18" charset="0"/>
                <a:cs typeface="Times New Roman" panose="02020603050405020304" pitchFamily="18" charset="0"/>
              </a:rPr>
              <a:t> Experimentarea modelului în câmp</a:t>
            </a:r>
          </a:p>
          <a:p>
            <a:pPr>
              <a:lnSpc>
                <a:spcPct val="115000"/>
              </a:lnSpc>
            </a:pP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observaţii</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fenologice pe specii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cultivare,  lucrări specifice (purificări biologice, limitarea numărului de fructe / plantă /specie /cultivare /variante experimentale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repetiţii</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lucrări de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întreţinere</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conform tehnologiei, marcarea fructelor în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funcţie</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 ordinea formării pe plantă, monitorizarea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agenţilor</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patogeni din câmpurile experimentale, recoltat fructe /specii/ cultivare / variantă experimentală /plantă /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repetiţii</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achiziția dotărilor necesare desfășurării proiectului;</a:t>
            </a:r>
          </a:p>
        </p:txBody>
      </p:sp>
      <p:sp>
        <p:nvSpPr>
          <p:cNvPr id="11" name="CasetăText 10">
            <a:extLst>
              <a:ext uri="{FF2B5EF4-FFF2-40B4-BE49-F238E27FC236}">
                <a16:creationId xmlns:a16="http://schemas.microsoft.com/office/drawing/2014/main" id="{8D89F79B-5643-59DD-749F-3061E6F1FD80}"/>
              </a:ext>
            </a:extLst>
          </p:cNvPr>
          <p:cNvSpPr txBox="1"/>
          <p:nvPr/>
        </p:nvSpPr>
        <p:spPr>
          <a:xfrm>
            <a:off x="2258220" y="3591938"/>
            <a:ext cx="9294464" cy="815801"/>
          </a:xfrm>
          <a:prstGeom prst="rect">
            <a:avLst/>
          </a:prstGeom>
          <a:solidFill>
            <a:schemeClr val="accent1">
              <a:lumMod val="60000"/>
              <a:lumOff val="40000"/>
            </a:schemeClr>
          </a:solidFill>
        </p:spPr>
        <p:txBody>
          <a:bodyPr wrap="square">
            <a:spAutoFit/>
          </a:bodyPr>
          <a:lstStyle/>
          <a:p>
            <a:pPr>
              <a:lnSpc>
                <a:spcPct val="115000"/>
              </a:lnSpc>
            </a:pPr>
            <a:r>
              <a:rPr lang="it-IT"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Activitate V.2. Experimentarea  modelului  în laborator</a:t>
            </a:r>
            <a:endParaRPr lang="ro-RO"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extras semințe elite/linii/câmpuri, determinări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biometrice</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(greutate fruct, IF , MMB), înregistrarea rezultatelor, </a:t>
            </a:r>
            <a:r>
              <a:rPr lang="ro-RO" sz="1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interpretatea</a:t>
            </a:r>
            <a:r>
              <a:rPr lang="ro-RO"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statistică a rezultatelor obținute.</a:t>
            </a:r>
          </a:p>
        </p:txBody>
      </p:sp>
      <p:sp>
        <p:nvSpPr>
          <p:cNvPr id="12" name="Rectangular Callout 15">
            <a:extLst>
              <a:ext uri="{FF2B5EF4-FFF2-40B4-BE49-F238E27FC236}">
                <a16:creationId xmlns:a16="http://schemas.microsoft.com/office/drawing/2014/main" id="{B0D678C1-C5BF-EBB1-EA45-5B4318D9604B}"/>
              </a:ext>
            </a:extLst>
          </p:cNvPr>
          <p:cNvSpPr>
            <a:spLocks noChangeArrowheads="1"/>
          </p:cNvSpPr>
          <p:nvPr/>
        </p:nvSpPr>
        <p:spPr bwMode="auto">
          <a:xfrm>
            <a:off x="451276" y="2132305"/>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11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CP,P1</a:t>
            </a:r>
            <a:endParaRPr kumimoji="0" lang="en-US" altLang="ro-RO" sz="11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3" name="Rectangular Callout 15">
            <a:extLst>
              <a:ext uri="{FF2B5EF4-FFF2-40B4-BE49-F238E27FC236}">
                <a16:creationId xmlns:a16="http://schemas.microsoft.com/office/drawing/2014/main" id="{2A4D321E-310C-28A2-8D7E-969F9EEECF3F}"/>
              </a:ext>
            </a:extLst>
          </p:cNvPr>
          <p:cNvSpPr>
            <a:spLocks noChangeArrowheads="1"/>
          </p:cNvSpPr>
          <p:nvPr/>
        </p:nvSpPr>
        <p:spPr bwMode="auto">
          <a:xfrm>
            <a:off x="475883" y="3462645"/>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1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CP, P1</a:t>
            </a:r>
            <a:endParaRPr kumimoji="0" lang="en-US" altLang="ro-RO" sz="11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14" name="CasetăText 13">
            <a:extLst>
              <a:ext uri="{FF2B5EF4-FFF2-40B4-BE49-F238E27FC236}">
                <a16:creationId xmlns:a16="http://schemas.microsoft.com/office/drawing/2014/main" id="{E967A662-7113-8458-DFEA-B2CF27B3E586}"/>
              </a:ext>
            </a:extLst>
          </p:cNvPr>
          <p:cNvSpPr txBox="1"/>
          <p:nvPr/>
        </p:nvSpPr>
        <p:spPr>
          <a:xfrm>
            <a:off x="2216167" y="4556012"/>
            <a:ext cx="9294465" cy="738664"/>
          </a:xfrm>
          <a:prstGeom prst="rect">
            <a:avLst/>
          </a:prstGeom>
          <a:solidFill>
            <a:schemeClr val="accent1">
              <a:lumMod val="60000"/>
              <a:lumOff val="40000"/>
            </a:schemeClr>
          </a:solidFill>
        </p:spPr>
        <p:txBody>
          <a:bodyPr wrap="square">
            <a:spAutoFit/>
          </a:bodyPr>
          <a:lstStyle/>
          <a:p>
            <a:pPr marL="0" marR="0" lvl="0" indent="0" algn="l" defTabSz="457200" rtl="0" eaLnBrk="1" fontAlgn="auto" latinLnBrk="0" hangingPunct="1">
              <a:spcBef>
                <a:spcPts val="0"/>
              </a:spcBef>
              <a:buClrTx/>
              <a:buSzTx/>
              <a:buFontTx/>
              <a:buNone/>
              <a:tabLst/>
              <a:defRPr/>
            </a:pPr>
            <a:r>
              <a:rPr kumimoji="0" lang="it-IT" sz="1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Activitatea V.3. Diseminarea rezultatelor</a:t>
            </a:r>
            <a:endParaRPr kumimoji="0" lang="ro-RO" sz="1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spcBef>
                <a:spcPts val="0"/>
              </a:spcBef>
              <a:buClrTx/>
              <a:buSzTx/>
              <a:buFontTx/>
              <a:buNone/>
              <a:tabLst/>
              <a:defRPr/>
            </a:pP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participarea la manifestări </a:t>
            </a:r>
            <a:r>
              <a:rPr kumimoji="0" lang="ro-RO" sz="14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tehnico-ştiinţifice</a:t>
            </a: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din domeniile specifice proiectului, elaborare </a:t>
            </a:r>
            <a:r>
              <a:rPr kumimoji="0" lang="ro-RO" sz="14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şi</a:t>
            </a: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publicare lucrare </a:t>
            </a:r>
            <a:r>
              <a:rPr kumimoji="0" lang="ro-RO" sz="14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ştiinţifică</a:t>
            </a: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actualizare pagină web</a:t>
            </a:r>
          </a:p>
        </p:txBody>
      </p:sp>
      <p:sp>
        <p:nvSpPr>
          <p:cNvPr id="9" name="CasetăText 8">
            <a:extLst>
              <a:ext uri="{FF2B5EF4-FFF2-40B4-BE49-F238E27FC236}">
                <a16:creationId xmlns:a16="http://schemas.microsoft.com/office/drawing/2014/main" id="{674D23AC-158F-BE38-CD61-8065F3CF6768}"/>
              </a:ext>
            </a:extLst>
          </p:cNvPr>
          <p:cNvSpPr txBox="1"/>
          <p:nvPr/>
        </p:nvSpPr>
        <p:spPr>
          <a:xfrm>
            <a:off x="2216168" y="5608369"/>
            <a:ext cx="9294465" cy="738664"/>
          </a:xfrm>
          <a:prstGeom prst="rect">
            <a:avLst/>
          </a:prstGeom>
          <a:solidFill>
            <a:schemeClr val="accent1">
              <a:lumMod val="60000"/>
              <a:lumOff val="40000"/>
            </a:schemeClr>
          </a:solidFill>
        </p:spPr>
        <p:txBody>
          <a:bodyPr wrap="square">
            <a:spAutoFit/>
          </a:bodyPr>
          <a:lstStyle/>
          <a:p>
            <a:pPr marL="0" marR="0" lvl="0" indent="0" algn="l" defTabSz="457200" rtl="0" eaLnBrk="1" fontAlgn="auto" latinLnBrk="0" hangingPunct="1">
              <a:spcBef>
                <a:spcPts val="0"/>
              </a:spcBef>
              <a:buClrTx/>
              <a:buSzTx/>
              <a:buFontTx/>
              <a:buNone/>
              <a:tabLst/>
              <a:defRPr/>
            </a:pPr>
            <a:r>
              <a:rPr kumimoji="0" lang="it-IT" sz="1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Activitatea V.</a:t>
            </a:r>
            <a:r>
              <a:rPr kumimoji="0" lang="ro-RO" sz="1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r>
              <a:rPr kumimoji="0" lang="it-IT" sz="1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Vizite de lucru</a:t>
            </a:r>
            <a:endParaRPr kumimoji="0" lang="ro-RO" sz="1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spcBef>
                <a:spcPts val="0"/>
              </a:spcBef>
              <a:buClrTx/>
              <a:buSzTx/>
              <a:buFontTx/>
              <a:buNone/>
              <a:tabLst/>
              <a:defRPr/>
            </a:pP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schimburi de bună practică în vederea diseminării rezultatelor, vizite de lucru în câmpurile experimentale în vederea demonstrării </a:t>
            </a:r>
            <a:r>
              <a:rPr kumimoji="0" lang="ro-RO" sz="14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utilităţii</a:t>
            </a: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produselor (soiuri și verigi noi de tehnologie de cultură) </a:t>
            </a:r>
            <a:r>
              <a:rPr kumimoji="0" lang="ro-RO" sz="1400" b="0" i="0" u="none" strike="noStrike" kern="1200" cap="none" spc="0" normalizeH="0" baseline="0" noProof="0" dirty="0" err="1">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potenţialilor</a:t>
            </a:r>
            <a:r>
              <a:rPr kumimoji="0" lang="ro-RO"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utilizatori ai rezultatelor.</a:t>
            </a:r>
          </a:p>
        </p:txBody>
      </p:sp>
      <p:sp>
        <p:nvSpPr>
          <p:cNvPr id="15" name="Rectangular Callout 15">
            <a:extLst>
              <a:ext uri="{FF2B5EF4-FFF2-40B4-BE49-F238E27FC236}">
                <a16:creationId xmlns:a16="http://schemas.microsoft.com/office/drawing/2014/main" id="{304D1AF4-B273-E519-2F34-203B32872039}"/>
              </a:ext>
            </a:extLst>
          </p:cNvPr>
          <p:cNvSpPr>
            <a:spLocks noChangeArrowheads="1"/>
          </p:cNvSpPr>
          <p:nvPr/>
        </p:nvSpPr>
        <p:spPr bwMode="auto">
          <a:xfrm>
            <a:off x="451276" y="4676467"/>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1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CP, P1</a:t>
            </a:r>
            <a:endParaRPr kumimoji="0" lang="en-US" altLang="ro-RO" sz="11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4767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9EFA4B1B-4746-4A3D-DCCA-B1BC23521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1B808A3C-D70D-5C12-1996-EFFF1FA2E0DC}"/>
              </a:ext>
            </a:extLst>
          </p:cNvPr>
          <p:cNvSpPr txBox="1">
            <a:spLocks noChangeArrowheads="1"/>
          </p:cNvSpPr>
          <p:nvPr/>
        </p:nvSpPr>
        <p:spPr bwMode="auto">
          <a:xfrm>
            <a:off x="1422349" y="307035"/>
            <a:ext cx="6408737" cy="442912"/>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3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727713C3-D633-0D33-7B01-1A6B4B81D282}"/>
              </a:ext>
            </a:extLst>
          </p:cNvPr>
          <p:cNvSpPr txBox="1"/>
          <p:nvPr/>
        </p:nvSpPr>
        <p:spPr>
          <a:xfrm>
            <a:off x="2195513" y="858838"/>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ro-RO" altLang="ro-RO" sz="1400" b="1" kern="0" dirty="0">
                <a:solidFill>
                  <a:srgbClr val="000000"/>
                </a:solidFill>
                <a:latin typeface="Times New Roman" panose="02020603050405020304" pitchFamily="18" charset="0"/>
                <a:cs typeface="Times New Roman" panose="02020603050405020304" pitchFamily="18" charset="0"/>
              </a:rPr>
              <a:t>6</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22/ADER 6.2.2. – Faza I</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Up Arrow Callout 4">
            <a:extLst>
              <a:ext uri="{FF2B5EF4-FFF2-40B4-BE49-F238E27FC236}">
                <a16:creationId xmlns:a16="http://schemas.microsoft.com/office/drawing/2014/main" id="{95BB6AF3-3793-741E-216E-88EF5120D151}"/>
              </a:ext>
            </a:extLst>
          </p:cNvPr>
          <p:cNvSpPr/>
          <p:nvPr/>
        </p:nvSpPr>
        <p:spPr bwMode="auto">
          <a:xfrm>
            <a:off x="468313" y="1347483"/>
            <a:ext cx="11515411" cy="1148300"/>
          </a:xfrm>
          <a:prstGeom prst="rect">
            <a:avLst/>
          </a:prstGeom>
          <a:solidFill>
            <a:srgbClr val="CC9900">
              <a:lumMod val="60000"/>
              <a:lumOff val="40000"/>
            </a:srgbClr>
          </a:solidFill>
          <a:ln>
            <a:noFill/>
          </a:ln>
          <a:effectLst/>
        </p:spPr>
        <p:txBody>
          <a:bodyPr lIns="142240" tIns="142240" rIns="142240" bIns="142240" anchor="ctr"/>
          <a:lstStyle>
            <a:lvl1pPr defTabSz="889000">
              <a:defRPr>
                <a:solidFill>
                  <a:schemeClr val="tx1"/>
                </a:solidFill>
                <a:latin typeface="Arial" panose="020B0604020202020204" pitchFamily="34" charset="0"/>
              </a:defRPr>
            </a:lvl1pPr>
            <a:lvl2pPr marL="742950" indent="-285750" defTabSz="889000">
              <a:defRPr>
                <a:solidFill>
                  <a:schemeClr val="tx1"/>
                </a:solidFill>
                <a:latin typeface="Arial" panose="020B0604020202020204" pitchFamily="34" charset="0"/>
              </a:defRPr>
            </a:lvl2pPr>
            <a:lvl3pPr marL="1143000" indent="-228600" defTabSz="889000">
              <a:defRPr>
                <a:solidFill>
                  <a:schemeClr val="tx1"/>
                </a:solidFill>
                <a:latin typeface="Arial" panose="020B0604020202020204" pitchFamily="34" charset="0"/>
              </a:defRPr>
            </a:lvl3pPr>
            <a:lvl4pPr marL="1600200" indent="-228600" defTabSz="889000">
              <a:defRPr>
                <a:solidFill>
                  <a:schemeClr val="tx1"/>
                </a:solidFill>
                <a:latin typeface="Arial" panose="020B0604020202020204" pitchFamily="34" charset="0"/>
              </a:defRPr>
            </a:lvl4pPr>
            <a:lvl5pPr marL="2057400" indent="-228600" defTabSz="889000">
              <a:defRPr>
                <a:solidFill>
                  <a:schemeClr val="tx1"/>
                </a:solidFill>
                <a:latin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ro-RO"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REZULTATE  PRECONIZATE/OBŢINUTE</a:t>
            </a:r>
          </a:p>
          <a:p>
            <a:pPr marL="0" marR="0" lvl="0" indent="0" algn="ctr" defTabSz="889000" eaLnBrk="1" fontAlgn="base" latinLnBrk="0" hangingPunct="1">
              <a:lnSpc>
                <a:spcPct val="90000"/>
              </a:lnSpc>
              <a:spcBef>
                <a:spcPct val="0"/>
              </a:spcBef>
              <a:spcAft>
                <a:spcPct val="35000"/>
              </a:spcAft>
              <a:buClrTx/>
              <a:buSzTx/>
              <a:buFontTx/>
              <a:buNone/>
              <a:tabLst/>
              <a:defRPr/>
            </a:pPr>
            <a:r>
              <a:rPr kumimoji="0" lang="ro-RO"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FAZA </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ro-RO"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ro-RO" altLang="ro-RO" sz="19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Evaluarea verigilor de tehnologie aplicate, în baza criteriilor stabilite, conform obiectivelor proiectului</a:t>
            </a:r>
          </a:p>
        </p:txBody>
      </p:sp>
      <p:sp>
        <p:nvSpPr>
          <p:cNvPr id="6" name="Rectangular Callout 7">
            <a:extLst>
              <a:ext uri="{FF2B5EF4-FFF2-40B4-BE49-F238E27FC236}">
                <a16:creationId xmlns:a16="http://schemas.microsoft.com/office/drawing/2014/main" id="{AE604BB6-E77D-732E-D4DE-133A3AB89E8F}"/>
              </a:ext>
            </a:extLst>
          </p:cNvPr>
          <p:cNvSpPr>
            <a:spLocks noChangeArrowheads="1"/>
          </p:cNvSpPr>
          <p:nvPr/>
        </p:nvSpPr>
        <p:spPr bwMode="auto">
          <a:xfrm>
            <a:off x="223837" y="3138704"/>
            <a:ext cx="1065213" cy="406400"/>
          </a:xfrm>
          <a:prstGeom prst="wedgeRectCallout">
            <a:avLst>
              <a:gd name="adj1" fmla="val 85014"/>
              <a:gd name="adj2" fmla="val -15199"/>
            </a:avLst>
          </a:prstGeom>
          <a:solidFill>
            <a:srgbClr val="C00000"/>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1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CP</a:t>
            </a:r>
            <a:endParaRPr kumimoji="0" lang="en-US" altLang="ro-RO" sz="1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7" name="CasetăText 6">
            <a:extLst>
              <a:ext uri="{FF2B5EF4-FFF2-40B4-BE49-F238E27FC236}">
                <a16:creationId xmlns:a16="http://schemas.microsoft.com/office/drawing/2014/main" id="{4CBF58E1-9972-C1FB-32DF-CE84D4943A26}"/>
              </a:ext>
            </a:extLst>
          </p:cNvPr>
          <p:cNvSpPr txBox="1"/>
          <p:nvPr/>
        </p:nvSpPr>
        <p:spPr>
          <a:xfrm>
            <a:off x="1945073" y="2721949"/>
            <a:ext cx="9660313" cy="2164695"/>
          </a:xfrm>
          <a:prstGeom prst="rect">
            <a:avLst/>
          </a:prstGeom>
          <a:solidFill>
            <a:schemeClr val="accent1">
              <a:lumMod val="60000"/>
              <a:lumOff val="40000"/>
            </a:schemeClr>
          </a:solidFill>
        </p:spPr>
        <p:txBody>
          <a:bodyPr wrap="square">
            <a:spAutoFit/>
          </a:bodyPr>
          <a:lstStyle/>
          <a:p>
            <a:pPr>
              <a:spcAft>
                <a:spcPts val="800"/>
              </a:spcAft>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Fișe de cercetare/variante experimentale experimentale/specii,</a:t>
            </a:r>
          </a:p>
          <a:p>
            <a:pPr>
              <a:spcAft>
                <a:spcPts val="800"/>
              </a:spcAft>
            </a:pP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
            </a:r>
            <a:r>
              <a:rPr lang="it-IT"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emințe verigi superioare </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it-IT"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elite, CSD; PB,B)</a:t>
            </a:r>
          </a:p>
          <a:p>
            <a:pPr>
              <a:spcAft>
                <a:spcPts val="800"/>
              </a:spcAft>
            </a:pP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Participarea</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expoziții</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organizate</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ocazia</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manifestărilor</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științifice</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(ASAS,</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proprii</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rezultatele</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relevante</a:t>
            </a:r>
            <a:endPar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Lucrare</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ştiinţifică</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sustinută</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simpozioanelor</a:t>
            </a: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specialitate</a:t>
            </a:r>
            <a:endPar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Vizite de lucru</a:t>
            </a:r>
            <a:endPar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ular Callout 7">
            <a:extLst>
              <a:ext uri="{FF2B5EF4-FFF2-40B4-BE49-F238E27FC236}">
                <a16:creationId xmlns:a16="http://schemas.microsoft.com/office/drawing/2014/main" id="{CBCBFE16-5F00-86D3-C96F-04C87FD99697}"/>
              </a:ext>
            </a:extLst>
          </p:cNvPr>
          <p:cNvSpPr>
            <a:spLocks noChangeArrowheads="1"/>
          </p:cNvSpPr>
          <p:nvPr/>
        </p:nvSpPr>
        <p:spPr bwMode="auto">
          <a:xfrm>
            <a:off x="193238" y="5218246"/>
            <a:ext cx="1065212" cy="407988"/>
          </a:xfrm>
          <a:prstGeom prst="wedgeRectCallout">
            <a:avLst>
              <a:gd name="adj1" fmla="val 85014"/>
              <a:gd name="adj2" fmla="val -15199"/>
            </a:avLst>
          </a:prstGeom>
          <a:solidFill>
            <a:srgbClr val="FFC000"/>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1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P1</a:t>
            </a:r>
            <a:endParaRPr kumimoji="0" lang="en-US" altLang="ro-RO" sz="1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9" name="CasetăText 8">
            <a:extLst>
              <a:ext uri="{FF2B5EF4-FFF2-40B4-BE49-F238E27FC236}">
                <a16:creationId xmlns:a16="http://schemas.microsoft.com/office/drawing/2014/main" id="{25ACC718-AFC4-E654-F88C-2346425164D8}"/>
              </a:ext>
            </a:extLst>
          </p:cNvPr>
          <p:cNvSpPr txBox="1"/>
          <p:nvPr/>
        </p:nvSpPr>
        <p:spPr>
          <a:xfrm>
            <a:off x="1945073" y="5061977"/>
            <a:ext cx="9660313" cy="1405513"/>
          </a:xfrm>
          <a:prstGeom prst="rect">
            <a:avLst/>
          </a:prstGeom>
          <a:solidFill>
            <a:schemeClr val="accent1">
              <a:lumMod val="60000"/>
              <a:lumOff val="40000"/>
            </a:schemeClr>
          </a:solidFill>
        </p:spPr>
        <p:txBody>
          <a:bodyPr wrap="square">
            <a:spAutoFit/>
          </a:bodyPr>
          <a:lstStyle/>
          <a:p>
            <a:pPr>
              <a:spcAft>
                <a:spcPts val="800"/>
              </a:spcAft>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Fișe de cercetare/variante experimentale experimentale/specii,</a:t>
            </a:r>
          </a:p>
          <a:p>
            <a:pPr>
              <a:spcAft>
                <a:spcPts val="800"/>
              </a:spcAft>
            </a:pPr>
            <a:r>
              <a:rPr lang="it-IT"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Semințe verigi superioare (elite, CSD; PB,B)</a:t>
            </a:r>
          </a:p>
          <a:p>
            <a:pPr>
              <a:spcAft>
                <a:spcPts val="800"/>
              </a:spcAft>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Participarea la expoziții organizate cu ocazia manifestărilor științifice (ASAS, proprii) cu rezultatele relevante</a:t>
            </a:r>
          </a:p>
        </p:txBody>
      </p:sp>
    </p:spTree>
    <p:extLst>
      <p:ext uri="{BB962C8B-B14F-4D97-AF65-F5344CB8AC3E}">
        <p14:creationId xmlns:p14="http://schemas.microsoft.com/office/powerpoint/2010/main" val="91659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D1B9425B-F653-1CF2-0BA0-0183A46A2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1BFCFE11-F8F0-3CF1-0380-538FA64E95D1}"/>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5B1766C1-3B10-30FD-0795-B57E9BFE5FB1}"/>
              </a:ext>
            </a:extLst>
          </p:cNvPr>
          <p:cNvSpPr txBox="1"/>
          <p:nvPr/>
        </p:nvSpPr>
        <p:spPr>
          <a:xfrm>
            <a:off x="2195513" y="858838"/>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a:t>
            </a:r>
            <a:r>
              <a:rPr lang="ro-RO" altLang="ro-RO" sz="1400" b="1" kern="0" dirty="0">
                <a:solidFill>
                  <a:srgbClr val="000000"/>
                </a:solidFill>
                <a:latin typeface="Times New Roman" panose="02020603050405020304" pitchFamily="18" charset="0"/>
                <a:cs typeface="Times New Roman" panose="02020603050405020304" pitchFamily="18" charset="0"/>
              </a:rPr>
              <a:t>6</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 – Faza IV</a:t>
            </a:r>
          </a:p>
        </p:txBody>
      </p:sp>
      <p:sp>
        <p:nvSpPr>
          <p:cNvPr id="5" name="Up Arrow Callout 4">
            <a:extLst>
              <a:ext uri="{FF2B5EF4-FFF2-40B4-BE49-F238E27FC236}">
                <a16:creationId xmlns:a16="http://schemas.microsoft.com/office/drawing/2014/main" id="{991B7A24-1CF5-B27B-1C5E-16904E827FB6}"/>
              </a:ext>
            </a:extLst>
          </p:cNvPr>
          <p:cNvSpPr/>
          <p:nvPr/>
        </p:nvSpPr>
        <p:spPr bwMode="auto">
          <a:xfrm>
            <a:off x="611560" y="1322088"/>
            <a:ext cx="11175156" cy="497747"/>
          </a:xfrm>
          <a:prstGeom prst="rect">
            <a:avLst/>
          </a:prstGeom>
          <a:solidFill>
            <a:srgbClr val="CC9900">
              <a:lumMod val="60000"/>
              <a:lumOff val="40000"/>
            </a:srgbClr>
          </a:solidFill>
          <a:ln>
            <a:noFill/>
          </a:ln>
          <a:effectLst/>
        </p:spPr>
        <p:txBody>
          <a:bodyPr lIns="142240" tIns="142240" rIns="142240" bIns="142240" anchor="ctr"/>
          <a:lstStyle>
            <a:lvl1pPr defTabSz="889000">
              <a:defRPr>
                <a:solidFill>
                  <a:schemeClr val="tx1"/>
                </a:solidFill>
                <a:latin typeface="Arial" panose="020B0604020202020204" pitchFamily="34" charset="0"/>
              </a:defRPr>
            </a:lvl1pPr>
            <a:lvl2pPr marL="742950" indent="-285750" defTabSz="889000">
              <a:defRPr>
                <a:solidFill>
                  <a:schemeClr val="tx1"/>
                </a:solidFill>
                <a:latin typeface="Arial" panose="020B0604020202020204" pitchFamily="34" charset="0"/>
              </a:defRPr>
            </a:lvl2pPr>
            <a:lvl3pPr marL="1143000" indent="-228600" defTabSz="889000">
              <a:defRPr>
                <a:solidFill>
                  <a:schemeClr val="tx1"/>
                </a:solidFill>
                <a:latin typeface="Arial" panose="020B0604020202020204" pitchFamily="34" charset="0"/>
              </a:defRPr>
            </a:lvl3pPr>
            <a:lvl4pPr marL="1600200" indent="-228600" defTabSz="889000">
              <a:defRPr>
                <a:solidFill>
                  <a:schemeClr val="tx1"/>
                </a:solidFill>
                <a:latin typeface="Arial" panose="020B0604020202020204" pitchFamily="34" charset="0"/>
              </a:defRPr>
            </a:lvl4pPr>
            <a:lvl5pPr marL="2057400" indent="-228600" defTabSz="889000">
              <a:defRPr>
                <a:solidFill>
                  <a:schemeClr val="tx1"/>
                </a:solidFill>
                <a:latin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89000" eaLnBrk="1" fontAlgn="base" latinLnBrk="0" hangingPunct="1">
              <a:lnSpc>
                <a:spcPct val="90000"/>
              </a:lnSpc>
              <a:spcBef>
                <a:spcPct val="0"/>
              </a:spcBef>
              <a:spcAft>
                <a:spcPct val="35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889000" eaLnBrk="1" fontAlgn="base" latinLnBrk="0" hangingPunct="1">
              <a:lnSpc>
                <a:spcPct val="90000"/>
              </a:lnSpc>
              <a:spcBef>
                <a:spcPct val="0"/>
              </a:spcBef>
              <a:spcAft>
                <a:spcPct val="35000"/>
              </a:spcAft>
              <a:buClrTx/>
              <a:buSzTx/>
              <a:buFontTx/>
              <a:buNone/>
              <a:tabLst/>
              <a:defRPr/>
            </a:pPr>
            <a:r>
              <a:rPr kumimoji="0" lang="ro-RO"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Activitatea </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ro-RO"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 Experimentarea modelului în câmp</a:t>
            </a:r>
          </a:p>
          <a:p>
            <a:pPr marL="0" marR="0" lvl="0" indent="0" algn="ctr" defTabSz="889000" eaLnBrk="1" fontAlgn="base" latinLnBrk="0" hangingPunct="1">
              <a:lnSpc>
                <a:spcPct val="90000"/>
              </a:lnSpc>
              <a:spcBef>
                <a:spcPct val="0"/>
              </a:spcBef>
              <a:spcAft>
                <a:spcPct val="35000"/>
              </a:spcAft>
              <a:buClrTx/>
              <a:buSzTx/>
              <a:buFontTx/>
              <a:buNone/>
              <a:tabLst/>
              <a:defRPr/>
            </a:pPr>
            <a:endParaRPr kumimoji="0" lang="ro-RO"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CasetăText 6">
            <a:extLst>
              <a:ext uri="{FF2B5EF4-FFF2-40B4-BE49-F238E27FC236}">
                <a16:creationId xmlns:a16="http://schemas.microsoft.com/office/drawing/2014/main" id="{24DC0C7E-AA2E-9987-45AA-68A25DEE76B4}"/>
              </a:ext>
            </a:extLst>
          </p:cNvPr>
          <p:cNvSpPr txBox="1"/>
          <p:nvPr/>
        </p:nvSpPr>
        <p:spPr>
          <a:xfrm>
            <a:off x="1560514" y="2576589"/>
            <a:ext cx="10454802" cy="590931"/>
          </a:xfrm>
          <a:prstGeom prst="rect">
            <a:avLst/>
          </a:prstGeom>
          <a:solidFill>
            <a:schemeClr val="accent1">
              <a:lumMod val="40000"/>
              <a:lumOff val="60000"/>
            </a:schemeClr>
          </a:solidFill>
        </p:spPr>
        <p:txBody>
          <a:bodyPr wrap="square">
            <a:spAutoFit/>
          </a:bodyPr>
          <a:lstStyle/>
          <a:p>
            <a:pPr marL="0" marR="0" lvl="0" indent="0" algn="just" defTabSz="889000" rtl="0" eaLnBrk="1" fontAlgn="base" latinLnBrk="0" hangingPunct="1">
              <a:lnSpc>
                <a:spcPct val="90000"/>
              </a:lnSpc>
              <a:spcBef>
                <a:spcPct val="0"/>
              </a:spcBef>
              <a:spcAft>
                <a:spcPct val="35000"/>
              </a:spcAft>
              <a:buClrTx/>
              <a:buSzTx/>
              <a:buFontTx/>
              <a:buNone/>
              <a:tabLst/>
              <a:defRPr/>
            </a:pPr>
            <a:r>
              <a:rPr kumimoji="0" lang="ro-RO"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Sămânţa</a:t>
            </a:r>
            <a:r>
              <a:rPr kumimoji="0" lang="ro-RO"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din categoria </a:t>
            </a:r>
            <a:r>
              <a:rPr kumimoji="0" lang="ro-RO"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Prebază</a:t>
            </a:r>
            <a:r>
              <a:rPr kumimoji="0" lang="ro-RO"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și Sămânța amelioratorului preconizate a fi obținute în faza 5/2025 de către Coordonatorul de Proiect: </a:t>
            </a: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ular Callout 7">
            <a:extLst>
              <a:ext uri="{FF2B5EF4-FFF2-40B4-BE49-F238E27FC236}">
                <a16:creationId xmlns:a16="http://schemas.microsoft.com/office/drawing/2014/main" id="{6AE75A20-47B5-3283-0AE0-C625F33CD3E5}"/>
              </a:ext>
            </a:extLst>
          </p:cNvPr>
          <p:cNvSpPr>
            <a:spLocks noChangeArrowheads="1"/>
          </p:cNvSpPr>
          <p:nvPr/>
        </p:nvSpPr>
        <p:spPr bwMode="auto">
          <a:xfrm>
            <a:off x="347382" y="2086235"/>
            <a:ext cx="1065213" cy="406400"/>
          </a:xfrm>
          <a:prstGeom prst="wedgeRectCallout">
            <a:avLst>
              <a:gd name="adj1" fmla="val 85014"/>
              <a:gd name="adj2" fmla="val -15199"/>
            </a:avLst>
          </a:prstGeom>
          <a:solidFill>
            <a:srgbClr val="FF0000"/>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CP</a:t>
            </a:r>
            <a:endParaRPr kumimoji="0" lang="en-US" altLang="ro-RO"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aphicFrame>
        <p:nvGraphicFramePr>
          <p:cNvPr id="10" name="Tabel 9">
            <a:extLst>
              <a:ext uri="{FF2B5EF4-FFF2-40B4-BE49-F238E27FC236}">
                <a16:creationId xmlns:a16="http://schemas.microsoft.com/office/drawing/2014/main" id="{BB66A527-0D8D-68D7-647A-F8554C4D6E7E}"/>
              </a:ext>
            </a:extLst>
          </p:cNvPr>
          <p:cNvGraphicFramePr>
            <a:graphicFrameLocks noGrp="1"/>
          </p:cNvGraphicFramePr>
          <p:nvPr>
            <p:extLst>
              <p:ext uri="{D42A27DB-BD31-4B8C-83A1-F6EECF244321}">
                <p14:modId xmlns:p14="http://schemas.microsoft.com/office/powerpoint/2010/main" val="970066603"/>
              </p:ext>
            </p:extLst>
          </p:nvPr>
        </p:nvGraphicFramePr>
        <p:xfrm>
          <a:off x="3096192" y="3429000"/>
          <a:ext cx="6205891" cy="2973901"/>
        </p:xfrm>
        <a:graphic>
          <a:graphicData uri="http://schemas.openxmlformats.org/drawingml/2006/table">
            <a:tbl>
              <a:tblPr firstRow="1" firstCol="1" bandRow="1">
                <a:tableStyleId>{5C22544A-7EE6-4342-B048-85BDC9FD1C3A}</a:tableStyleId>
              </a:tblPr>
              <a:tblGrid>
                <a:gridCol w="1240903">
                  <a:extLst>
                    <a:ext uri="{9D8B030D-6E8A-4147-A177-3AD203B41FA5}">
                      <a16:colId xmlns:a16="http://schemas.microsoft.com/office/drawing/2014/main" val="748151224"/>
                    </a:ext>
                  </a:extLst>
                </a:gridCol>
                <a:gridCol w="1240903">
                  <a:extLst>
                    <a:ext uri="{9D8B030D-6E8A-4147-A177-3AD203B41FA5}">
                      <a16:colId xmlns:a16="http://schemas.microsoft.com/office/drawing/2014/main" val="544751926"/>
                    </a:ext>
                  </a:extLst>
                </a:gridCol>
                <a:gridCol w="1240903">
                  <a:extLst>
                    <a:ext uri="{9D8B030D-6E8A-4147-A177-3AD203B41FA5}">
                      <a16:colId xmlns:a16="http://schemas.microsoft.com/office/drawing/2014/main" val="2675453926"/>
                    </a:ext>
                  </a:extLst>
                </a:gridCol>
                <a:gridCol w="1241591">
                  <a:extLst>
                    <a:ext uri="{9D8B030D-6E8A-4147-A177-3AD203B41FA5}">
                      <a16:colId xmlns:a16="http://schemas.microsoft.com/office/drawing/2014/main" val="288387692"/>
                    </a:ext>
                  </a:extLst>
                </a:gridCol>
                <a:gridCol w="1241591">
                  <a:extLst>
                    <a:ext uri="{9D8B030D-6E8A-4147-A177-3AD203B41FA5}">
                      <a16:colId xmlns:a16="http://schemas.microsoft.com/office/drawing/2014/main" val="3982536045"/>
                    </a:ext>
                  </a:extLst>
                </a:gridCol>
              </a:tblGrid>
              <a:tr h="0">
                <a:tc>
                  <a:txBody>
                    <a:bodyPr/>
                    <a:lstStyle/>
                    <a:p>
                      <a:pPr marL="0" marR="0" algn="ctr">
                        <a:lnSpc>
                          <a:spcPct val="115000"/>
                        </a:lnSpc>
                        <a:buNone/>
                      </a:pPr>
                      <a:r>
                        <a:rPr lang="ro-RO" sz="1400" kern="100" dirty="0">
                          <a:effectLst/>
                          <a:latin typeface="Times New Roman" panose="02020603050405020304" pitchFamily="18" charset="0"/>
                          <a:cs typeface="Times New Roman" panose="02020603050405020304" pitchFamily="18" charset="0"/>
                        </a:rPr>
                        <a:t>Specia</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Soiul</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Categoria biologică</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Suprafața (ha)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Producția estimată</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9303484"/>
                  </a:ext>
                </a:extLst>
              </a:tr>
              <a:tr h="0">
                <a:tc rowSpan="3">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Tomate</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Pontica 102</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1.5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4459306"/>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Medeea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SA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1764723"/>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Alexandra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SA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082730"/>
                  </a:ext>
                </a:extLst>
              </a:tr>
              <a:tr h="0">
                <a:tc rowSpan="2">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Ardei gogoșar</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Asteroid 204</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5599604"/>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Cornel 209</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4982380"/>
                  </a:ext>
                </a:extLst>
              </a:tr>
              <a:tr h="0">
                <a:tc rowSpan="4">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Ardei gras</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Vidra 9</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617261"/>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Bârsan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1931193"/>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Vidra 63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4610524"/>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Vidra 45</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0917954"/>
                  </a:ext>
                </a:extLst>
              </a:tr>
              <a:tr h="0">
                <a:tc rowSpan="2">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Pătlăgele vinete</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Belona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PB</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0.3</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447283"/>
                  </a:ext>
                </a:extLst>
              </a:tr>
              <a:tr h="0">
                <a:tc vMerge="1">
                  <a:txBody>
                    <a:bodyPr/>
                    <a:lstStyle/>
                    <a:p>
                      <a:endParaRPr lang="en-US"/>
                    </a:p>
                  </a:txBody>
                  <a:tcP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Tudora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CA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a:effectLst/>
                          <a:latin typeface="Times New Roman" panose="02020603050405020304" pitchFamily="18" charset="0"/>
                          <a:cs typeface="Times New Roman" panose="02020603050405020304" pitchFamily="18" charset="0"/>
                        </a:rPr>
                        <a:t>0.01</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ro-RO" sz="1400" kern="100" dirty="0">
                          <a:effectLst/>
                          <a:latin typeface="Times New Roman" panose="02020603050405020304" pitchFamily="18" charset="0"/>
                          <a:cs typeface="Times New Roman" panose="02020603050405020304" pitchFamily="18" charset="0"/>
                        </a:rPr>
                        <a:t>0.2</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7256267"/>
                  </a:ext>
                </a:extLst>
              </a:tr>
            </a:tbl>
          </a:graphicData>
        </a:graphic>
      </p:graphicFrame>
    </p:spTree>
    <p:extLst>
      <p:ext uri="{BB962C8B-B14F-4D97-AF65-F5344CB8AC3E}">
        <p14:creationId xmlns:p14="http://schemas.microsoft.com/office/powerpoint/2010/main" val="287015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69F8C564-248F-F1AB-90D4-DD89546FB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028D4CC8-2F72-B549-C198-14DA86F3E0AB}"/>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E41B1885-5520-128F-6CFF-136CF41B887F}"/>
              </a:ext>
            </a:extLst>
          </p:cNvPr>
          <p:cNvSpPr txBox="1"/>
          <p:nvPr/>
        </p:nvSpPr>
        <p:spPr>
          <a:xfrm>
            <a:off x="2125175" y="755650"/>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I</a:t>
            </a:r>
            <a:r>
              <a:rPr lang="en-US"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CasetăText 7">
            <a:extLst>
              <a:ext uri="{FF2B5EF4-FFF2-40B4-BE49-F238E27FC236}">
                <a16:creationId xmlns:a16="http://schemas.microsoft.com/office/drawing/2014/main" id="{7E16B1A8-FE39-CED5-180B-816F72174273}"/>
              </a:ext>
            </a:extLst>
          </p:cNvPr>
          <p:cNvSpPr txBox="1"/>
          <p:nvPr/>
        </p:nvSpPr>
        <p:spPr>
          <a:xfrm>
            <a:off x="468313" y="1214457"/>
            <a:ext cx="11277095" cy="385362"/>
          </a:xfrm>
          <a:prstGeom prst="rect">
            <a:avLst/>
          </a:prstGeom>
          <a:solidFill>
            <a:schemeClr val="accent1">
              <a:lumMod val="40000"/>
              <a:lumOff val="60000"/>
            </a:schemeClr>
          </a:solidFill>
        </p:spPr>
        <p:txBody>
          <a:bodyPr wrap="square">
            <a:spAutoFit/>
          </a:bodyPr>
          <a:lstStyle/>
          <a:p>
            <a:pPr indent="457200" algn="just">
              <a:lnSpc>
                <a:spcPct val="115000"/>
              </a:lnSpc>
            </a:pP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Activitate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o-RO"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Experimentarea modelului în câmp</a:t>
            </a:r>
          </a:p>
        </p:txBody>
      </p:sp>
      <p:sp>
        <p:nvSpPr>
          <p:cNvPr id="12" name="CasetăText 11">
            <a:extLst>
              <a:ext uri="{FF2B5EF4-FFF2-40B4-BE49-F238E27FC236}">
                <a16:creationId xmlns:a16="http://schemas.microsoft.com/office/drawing/2014/main" id="{DEB04C7F-69DD-FC7E-C9CC-483DD2800A4C}"/>
              </a:ext>
            </a:extLst>
          </p:cNvPr>
          <p:cNvSpPr txBox="1"/>
          <p:nvPr/>
        </p:nvSpPr>
        <p:spPr>
          <a:xfrm>
            <a:off x="1697399" y="2181557"/>
            <a:ext cx="10048009" cy="4531818"/>
          </a:xfrm>
          <a:prstGeom prst="rect">
            <a:avLst/>
          </a:prstGeom>
          <a:solidFill>
            <a:schemeClr val="accent1">
              <a:lumMod val="40000"/>
              <a:lumOff val="60000"/>
            </a:schemeClr>
          </a:solidFill>
        </p:spPr>
        <p:txBody>
          <a:bodyPr wrap="square">
            <a:spAutoFit/>
          </a:bodyPr>
          <a:lstStyle/>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 anul 2025, în câmpul de cercetare al Coordonatorului de proiect au fost înființate următoarele Câmpuri:</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tomate soiul Pontica 102 – 0,1 ha;          </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Sămânța Amelioratorului (SA) soiul Alexandra – 0,03 ha;          </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Sămânța Amelioratorului (SA) soiul Medeea – 0,03 ha;          </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ardei gogoșar soiul Asteroid 204 – 0,1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ardei gogoșar soiul Cornel 209 – 0,1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Sămânța Amelioratorului (SA) soiul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58 – 0,01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ardei gras Vidra 9 – 0,03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ardei gras Bârsan – 0,03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ardei gras Vidra 45 – 0,03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ardei gras Vidra 63 – 0,03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a:t>
            </a:r>
            <a:r>
              <a:rPr lang="ro-RO"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pătlăgele vinete Belona – 0,05 ha.</a:t>
            </a:r>
          </a:p>
          <a:p>
            <a:pPr indent="457200" algn="just">
              <a:lnSpc>
                <a:spcPct val="115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Câmp Sămânța Amelioratorului (SA) soiul Tudora – 0,03 ha;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3" name="Rectangular Callout 15">
            <a:extLst>
              <a:ext uri="{FF2B5EF4-FFF2-40B4-BE49-F238E27FC236}">
                <a16:creationId xmlns:a16="http://schemas.microsoft.com/office/drawing/2014/main" id="{33726E4C-2208-B5B9-8988-D97475B3427C}"/>
              </a:ext>
            </a:extLst>
          </p:cNvPr>
          <p:cNvSpPr>
            <a:spLocks noChangeArrowheads="1"/>
          </p:cNvSpPr>
          <p:nvPr/>
        </p:nvSpPr>
        <p:spPr bwMode="auto">
          <a:xfrm>
            <a:off x="155575" y="1840897"/>
            <a:ext cx="1201738" cy="541337"/>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8393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tet">
            <a:extLst>
              <a:ext uri="{FF2B5EF4-FFF2-40B4-BE49-F238E27FC236}">
                <a16:creationId xmlns:a16="http://schemas.microsoft.com/office/drawing/2014/main" id="{DED43862-6E32-5405-950C-B59ADD03F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20" y="161131"/>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B7AA002F-44E3-02CE-4EB4-22984F7C777E}"/>
              </a:ext>
            </a:extLst>
          </p:cNvPr>
          <p:cNvSpPr txBox="1">
            <a:spLocks noChangeArrowheads="1"/>
          </p:cNvSpPr>
          <p:nvPr/>
        </p:nvSpPr>
        <p:spPr bwMode="auto">
          <a:xfrm>
            <a:off x="1331913" y="249238"/>
            <a:ext cx="6769100" cy="400050"/>
          </a:xfrm>
          <a:prstGeom prst="rect">
            <a:avLst/>
          </a:prstGeom>
          <a:solidFill>
            <a:srgbClr val="3B812F">
              <a:lumMod val="40000"/>
              <a:lumOff val="60000"/>
            </a:srgb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o-RO"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PLAN  SECTORIAL  ADER 2026</a:t>
            </a:r>
            <a:endParaRPr kumimoji="0" lang="en-US" altLang="ro-RO"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TextBox 20">
            <a:extLst>
              <a:ext uri="{FF2B5EF4-FFF2-40B4-BE49-F238E27FC236}">
                <a16:creationId xmlns:a16="http://schemas.microsoft.com/office/drawing/2014/main" id="{465828C2-E602-2395-5F81-FFB6F47E7056}"/>
              </a:ext>
            </a:extLst>
          </p:cNvPr>
          <p:cNvSpPr txBox="1"/>
          <p:nvPr/>
        </p:nvSpPr>
        <p:spPr>
          <a:xfrm>
            <a:off x="2055920" y="1042194"/>
            <a:ext cx="5040312" cy="307975"/>
          </a:xfrm>
          <a:prstGeom prst="rect">
            <a:avLst/>
          </a:prstGeom>
          <a:solidFill>
            <a:srgbClr val="FFFFFF"/>
          </a:solidFill>
          <a:ln w="12700" cap="flat" cmpd="sng" algn="ctr">
            <a:solidFill>
              <a:srgbClr val="CC9900"/>
            </a:solidFill>
            <a:prstDash val="solid"/>
            <a:miter lim="800000"/>
          </a:ln>
          <a:effec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Numărul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codul</a:t>
            </a:r>
            <a:r>
              <a:rPr kumimoji="0" lang="en-US"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ro-RO" sz="1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proiectului</a:t>
            </a:r>
            <a:r>
              <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622/ADER 6.2.2. – Faza </a:t>
            </a:r>
            <a:r>
              <a:rPr lang="ro-RO" altLang="ro-RO" sz="1400" b="1" kern="0" dirty="0">
                <a:solidFill>
                  <a:srgbClr val="000000"/>
                </a:solidFill>
                <a:latin typeface="Times New Roman" panose="02020603050405020304" pitchFamily="18" charset="0"/>
                <a:cs typeface="Times New Roman" panose="02020603050405020304" pitchFamily="18" charset="0"/>
              </a:rPr>
              <a:t>V</a:t>
            </a:r>
            <a:endParaRPr kumimoji="0" lang="ro-RO" altLang="ro-RO" sz="1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CasetăText 5">
            <a:extLst>
              <a:ext uri="{FF2B5EF4-FFF2-40B4-BE49-F238E27FC236}">
                <a16:creationId xmlns:a16="http://schemas.microsoft.com/office/drawing/2014/main" id="{31DF26B7-DE3C-801C-81BD-9D6814A8F1D8}"/>
              </a:ext>
            </a:extLst>
          </p:cNvPr>
          <p:cNvSpPr txBox="1"/>
          <p:nvPr/>
        </p:nvSpPr>
        <p:spPr>
          <a:xfrm>
            <a:off x="2748479" y="5413043"/>
            <a:ext cx="8404560" cy="1022459"/>
          </a:xfrm>
          <a:prstGeom prst="rect">
            <a:avLst/>
          </a:prstGeom>
          <a:solidFill>
            <a:schemeClr val="accent1">
              <a:lumMod val="40000"/>
              <a:lumOff val="60000"/>
            </a:schemeClr>
          </a:solidFill>
        </p:spPr>
        <p:txBody>
          <a:bodyPr wrap="square">
            <a:spAutoFit/>
          </a:bodyPr>
          <a:lstStyle/>
          <a:p>
            <a:pPr marL="285750" lvl="0" indent="-285750" algn="just">
              <a:lnSpc>
                <a:spcPct val="115000"/>
              </a:lnSpc>
              <a:buFontTx/>
              <a:buChar char="-"/>
            </a:pP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Câmp Bază tomate soiul </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Florina 44;</a:t>
            </a:r>
          </a:p>
          <a:p>
            <a:pPr lvl="0" algn="just">
              <a:lnSpc>
                <a:spcPct val="115000"/>
              </a:lnSpc>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Câmp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rdei gras soiul Galben superior;</a:t>
            </a:r>
          </a:p>
          <a:p>
            <a:pPr lvl="0" algn="just">
              <a:lnSpc>
                <a:spcPct val="115000"/>
              </a:lnSpc>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Câmp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Prebază</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soiul de </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ătlăgele vinete </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Rebeca</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CasetăText 6">
            <a:extLst>
              <a:ext uri="{FF2B5EF4-FFF2-40B4-BE49-F238E27FC236}">
                <a16:creationId xmlns:a16="http://schemas.microsoft.com/office/drawing/2014/main" id="{20AD5CE5-B44A-E6BF-B04E-16AE7F6A346B}"/>
              </a:ext>
            </a:extLst>
          </p:cNvPr>
          <p:cNvSpPr txBox="1"/>
          <p:nvPr/>
        </p:nvSpPr>
        <p:spPr>
          <a:xfrm>
            <a:off x="2252159" y="1643575"/>
            <a:ext cx="9688145" cy="3570849"/>
          </a:xfrm>
          <a:prstGeom prst="rect">
            <a:avLst/>
          </a:prstGeom>
          <a:solidFill>
            <a:schemeClr val="accent1">
              <a:lumMod val="40000"/>
              <a:lumOff val="60000"/>
            </a:schemeClr>
          </a:solidFill>
        </p:spPr>
        <p:txBody>
          <a:bodyPr wrap="square">
            <a:spAutoFit/>
          </a:bodyPr>
          <a:lstStyle/>
          <a:p>
            <a:pPr marL="285750" lvl="0" indent="-285750" algn="just">
              <a:lnSpc>
                <a:spcPct val="115000"/>
              </a:lnSpc>
              <a:buFontTx/>
              <a:buChar char="-"/>
            </a:pP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8 câmpuri de studiu al descendențelor pentru soiurile omologate, respectiv 1 câmpuri de alegere pentru tomate de industrie,  Pontica 102, 3 câmpuri de alegere pentru ardei gras soiurile – Vidra 9, Bârsan și Vidra 45, 3 câmpuri pentru ardeiul </a:t>
            </a:r>
            <a:r>
              <a:rPr lang="ro-RO"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gogoşar</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soiul Asteroid 204, Cornel 209 și </a:t>
            </a:r>
            <a:r>
              <a:rPr lang="ro-RO"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58, 1 câmp de alegere pentru pătlăgele vinete – soiul Belona.</a:t>
            </a:r>
          </a:p>
          <a:p>
            <a:pPr marL="285750" lvl="0" indent="-285750" algn="just">
              <a:lnSpc>
                <a:spcPct val="115000"/>
              </a:lnSpc>
              <a:buFontTx/>
              <a:buChar char="-"/>
            </a:pP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câmpuri de alegere pentru soiurile nou omologate, respectiv 1 câmpuri de alegere pentru tomate de industrie, Alexandra, 1 câmp de alegere pentru ardei gras soiul – Vidra 63 și 1 câmp de alegere pentru pătlăgele vinete – soiul Tudora. </a:t>
            </a:r>
          </a:p>
          <a:p>
            <a:pPr marL="285750" lvl="0" indent="-285750" algn="just">
              <a:lnSpc>
                <a:spcPct val="115000"/>
              </a:lnSpc>
              <a:buFontTx/>
              <a:buChar char="-"/>
            </a:pP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 experiență privind </a:t>
            </a:r>
            <a:r>
              <a:rPr lang="ro-RO"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studiul influenței unor diferite tipuri de </a:t>
            </a:r>
            <a:r>
              <a:rPr lang="ro-RO"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mulci</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lvl="0" indent="-285750" algn="just">
              <a:lnSpc>
                <a:spcPct val="115000"/>
              </a:lnSpc>
              <a:buFontTx/>
              <a:buChar char="-"/>
            </a:pP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experiență privind studierea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influenţei</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frecvenţei</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tratamentelor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foliare</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cu azotat de calciu, produsul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Calcinit</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în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combinaţie</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cu biostimulatorul </a:t>
            </a:r>
            <a:r>
              <a:rPr lang="ro-RO"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Sprintene</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asupra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cantităţii</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calităţii</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seminţelor</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la ardei, tomate </a:t>
            </a:r>
            <a:r>
              <a:rPr lang="ro-RO"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pătlăgele vinete. </a:t>
            </a:r>
          </a:p>
        </p:txBody>
      </p:sp>
      <p:sp>
        <p:nvSpPr>
          <p:cNvPr id="8" name="Rectangular Callout 15">
            <a:extLst>
              <a:ext uri="{FF2B5EF4-FFF2-40B4-BE49-F238E27FC236}">
                <a16:creationId xmlns:a16="http://schemas.microsoft.com/office/drawing/2014/main" id="{C08410D8-5D3B-B6F4-42F3-35AADAA3DE84}"/>
              </a:ext>
            </a:extLst>
          </p:cNvPr>
          <p:cNvSpPr>
            <a:spLocks noChangeArrowheads="1"/>
          </p:cNvSpPr>
          <p:nvPr/>
        </p:nvSpPr>
        <p:spPr bwMode="auto">
          <a:xfrm>
            <a:off x="471776" y="1712698"/>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CP</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9" name="Rectangular Callout 15">
            <a:extLst>
              <a:ext uri="{FF2B5EF4-FFF2-40B4-BE49-F238E27FC236}">
                <a16:creationId xmlns:a16="http://schemas.microsoft.com/office/drawing/2014/main" id="{A58C0206-A889-2F04-63A6-1845159518E8}"/>
              </a:ext>
            </a:extLst>
          </p:cNvPr>
          <p:cNvSpPr>
            <a:spLocks noChangeArrowheads="1"/>
          </p:cNvSpPr>
          <p:nvPr/>
        </p:nvSpPr>
        <p:spPr bwMode="auto">
          <a:xfrm>
            <a:off x="471776" y="5325270"/>
            <a:ext cx="1065212" cy="407988"/>
          </a:xfrm>
          <a:prstGeom prst="wedgeRectCallout">
            <a:avLst>
              <a:gd name="adj1" fmla="val 84884"/>
              <a:gd name="adj2" fmla="val -17843"/>
            </a:avLst>
          </a:prstGeom>
          <a:solidFill>
            <a:srgbClr val="3B812F">
              <a:lumMod val="40000"/>
              <a:lumOff val="60000"/>
            </a:srgbClr>
          </a:solidFill>
          <a:ln w="55000" cmpd="thickThin" algn="ctr">
            <a:solidFill>
              <a:srgbClr val="1E768C"/>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P1</a:t>
            </a:r>
            <a:endParaRPr kumimoji="0" lang="en-US" altLang="ro-RO" sz="1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34920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1115</TotalTime>
  <Words>3586</Words>
  <Application>Microsoft Office PowerPoint</Application>
  <PresentationFormat>Ecran lat</PresentationFormat>
  <Paragraphs>365</Paragraphs>
  <Slides>20</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20</vt:i4>
      </vt:variant>
    </vt:vector>
  </HeadingPairs>
  <TitlesOfParts>
    <vt:vector size="28" baseType="lpstr">
      <vt:lpstr>Arial</vt:lpstr>
      <vt:lpstr>Calibri</vt:lpstr>
      <vt:lpstr>Century Gothic</vt:lpstr>
      <vt:lpstr>Lucida Sans Unicode</vt:lpstr>
      <vt:lpstr>Times New Roman</vt:lpstr>
      <vt:lpstr>Trebuchet MS</vt:lpstr>
      <vt:lpstr>Wingdings 3</vt:lpstr>
      <vt:lpstr>Ion</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ICDLF VIDRA</dc:creator>
  <cp:lastModifiedBy>ion scurtu</cp:lastModifiedBy>
  <cp:revision>18</cp:revision>
  <dcterms:created xsi:type="dcterms:W3CDTF">2023-10-08T15:04:22Z</dcterms:created>
  <dcterms:modified xsi:type="dcterms:W3CDTF">2025-10-20T10:51:21Z</dcterms:modified>
</cp:coreProperties>
</file>