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72" r:id="rId1"/>
  </p:sldMasterIdLst>
  <p:notesMasterIdLst>
    <p:notesMasterId r:id="rId20"/>
  </p:notesMasterIdLst>
  <p:sldIdLst>
    <p:sldId id="257" r:id="rId2"/>
    <p:sldId id="304" r:id="rId3"/>
    <p:sldId id="281" r:id="rId4"/>
    <p:sldId id="306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23" r:id="rId16"/>
    <p:sldId id="322" r:id="rId17"/>
    <p:sldId id="324" r:id="rId18"/>
    <p:sldId id="32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E917"/>
    <a:srgbClr val="FFFF99"/>
    <a:srgbClr val="00602B"/>
    <a:srgbClr val="F9BC63"/>
    <a:srgbClr val="6BE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Stil luminos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77" d="100"/>
          <a:sy n="77" d="100"/>
        </p:scale>
        <p:origin x="15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Media ouă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Kaptur F1</c:v>
                </c:pt>
                <c:pt idx="1">
                  <c:v>Ureche de Elefant</c:v>
                </c:pt>
                <c:pt idx="2">
                  <c:v>Barbie F1</c:v>
                </c:pt>
                <c:pt idx="3">
                  <c:v>Marbella F1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0.39</c:v>
                </c:pt>
                <c:pt idx="1">
                  <c:v>0.83</c:v>
                </c:pt>
                <c:pt idx="2">
                  <c:v>0.57999999999999996</c:v>
                </c:pt>
                <c:pt idx="3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6-4000-8B15-0FACEBE026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 nimfe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Kaptur F1</c:v>
                </c:pt>
                <c:pt idx="1">
                  <c:v>Ureche de Elefant</c:v>
                </c:pt>
                <c:pt idx="2">
                  <c:v>Barbie F1</c:v>
                </c:pt>
                <c:pt idx="3">
                  <c:v>Marbella F1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0.11</c:v>
                </c:pt>
                <c:pt idx="1">
                  <c:v>0.26</c:v>
                </c:pt>
                <c:pt idx="2">
                  <c:v>0.33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F6-4000-8B15-0FACEBE026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Media adulți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Kaptur F1</c:v>
                </c:pt>
                <c:pt idx="1">
                  <c:v>Ureche de Elefant</c:v>
                </c:pt>
                <c:pt idx="2">
                  <c:v>Barbie F1</c:v>
                </c:pt>
                <c:pt idx="3">
                  <c:v>Marbella F1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</c:v>
                </c:pt>
                <c:pt idx="1">
                  <c:v>0.39</c:v>
                </c:pt>
                <c:pt idx="2">
                  <c:v>0.35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F6-4000-8B15-0FACEBE026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9241720"/>
        <c:axId val="319238840"/>
      </c:barChart>
      <c:catAx>
        <c:axId val="319241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238840"/>
        <c:crosses val="autoZero"/>
        <c:auto val="1"/>
        <c:lblAlgn val="ctr"/>
        <c:lblOffset val="100"/>
        <c:noMultiLvlLbl val="0"/>
      </c:catAx>
      <c:valAx>
        <c:axId val="319238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241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6AF1F-8A54-4546-8DBE-395EC4D34433}" type="datetimeFigureOut">
              <a:rPr lang="ro-RO" smtClean="0"/>
              <a:t>23.10.2025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2D281-E42D-4C5A-BE26-C901664F3F8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51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1547813" y="115888"/>
            <a:ext cx="6408737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764704"/>
            <a:ext cx="1728192" cy="33855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CONTRACTOR</a:t>
            </a:r>
          </a:p>
        </p:txBody>
      </p:sp>
      <p:pic>
        <p:nvPicPr>
          <p:cNvPr id="17412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33375"/>
            <a:ext cx="936625" cy="9350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2362200" y="1371600"/>
            <a:ext cx="4354513" cy="369332"/>
          </a:xfrm>
          <a:prstGeom prst="rect">
            <a:avLst/>
          </a:prstGeom>
          <a:solidFill>
            <a:srgbClr val="00CC00"/>
          </a:solidFill>
          <a:ln w="54991" cmpd="thickThin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ADER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.3.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3209925" y="745193"/>
            <a:ext cx="5400675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4991" cmpd="thickThin" algn="ctr">
            <a:solidFill>
              <a:srgbClr val="008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INSTITUTUL DE CERCETARE – </a:t>
            </a:r>
            <a:r>
              <a:rPr lang="ro-RO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DEZVOLTARE</a:t>
            </a:r>
            <a:endParaRPr lang="ro-RO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PENTRU LEGUMICULTURĂ ŞI</a:t>
            </a:r>
            <a:r>
              <a:rPr lang="ro-RO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FLORICULTURĂ</a:t>
            </a:r>
            <a:r>
              <a:rPr lang="ro-RO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- VIDRA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905000"/>
            <a:ext cx="2808287" cy="76944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Anul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începerii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07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8" name="TextBox 14"/>
          <p:cNvSpPr txBox="1">
            <a:spLocks noChangeArrowheads="1"/>
          </p:cNvSpPr>
          <p:nvPr/>
        </p:nvSpPr>
        <p:spPr bwMode="auto">
          <a:xfrm>
            <a:off x="304800" y="2895600"/>
            <a:ext cx="8505825" cy="923330"/>
          </a:xfrm>
          <a:prstGeom prst="rect">
            <a:avLst/>
          </a:prstGeom>
          <a:solidFill>
            <a:srgbClr val="C00000"/>
          </a:solidFill>
          <a:ln w="54991" cmpd="thickThin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Denumirea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o-RO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b="1" dirty="0">
                <a:solidFill>
                  <a:schemeClr val="bg1"/>
                </a:solidFill>
              </a:rPr>
              <a:t>ADER </a:t>
            </a:r>
            <a:r>
              <a:rPr lang="ro-RO" b="1" dirty="0">
                <a:solidFill>
                  <a:schemeClr val="bg1"/>
                </a:solidFill>
              </a:rPr>
              <a:t>6</a:t>
            </a:r>
            <a:r>
              <a:rPr lang="en-US" b="1" dirty="0">
                <a:solidFill>
                  <a:schemeClr val="bg1"/>
                </a:solidFill>
              </a:rPr>
              <a:t>.3.</a:t>
            </a:r>
            <a:r>
              <a:rPr lang="ro-RO" b="1" dirty="0">
                <a:solidFill>
                  <a:schemeClr val="bg1"/>
                </a:solidFill>
              </a:rPr>
              <a:t>1</a:t>
            </a:r>
            <a:r>
              <a:rPr lang="en-US" b="1" dirty="0">
                <a:solidFill>
                  <a:schemeClr val="bg1"/>
                </a:solidFill>
              </a:rPr>
              <a:t>5 </a:t>
            </a:r>
            <a:r>
              <a:rPr lang="ro-RO" sz="1800" b="1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 integrat pentru controlul agenților de dăunare la principalele specii de legume cultivate în spații protejate în sistem convențional și ecologic</a:t>
            </a:r>
            <a:endParaRPr lang="en-US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9" name="TextBox 15"/>
          <p:cNvSpPr txBox="1">
            <a:spLocks noChangeArrowheads="1"/>
          </p:cNvSpPr>
          <p:nvPr/>
        </p:nvSpPr>
        <p:spPr bwMode="auto">
          <a:xfrm>
            <a:off x="457200" y="4267200"/>
            <a:ext cx="81534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4991" cmpd="thickThin" algn="ctr">
            <a:solidFill>
              <a:srgbClr val="008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Denumirea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fazei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o-RO" sz="18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Mijloace de prevenire și control a agenților de dăunare la culturile de ardei și vinete în sistem convențional și ecologic</a:t>
            </a:r>
            <a:r>
              <a:rPr lang="en-US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"</a:t>
            </a:r>
            <a:endParaRPr lang="ro-RO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5486400"/>
            <a:ext cx="5334000" cy="369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o-RO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Director de proiect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o-RO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/>
              <a:t>Dr.ing. Șovărel Gabriela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5400" y="5943600"/>
            <a:ext cx="3657600" cy="73866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o-RO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Contact</a:t>
            </a:r>
          </a:p>
          <a:p>
            <a:pPr>
              <a:defRPr/>
            </a:pPr>
            <a:r>
              <a:rPr lang="ro-RO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Tel:</a:t>
            </a:r>
            <a:r>
              <a:rPr lang="en-US" sz="1400" dirty="0"/>
              <a:t> 0723645851 </a:t>
            </a:r>
            <a:endParaRPr lang="ro-RO" sz="1400" dirty="0"/>
          </a:p>
          <a:p>
            <a:pPr>
              <a:defRPr/>
            </a:pPr>
            <a:r>
              <a:rPr lang="en-US" sz="1400" dirty="0"/>
              <a:t>e-mail: gabriela_sovarel@yahoo.com</a:t>
            </a:r>
            <a:r>
              <a:rPr lang="ro-RO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1905000"/>
            <a:ext cx="2808287" cy="76944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Anul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finaliz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ării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07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ro-RO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652EE-17D0-A901-2A7D-C20B1AED2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68B7FF9F-C474-93D3-DFF6-AF9F766DD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2B313840-3F16-85AB-94E6-82CC0E324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411D7494-92F1-2ECF-A973-C27A0037E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E218EBA6-076A-5DA5-88B2-82BF98DD219F}"/>
              </a:ext>
            </a:extLst>
          </p:cNvPr>
          <p:cNvSpPr txBox="1"/>
          <p:nvPr/>
        </p:nvSpPr>
        <p:spPr>
          <a:xfrm>
            <a:off x="869950" y="1575281"/>
            <a:ext cx="73152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de tratamente ardei și vinete în sistem biologic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5E43570B-4249-F939-1C34-2F717267A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670481"/>
              </p:ext>
            </p:extLst>
          </p:nvPr>
        </p:nvGraphicFramePr>
        <p:xfrm>
          <a:off x="304800" y="2064768"/>
          <a:ext cx="8534400" cy="366344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00811">
                  <a:extLst>
                    <a:ext uri="{9D8B030D-6E8A-4147-A177-3AD203B41FA5}">
                      <a16:colId xmlns:a16="http://schemas.microsoft.com/office/drawing/2014/main" val="3985158284"/>
                    </a:ext>
                  </a:extLst>
                </a:gridCol>
                <a:gridCol w="1148206">
                  <a:extLst>
                    <a:ext uri="{9D8B030D-6E8A-4147-A177-3AD203B41FA5}">
                      <a16:colId xmlns:a16="http://schemas.microsoft.com/office/drawing/2014/main" val="734009855"/>
                    </a:ext>
                  </a:extLst>
                </a:gridCol>
                <a:gridCol w="1261796">
                  <a:extLst>
                    <a:ext uri="{9D8B030D-6E8A-4147-A177-3AD203B41FA5}">
                      <a16:colId xmlns:a16="http://schemas.microsoft.com/office/drawing/2014/main" val="1834218681"/>
                    </a:ext>
                  </a:extLst>
                </a:gridCol>
                <a:gridCol w="1021363">
                  <a:extLst>
                    <a:ext uri="{9D8B030D-6E8A-4147-A177-3AD203B41FA5}">
                      <a16:colId xmlns:a16="http://schemas.microsoft.com/office/drawing/2014/main" val="2106799393"/>
                    </a:ext>
                  </a:extLst>
                </a:gridCol>
                <a:gridCol w="1022311">
                  <a:extLst>
                    <a:ext uri="{9D8B030D-6E8A-4147-A177-3AD203B41FA5}">
                      <a16:colId xmlns:a16="http://schemas.microsoft.com/office/drawing/2014/main" val="514547541"/>
                    </a:ext>
                  </a:extLst>
                </a:gridCol>
                <a:gridCol w="1003378">
                  <a:extLst>
                    <a:ext uri="{9D8B030D-6E8A-4147-A177-3AD203B41FA5}">
                      <a16:colId xmlns:a16="http://schemas.microsoft.com/office/drawing/2014/main" val="904030429"/>
                    </a:ext>
                  </a:extLst>
                </a:gridCol>
                <a:gridCol w="1275995">
                  <a:extLst>
                    <a:ext uri="{9D8B030D-6E8A-4147-A177-3AD203B41FA5}">
                      <a16:colId xmlns:a16="http://schemas.microsoft.com/office/drawing/2014/main" val="2893845461"/>
                    </a:ext>
                  </a:extLst>
                </a:gridCol>
                <a:gridCol w="1000540">
                  <a:extLst>
                    <a:ext uri="{9D8B030D-6E8A-4147-A177-3AD203B41FA5}">
                      <a16:colId xmlns:a16="http://schemas.microsoft.com/office/drawing/2014/main" val="4376138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Nr. Trat.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Data tratament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Agent de dăunare </a:t>
                      </a:r>
                      <a:r>
                        <a:rPr lang="ro-RO" sz="1600" dirty="0" err="1">
                          <a:effectLst/>
                        </a:rPr>
                        <a:t>combatut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6393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T1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23 mai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Alternaria capsici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Cavaler 600SL 0,3%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Amulet 40 l/ha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Zytron 0,15%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Mimoten 0,3%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3309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4 iunie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Tratament  cu Konflic pentru Myzus persicae, Thrips tabaci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85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11 iunie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Tratament cu Fytomax PM pentru Myzus persicae și Tetranychus urticae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60952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27 iunie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Lansări de prădători: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1. Pentru </a:t>
                      </a:r>
                      <a:r>
                        <a:rPr lang="ro-RO" sz="1600" dirty="0" err="1">
                          <a:effectLst/>
                        </a:rPr>
                        <a:t>Thrips</a:t>
                      </a:r>
                      <a:r>
                        <a:rPr lang="ro-RO" sz="1600" dirty="0">
                          <a:effectLst/>
                        </a:rPr>
                        <a:t> tabaci: </a:t>
                      </a:r>
                      <a:r>
                        <a:rPr lang="ro-RO" sz="1600" dirty="0" err="1">
                          <a:effectLst/>
                        </a:rPr>
                        <a:t>Orius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laevigatus</a:t>
                      </a:r>
                      <a:r>
                        <a:rPr lang="ro-RO" sz="1600" dirty="0">
                          <a:effectLst/>
                        </a:rPr>
                        <a:t>, </a:t>
                      </a:r>
                      <a:r>
                        <a:rPr lang="ro-RO" sz="1600" dirty="0" err="1">
                          <a:effectLst/>
                        </a:rPr>
                        <a:t>Transeius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montdorensis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2. Pentru </a:t>
                      </a:r>
                      <a:r>
                        <a:rPr lang="ro-RO" sz="1600" dirty="0" err="1">
                          <a:effectLst/>
                        </a:rPr>
                        <a:t>Tetranychus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urticae</a:t>
                      </a:r>
                      <a:r>
                        <a:rPr lang="ro-RO" sz="1600" dirty="0">
                          <a:effectLst/>
                        </a:rPr>
                        <a:t>: </a:t>
                      </a:r>
                      <a:r>
                        <a:rPr lang="ro-RO" sz="1600" dirty="0" err="1">
                          <a:effectLst/>
                        </a:rPr>
                        <a:t>Transeius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montdorensis</a:t>
                      </a:r>
                      <a:r>
                        <a:rPr lang="ro-RO" sz="1600" dirty="0">
                          <a:effectLst/>
                        </a:rPr>
                        <a:t>, </a:t>
                      </a:r>
                      <a:r>
                        <a:rPr lang="ro-RO" sz="1600" dirty="0" err="1">
                          <a:effectLst/>
                        </a:rPr>
                        <a:t>Phytoseiulus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persimilis</a:t>
                      </a:r>
                      <a:endParaRPr lang="en-GB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3. Pentru </a:t>
                      </a:r>
                      <a:r>
                        <a:rPr lang="ro-RO" sz="1600" dirty="0" err="1">
                          <a:effectLst/>
                        </a:rPr>
                        <a:t>Myzus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persicae</a:t>
                      </a:r>
                      <a:r>
                        <a:rPr lang="ro-RO" sz="1600" dirty="0">
                          <a:effectLst/>
                        </a:rPr>
                        <a:t>: </a:t>
                      </a:r>
                      <a:r>
                        <a:rPr lang="ro-RO" sz="1600" dirty="0" err="1">
                          <a:effectLst/>
                        </a:rPr>
                        <a:t>Aphidius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colemani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1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705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CB553-7909-CB60-AD97-A4FFDBF11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053D91F7-0F12-92C6-C0CA-5848B9832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5EE44C07-AFFC-1B41-A7ED-B140D297F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507E1911-8A40-96ED-EBF6-7107AE1AE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21C3E100-B630-4937-7B2E-EBC76DBBBE7C}"/>
              </a:ext>
            </a:extLst>
          </p:cNvPr>
          <p:cNvSpPr txBox="1"/>
          <p:nvPr/>
        </p:nvSpPr>
        <p:spPr>
          <a:xfrm>
            <a:off x="0" y="1030273"/>
            <a:ext cx="9144000" cy="324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Eficacitatea produselor de combatere a agentului patogen </a:t>
            </a:r>
            <a:r>
              <a:rPr lang="ro-RO" sz="14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Alternaria</a:t>
            </a:r>
            <a:r>
              <a:rPr lang="ro-RO" sz="14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ro-RO" sz="14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culturile de ardei în sistem biologic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0268F25-1612-ADAD-1CEC-BC4DF8E10D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550375"/>
              </p:ext>
            </p:extLst>
          </p:nvPr>
        </p:nvGraphicFramePr>
        <p:xfrm>
          <a:off x="114300" y="1354464"/>
          <a:ext cx="8915400" cy="614611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728183">
                  <a:extLst>
                    <a:ext uri="{9D8B030D-6E8A-4147-A177-3AD203B41FA5}">
                      <a16:colId xmlns:a16="http://schemas.microsoft.com/office/drawing/2014/main" val="1976224074"/>
                    </a:ext>
                  </a:extLst>
                </a:gridCol>
                <a:gridCol w="1795504">
                  <a:extLst>
                    <a:ext uri="{9D8B030D-6E8A-4147-A177-3AD203B41FA5}">
                      <a16:colId xmlns:a16="http://schemas.microsoft.com/office/drawing/2014/main" val="4170759279"/>
                    </a:ext>
                  </a:extLst>
                </a:gridCol>
                <a:gridCol w="1261843">
                  <a:extLst>
                    <a:ext uri="{9D8B030D-6E8A-4147-A177-3AD203B41FA5}">
                      <a16:colId xmlns:a16="http://schemas.microsoft.com/office/drawing/2014/main" val="1089321262"/>
                    </a:ext>
                  </a:extLst>
                </a:gridCol>
                <a:gridCol w="1261843">
                  <a:extLst>
                    <a:ext uri="{9D8B030D-6E8A-4147-A177-3AD203B41FA5}">
                      <a16:colId xmlns:a16="http://schemas.microsoft.com/office/drawing/2014/main" val="2495491816"/>
                    </a:ext>
                  </a:extLst>
                </a:gridCol>
                <a:gridCol w="1428868">
                  <a:extLst>
                    <a:ext uri="{9D8B030D-6E8A-4147-A177-3AD203B41FA5}">
                      <a16:colId xmlns:a16="http://schemas.microsoft.com/office/drawing/2014/main" val="3031449857"/>
                    </a:ext>
                  </a:extLst>
                </a:gridCol>
                <a:gridCol w="1013346">
                  <a:extLst>
                    <a:ext uri="{9D8B030D-6E8A-4147-A177-3AD203B41FA5}">
                      <a16:colId xmlns:a16="http://schemas.microsoft.com/office/drawing/2014/main" val="325836568"/>
                    </a:ext>
                  </a:extLst>
                </a:gridCol>
                <a:gridCol w="1425813">
                  <a:extLst>
                    <a:ext uri="{9D8B030D-6E8A-4147-A177-3AD203B41FA5}">
                      <a16:colId xmlns:a16="http://schemas.microsoft.com/office/drawing/2014/main" val="82077458"/>
                    </a:ext>
                  </a:extLst>
                </a:gridCol>
              </a:tblGrid>
              <a:tr h="436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Var.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Produsul de combatere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Doza / ha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(L/ha)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Frecvența atacului 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Intensitatea atacului 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Gradul de atac%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Eficacitatea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35557685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Ardei lung Kaptur F1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779120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225943821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Amulet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98,17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074826964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3,0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96,34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488128984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853888622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Martor netratat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20,5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8,2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985599151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Ardei lung Ureche de Elefant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659825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98,5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881470382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Amulet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707918187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97,00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26740130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327561298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Martor netratat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498355141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Ardei gras Marbella F1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89569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66296275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Amulet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0,25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97,87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045993605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563507578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95,74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797400539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Martor netratat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23,5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11,75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565756645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Ardei gras Barbie F1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881926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897280834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Amulet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98,57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104039223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95,26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283270656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98,57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105754721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Martor netratat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-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26,4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10,56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-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51447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47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27EA5-4BDA-4A5F-B91E-D7012A67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C7ACA320-092D-CD0D-F66B-A0D819E84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55F77972-2038-32DF-0699-B794D2188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3B5F06D8-5241-7BF4-9471-1A3B54B99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D892D260-626C-3C87-575D-CF2796A1A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240671"/>
              </p:ext>
            </p:extLst>
          </p:nvPr>
        </p:nvGraphicFramePr>
        <p:xfrm>
          <a:off x="228600" y="1944448"/>
          <a:ext cx="8381999" cy="362007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684616">
                  <a:extLst>
                    <a:ext uri="{9D8B030D-6E8A-4147-A177-3AD203B41FA5}">
                      <a16:colId xmlns:a16="http://schemas.microsoft.com/office/drawing/2014/main" val="1976224074"/>
                    </a:ext>
                  </a:extLst>
                </a:gridCol>
                <a:gridCol w="1688081">
                  <a:extLst>
                    <a:ext uri="{9D8B030D-6E8A-4147-A177-3AD203B41FA5}">
                      <a16:colId xmlns:a16="http://schemas.microsoft.com/office/drawing/2014/main" val="4170759279"/>
                    </a:ext>
                  </a:extLst>
                </a:gridCol>
                <a:gridCol w="1186348">
                  <a:extLst>
                    <a:ext uri="{9D8B030D-6E8A-4147-A177-3AD203B41FA5}">
                      <a16:colId xmlns:a16="http://schemas.microsoft.com/office/drawing/2014/main" val="1089321262"/>
                    </a:ext>
                  </a:extLst>
                </a:gridCol>
                <a:gridCol w="1186348">
                  <a:extLst>
                    <a:ext uri="{9D8B030D-6E8A-4147-A177-3AD203B41FA5}">
                      <a16:colId xmlns:a16="http://schemas.microsoft.com/office/drawing/2014/main" val="2495491816"/>
                    </a:ext>
                  </a:extLst>
                </a:gridCol>
                <a:gridCol w="1343380">
                  <a:extLst>
                    <a:ext uri="{9D8B030D-6E8A-4147-A177-3AD203B41FA5}">
                      <a16:colId xmlns:a16="http://schemas.microsoft.com/office/drawing/2014/main" val="3031449857"/>
                    </a:ext>
                  </a:extLst>
                </a:gridCol>
                <a:gridCol w="952719">
                  <a:extLst>
                    <a:ext uri="{9D8B030D-6E8A-4147-A177-3AD203B41FA5}">
                      <a16:colId xmlns:a16="http://schemas.microsoft.com/office/drawing/2014/main" val="325836568"/>
                    </a:ext>
                  </a:extLst>
                </a:gridCol>
                <a:gridCol w="1340507">
                  <a:extLst>
                    <a:ext uri="{9D8B030D-6E8A-4147-A177-3AD203B41FA5}">
                      <a16:colId xmlns:a16="http://schemas.microsoft.com/office/drawing/2014/main" val="82077458"/>
                    </a:ext>
                  </a:extLst>
                </a:gridCol>
              </a:tblGrid>
              <a:tr h="436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Var.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Produsul de combatere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Doza / ha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(L/ha)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Frecvența atacului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 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Intensitatea atacului 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Gradul de atac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Eficacitatea</a:t>
                      </a:r>
                      <a:endParaRPr lang="en-GB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%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35557685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Vinete Epic F1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053924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771541125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 err="1">
                          <a:effectLst/>
                        </a:rPr>
                        <a:t>Amulet</a:t>
                      </a:r>
                      <a:r>
                        <a:rPr lang="ro-RO" sz="1400" dirty="0">
                          <a:effectLst/>
                        </a:rPr>
                        <a:t>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97,18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807352428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97,18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119259126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4045112109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Martor netratat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15,2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5,32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252309607"/>
                  </a:ext>
                </a:extLst>
              </a:tr>
              <a:tr h="11360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Vinete Aragon F1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513751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Cavaler 600SL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518656551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Amulet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40,0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0,25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96,4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1214003879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Zytron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92,85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515467941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Mimoten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10,0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0,5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92,85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2972095206"/>
                  </a:ext>
                </a:extLst>
              </a:tr>
              <a:tr h="113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Martor netratat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-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35,0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20,0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>
                          <a:effectLst/>
                        </a:rPr>
                        <a:t>7,0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400" dirty="0">
                          <a:effectLst/>
                        </a:rPr>
                        <a:t>-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71" marR="43171" marT="0" marB="0"/>
                </a:tc>
                <a:extLst>
                  <a:ext uri="{0D108BD9-81ED-4DB2-BD59-A6C34878D82A}">
                    <a16:rowId xmlns:a16="http://schemas.microsoft.com/office/drawing/2014/main" val="3128547667"/>
                  </a:ext>
                </a:extLst>
              </a:tr>
            </a:tbl>
          </a:graphicData>
        </a:graphic>
      </p:graphicFrame>
      <p:sp>
        <p:nvSpPr>
          <p:cNvPr id="3" name="CasetăText 2">
            <a:extLst>
              <a:ext uri="{FF2B5EF4-FFF2-40B4-BE49-F238E27FC236}">
                <a16:creationId xmlns:a16="http://schemas.microsoft.com/office/drawing/2014/main" id="{2A324D49-1D12-842E-95DD-3F95A49FD3CF}"/>
              </a:ext>
            </a:extLst>
          </p:cNvPr>
          <p:cNvSpPr txBox="1"/>
          <p:nvPr/>
        </p:nvSpPr>
        <p:spPr>
          <a:xfrm>
            <a:off x="0" y="1129214"/>
            <a:ext cx="9296400" cy="700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Eficacitatea produselor de combatere a agentului patogen </a:t>
            </a:r>
            <a:r>
              <a:rPr lang="ro-RO" sz="14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Alternaria</a:t>
            </a:r>
            <a:r>
              <a:rPr lang="ro-RO" sz="14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ro-RO" sz="14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14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culturile de </a:t>
            </a:r>
            <a:r>
              <a:rPr lang="en-GB" sz="1400" dirty="0" err="1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vinete</a:t>
            </a:r>
            <a:r>
              <a:rPr lang="ro-RO" sz="14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în sistem biologic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683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DF3F5-0634-4A94-FB56-FBBEFE2A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D30DB5A2-C3B4-36D1-48DF-E6FBDD2EE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009D6D66-D379-5BC7-C08C-3D883BF80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0087EBA7-1A0C-00FB-CEA2-F9C8FADEC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44852623-18A2-70B5-CAF7-82F95242DAEC}"/>
              </a:ext>
            </a:extLst>
          </p:cNvPr>
          <p:cNvSpPr txBox="1"/>
          <p:nvPr/>
        </p:nvSpPr>
        <p:spPr>
          <a:xfrm>
            <a:off x="381000" y="1067874"/>
            <a:ext cx="8382000" cy="70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numărului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ouă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nimfe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dăunătorului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 </a:t>
            </a:r>
            <a:r>
              <a:rPr lang="fr-FR" sz="18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urticae</a:t>
            </a:r>
            <a:r>
              <a:rPr lang="fr-FR" sz="18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culturile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ardei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vinete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solarii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D2367E57-8091-3043-F8F7-667A7EC717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692227"/>
              </p:ext>
            </p:extLst>
          </p:nvPr>
        </p:nvGraphicFramePr>
        <p:xfrm>
          <a:off x="530224" y="1852040"/>
          <a:ext cx="7848600" cy="26390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60849">
                  <a:extLst>
                    <a:ext uri="{9D8B030D-6E8A-4147-A177-3AD203B41FA5}">
                      <a16:colId xmlns:a16="http://schemas.microsoft.com/office/drawing/2014/main" val="4289898228"/>
                    </a:ext>
                  </a:extLst>
                </a:gridCol>
                <a:gridCol w="1556503">
                  <a:extLst>
                    <a:ext uri="{9D8B030D-6E8A-4147-A177-3AD203B41FA5}">
                      <a16:colId xmlns:a16="http://schemas.microsoft.com/office/drawing/2014/main" val="2280818319"/>
                    </a:ext>
                  </a:extLst>
                </a:gridCol>
                <a:gridCol w="1544329">
                  <a:extLst>
                    <a:ext uri="{9D8B030D-6E8A-4147-A177-3AD203B41FA5}">
                      <a16:colId xmlns:a16="http://schemas.microsoft.com/office/drawing/2014/main" val="1185846705"/>
                    </a:ext>
                  </a:extLst>
                </a:gridCol>
                <a:gridCol w="1544329">
                  <a:extLst>
                    <a:ext uri="{9D8B030D-6E8A-4147-A177-3AD203B41FA5}">
                      <a16:colId xmlns:a16="http://schemas.microsoft.com/office/drawing/2014/main" val="342759281"/>
                    </a:ext>
                  </a:extLst>
                </a:gridCol>
                <a:gridCol w="1542590">
                  <a:extLst>
                    <a:ext uri="{9D8B030D-6E8A-4147-A177-3AD203B41FA5}">
                      <a16:colId xmlns:a16="http://schemas.microsoft.com/office/drawing/2014/main" val="35316321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 Hibrid/Soi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Varianta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Media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3528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Ouă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Nimfe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Adulți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809377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Kaptur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Prădători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0,20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9295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Martor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1,32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0,40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0,40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547879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Ureche de Elefant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Prădători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0,40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0,40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75479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Martor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2,16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0,80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1,12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257392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Barbie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Prădători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0,18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0,20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72101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Martor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1,36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1,00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1,24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766593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Marbella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Prădători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69468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Martor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1,60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0,80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0,72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2789153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F1573C37-C43A-CCC2-CF35-23E687A02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225071"/>
              </p:ext>
            </p:extLst>
          </p:nvPr>
        </p:nvGraphicFramePr>
        <p:xfrm>
          <a:off x="560387" y="4831279"/>
          <a:ext cx="7693023" cy="178155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627927">
                  <a:extLst>
                    <a:ext uri="{9D8B030D-6E8A-4147-A177-3AD203B41FA5}">
                      <a16:colId xmlns:a16="http://schemas.microsoft.com/office/drawing/2014/main" val="1707582906"/>
                    </a:ext>
                  </a:extLst>
                </a:gridCol>
                <a:gridCol w="1525649">
                  <a:extLst>
                    <a:ext uri="{9D8B030D-6E8A-4147-A177-3AD203B41FA5}">
                      <a16:colId xmlns:a16="http://schemas.microsoft.com/office/drawing/2014/main" val="2432497287"/>
                    </a:ext>
                  </a:extLst>
                </a:gridCol>
                <a:gridCol w="1513717">
                  <a:extLst>
                    <a:ext uri="{9D8B030D-6E8A-4147-A177-3AD203B41FA5}">
                      <a16:colId xmlns:a16="http://schemas.microsoft.com/office/drawing/2014/main" val="2305660934"/>
                    </a:ext>
                  </a:extLst>
                </a:gridCol>
                <a:gridCol w="1513717">
                  <a:extLst>
                    <a:ext uri="{9D8B030D-6E8A-4147-A177-3AD203B41FA5}">
                      <a16:colId xmlns:a16="http://schemas.microsoft.com/office/drawing/2014/main" val="206308732"/>
                    </a:ext>
                  </a:extLst>
                </a:gridCol>
                <a:gridCol w="1512013">
                  <a:extLst>
                    <a:ext uri="{9D8B030D-6E8A-4147-A177-3AD203B41FA5}">
                      <a16:colId xmlns:a16="http://schemas.microsoft.com/office/drawing/2014/main" val="380808642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 dirty="0">
                          <a:effectLst/>
                        </a:rPr>
                        <a:t>Hibrid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Varianta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Media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8167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Ouă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Nimfe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Adulți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46619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Epic F1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Prădători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1,06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0,36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0,80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53532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 dirty="0">
                          <a:effectLst/>
                        </a:rPr>
                        <a:t>Martor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7,28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2,08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2,96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42250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Aragon F1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Prădători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1,64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0,04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0,98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79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 dirty="0">
                          <a:effectLst/>
                        </a:rPr>
                        <a:t>Martor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7,84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>
                          <a:effectLst/>
                        </a:rPr>
                        <a:t>3,64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800" dirty="0">
                          <a:effectLst/>
                        </a:rPr>
                        <a:t>5,24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98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363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E6B9A-A256-CBE0-792F-7668B68BF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1B0E0F27-1F3F-0650-9103-E081FEDEC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6DB834A-D596-A399-6129-4DA19A9BF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EECAEDB2-D008-5C48-6211-2F0353826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5FBD3C07-35F4-A42A-30C0-D1D7B1797738}"/>
              </a:ext>
            </a:extLst>
          </p:cNvPr>
          <p:cNvSpPr txBox="1"/>
          <p:nvPr/>
        </p:nvSpPr>
        <p:spPr>
          <a:xfrm>
            <a:off x="0" y="1143000"/>
            <a:ext cx="89154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adulților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afide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ardei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DAA3779-8F54-BCBF-A203-4F8C36B7E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784708"/>
              </p:ext>
            </p:extLst>
          </p:nvPr>
        </p:nvGraphicFramePr>
        <p:xfrm>
          <a:off x="228600" y="1632487"/>
          <a:ext cx="8153402" cy="142582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52716">
                  <a:extLst>
                    <a:ext uri="{9D8B030D-6E8A-4147-A177-3AD203B41FA5}">
                      <a16:colId xmlns:a16="http://schemas.microsoft.com/office/drawing/2014/main" val="52485425"/>
                    </a:ext>
                  </a:extLst>
                </a:gridCol>
                <a:gridCol w="1498808">
                  <a:extLst>
                    <a:ext uri="{9D8B030D-6E8A-4147-A177-3AD203B41FA5}">
                      <a16:colId xmlns:a16="http://schemas.microsoft.com/office/drawing/2014/main" val="2603264820"/>
                    </a:ext>
                  </a:extLst>
                </a:gridCol>
                <a:gridCol w="1500626">
                  <a:extLst>
                    <a:ext uri="{9D8B030D-6E8A-4147-A177-3AD203B41FA5}">
                      <a16:colId xmlns:a16="http://schemas.microsoft.com/office/drawing/2014/main" val="428128612"/>
                    </a:ext>
                  </a:extLst>
                </a:gridCol>
                <a:gridCol w="1500626">
                  <a:extLst>
                    <a:ext uri="{9D8B030D-6E8A-4147-A177-3AD203B41FA5}">
                      <a16:colId xmlns:a16="http://schemas.microsoft.com/office/drawing/2014/main" val="292440383"/>
                    </a:ext>
                  </a:extLst>
                </a:gridCol>
                <a:gridCol w="1500626">
                  <a:extLst>
                    <a:ext uri="{9D8B030D-6E8A-4147-A177-3AD203B41FA5}">
                      <a16:colId xmlns:a16="http://schemas.microsoft.com/office/drawing/2014/main" val="2737658435"/>
                    </a:ext>
                  </a:extLst>
                </a:gridCol>
              </a:tblGrid>
              <a:tr h="1962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 Varianta</a:t>
                      </a:r>
                      <a:endParaRPr lang="en-GB" sz="1600" dirty="0">
                        <a:effectLst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Media adulților de pe frunze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602817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Kaptur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Ureche de elefant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Barbie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Marbella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0232658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Prădători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2,2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3,4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2,9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1,8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8546103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Martor 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10,4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11,4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11,0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9,4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2915012"/>
                  </a:ext>
                </a:extLst>
              </a:tr>
            </a:tbl>
          </a:graphicData>
        </a:graphic>
      </p:graphicFrame>
      <p:sp>
        <p:nvSpPr>
          <p:cNvPr id="9" name="CasetăText 8">
            <a:extLst>
              <a:ext uri="{FF2B5EF4-FFF2-40B4-BE49-F238E27FC236}">
                <a16:creationId xmlns:a16="http://schemas.microsoft.com/office/drawing/2014/main" id="{C62282C7-3F4B-608D-0256-B95839896FAA}"/>
              </a:ext>
            </a:extLst>
          </p:cNvPr>
          <p:cNvSpPr txBox="1"/>
          <p:nvPr/>
        </p:nvSpPr>
        <p:spPr>
          <a:xfrm>
            <a:off x="218661" y="3698689"/>
            <a:ext cx="83820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dirty="0" err="1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adulților</a:t>
            </a:r>
            <a:r>
              <a:rPr lang="fr-FR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dirty="0" err="1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afide</a:t>
            </a:r>
            <a:r>
              <a:rPr lang="fr-FR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vinete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biologic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F7186217-24FA-5C27-9E8E-8B5B22309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342996"/>
              </p:ext>
            </p:extLst>
          </p:nvPr>
        </p:nvGraphicFramePr>
        <p:xfrm>
          <a:off x="228600" y="4292466"/>
          <a:ext cx="8382000" cy="131978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501886">
                  <a:extLst>
                    <a:ext uri="{9D8B030D-6E8A-4147-A177-3AD203B41FA5}">
                      <a16:colId xmlns:a16="http://schemas.microsoft.com/office/drawing/2014/main" val="2729178026"/>
                    </a:ext>
                  </a:extLst>
                </a:gridCol>
                <a:gridCol w="2440057">
                  <a:extLst>
                    <a:ext uri="{9D8B030D-6E8A-4147-A177-3AD203B41FA5}">
                      <a16:colId xmlns:a16="http://schemas.microsoft.com/office/drawing/2014/main" val="2835625093"/>
                    </a:ext>
                  </a:extLst>
                </a:gridCol>
                <a:gridCol w="2440057">
                  <a:extLst>
                    <a:ext uri="{9D8B030D-6E8A-4147-A177-3AD203B41FA5}">
                      <a16:colId xmlns:a16="http://schemas.microsoft.com/office/drawing/2014/main" val="1159370172"/>
                    </a:ext>
                  </a:extLst>
                </a:gridCol>
              </a:tblGrid>
              <a:tr h="17780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 dirty="0">
                          <a:effectLst/>
                        </a:rPr>
                        <a:t> Varianta/</a:t>
                      </a:r>
                      <a:r>
                        <a:rPr lang="fr-FR" sz="2000" dirty="0" err="1">
                          <a:effectLst/>
                        </a:rPr>
                        <a:t>Hibrid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Media adulților de pe frunze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97513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Epic F1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Aragon F1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1911269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Prădători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3,0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4,2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0350422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Martor netratat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8,0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2000" dirty="0">
                          <a:effectLst/>
                        </a:rPr>
                        <a:t>9,3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0271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619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319C82-A3C7-675C-5CF9-5876F734C8E4}"/>
              </a:ext>
            </a:extLst>
          </p:cNvPr>
          <p:cNvSpPr txBox="1"/>
          <p:nvPr/>
        </p:nvSpPr>
        <p:spPr>
          <a:xfrm>
            <a:off x="609600" y="1371600"/>
            <a:ext cx="8153400" cy="4788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4.3 Analiza comparativă estimativă privind eficiența economică la de ardei și vinete, în sistem convențional și ecologic (P1- ICEADR București)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ardei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vinete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convențional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evidențiază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diferențe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costurilor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subvențiilor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rentabilitatea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s-ES_tradnl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convențional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productivitatea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este,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general,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ridicată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utilizării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intensive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inputurilor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chimice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mecanizate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Costurile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mari,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îngrășăminte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substanțe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plantelor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genera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profituri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climatice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favorabile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valorificare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producției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Cu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dependență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crescută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neregenerabile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533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319C82-A3C7-675C-5CF9-5876F734C8E4}"/>
              </a:ext>
            </a:extLst>
          </p:cNvPr>
          <p:cNvSpPr txBox="1"/>
          <p:nvPr/>
        </p:nvSpPr>
        <p:spPr>
          <a:xfrm>
            <a:off x="457200" y="1194221"/>
            <a:ext cx="8229600" cy="542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4.3 Analiza comparativă estimativă privind eficiența economică la de ardei și vinete, în sistem convențional și ecologic (P1)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s-ES_tradnl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producțiile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scăzute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fermierii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beneficiază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sprijin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financiar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considerabil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subvențiile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agricultura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Cheltuielile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echilibrate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accentul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pus pe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sustenabile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Rentabilitatea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menține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atractivă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prețurilor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mari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obținute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piață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produsele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ecologice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contribuției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subvențiilor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plus, agricultura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ecologică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un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redus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menținerea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fertilității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solului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biodiversității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Alegerea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cele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depinde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obiectivele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fermierului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maximizarea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producției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convențional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sustenabilitatea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profitabilitatea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lung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agriculturii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ecologice. O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tranziție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progresivă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ecologice,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susținută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adecvate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formare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soluții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viabile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agricultură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durabilă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800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s-ES_tradnl" sz="1800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791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DDC06C-5DB0-B724-C67F-CD3A6F248FBC}"/>
              </a:ext>
            </a:extLst>
          </p:cNvPr>
          <p:cNvSpPr txBox="1"/>
          <p:nvPr/>
        </p:nvSpPr>
        <p:spPr>
          <a:xfrm>
            <a:off x="228600" y="1828800"/>
            <a:ext cx="8556171" cy="4345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Simpozionul</a:t>
            </a:r>
            <a:r>
              <a:rPr lang="en-US" sz="20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Internațional</a:t>
            </a:r>
            <a:r>
              <a:rPr lang="en-US" sz="20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,,Agriculture for life, life for agriculture” USAMV </a:t>
            </a:r>
            <a:r>
              <a:rPr lang="en-US" sz="20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București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5-7 </a:t>
            </a:r>
            <a:r>
              <a:rPr lang="en-US" sz="20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iunie</a:t>
            </a:r>
            <a:r>
              <a:rPr lang="en-US" sz="20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000" b="1" dirty="0">
                <a:solidFill>
                  <a:srgbClr val="FF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2025)</a:t>
            </a:r>
          </a:p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endParaRPr lang="ro-RO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„Conventional and biological control of pests in peppers and eggplants crops in the greenhouse. A review ”</a:t>
            </a:r>
            <a:endParaRPr lang="ro-R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0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</a:t>
            </a:r>
            <a:r>
              <a:rPr lang="en-US" sz="2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Simona Stefania </a:t>
            </a:r>
            <a:r>
              <a:rPr lang="en-US" sz="20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Hogea</a:t>
            </a:r>
            <a:r>
              <a:rPr lang="en-US" sz="2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Gabriela Sovarel</a:t>
            </a:r>
            <a:endParaRPr lang="ro-RO" sz="20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endParaRPr lang="ro-R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o-RO" sz="2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„Postharvest quality of tomatoes under the influence of temperature and storage time”</a:t>
            </a:r>
            <a:endParaRPr lang="ro-R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Mihaela PARASCHIV; Gabriela ȘOVĂREL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8AFB93-5AE3-82E6-5F8D-CE418D91F1FB}"/>
              </a:ext>
            </a:extLst>
          </p:cNvPr>
          <p:cNvSpPr txBox="1"/>
          <p:nvPr/>
        </p:nvSpPr>
        <p:spPr>
          <a:xfrm>
            <a:off x="2133600" y="1108884"/>
            <a:ext cx="47244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4.4 Diseminarea rezultatelor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773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8AFB93-5AE3-82E6-5F8D-CE418D91F1FB}"/>
              </a:ext>
            </a:extLst>
          </p:cNvPr>
          <p:cNvSpPr txBox="1"/>
          <p:nvPr/>
        </p:nvSpPr>
        <p:spPr>
          <a:xfrm>
            <a:off x="2209800" y="1035587"/>
            <a:ext cx="47244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18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4.4 Diseminarea rezultatelor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A844B1-D095-2140-F724-55E0F2E1C0CE}"/>
              </a:ext>
            </a:extLst>
          </p:cNvPr>
          <p:cNvSpPr txBox="1"/>
          <p:nvPr/>
        </p:nvSpPr>
        <p:spPr>
          <a:xfrm>
            <a:off x="195942" y="1370729"/>
            <a:ext cx="8795657" cy="5487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Conferința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Internațională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AGRICULTURE &amp; FOOD, Burgas, Bulgaria (11-14 august 2025)</a:t>
            </a:r>
            <a:endParaRPr lang="ro-RO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„Economic analysis of tomatoes growing in solar systems in conventional and organic systems - case study”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„Analysis of climatic factors on the vegetable sector”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Autor:TUREK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RAHOVEANU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Petruta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Antoneta</a:t>
            </a:r>
            <a:endParaRPr lang="ro-RO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Xixth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Scientific-Practical Conference: Economic Growth In The Face Of Global Challenges, October 9-10, 2025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”Climate change and vegetable farming: a systematic literature review ”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Autor: TUREK RAHOVEANU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Petruta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Antoneta</a:t>
            </a:r>
            <a:endParaRPr lang="ro-RO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Conferința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”Life Sciences For Sustainable Development”, Cluj-Napoca, Romania (25 -  27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septembrie</a:t>
            </a:r>
            <a:r>
              <a:rPr lang="en-US" sz="1800" b="1" dirty="0">
                <a:solidFill>
                  <a:srgbClr val="FF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2025):</a:t>
            </a:r>
            <a:endParaRPr lang="ro-RO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”Economic analysis of the culture of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augustines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peppers growing in protected spaces in conventional and organic systems - case study” .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Autor: TUREK RAHOVEANU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Petruta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Antoneta</a:t>
            </a:r>
            <a:r>
              <a:rPr lang="en-US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31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403350" y="115888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2051844" y="627062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71550" y="1268413"/>
            <a:ext cx="7345363" cy="865187"/>
            <a:chOff x="0" y="0"/>
            <a:chExt cx="8352928" cy="1315676"/>
          </a:xfrm>
        </p:grpSpPr>
        <p:sp>
          <p:nvSpPr>
            <p:cNvPr id="19473" name="Up Arrow Callout 4"/>
            <p:cNvSpPr>
              <a:spLocks noChangeArrowheads="1"/>
            </p:cNvSpPr>
            <p:nvPr/>
          </p:nvSpPr>
          <p:spPr bwMode="auto">
            <a:xfrm rot="10800000">
              <a:off x="0" y="0"/>
              <a:ext cx="8352928" cy="1315676"/>
            </a:xfrm>
            <a:prstGeom prst="upArrowCallout">
              <a:avLst>
                <a:gd name="adj1" fmla="val 24984"/>
                <a:gd name="adj2" fmla="val 25013"/>
                <a:gd name="adj3" fmla="val 25000"/>
                <a:gd name="adj4" fmla="val 64977"/>
              </a:avLst>
            </a:prstGeom>
            <a:solidFill>
              <a:srgbClr val="00CC00"/>
            </a:solidFill>
            <a:ln w="55000" cmpd="thickThin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Up Arrow Callout 4"/>
            <p:cNvSpPr>
              <a:spLocks noChangeArrowheads="1"/>
            </p:cNvSpPr>
            <p:nvPr/>
          </p:nvSpPr>
          <p:spPr bwMode="auto">
            <a:xfrm>
              <a:off x="0" y="0"/>
              <a:ext cx="8352928" cy="854586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</p:spPr>
          <p:txBody>
            <a:bodyPr lIns="142240" tIns="142240" rIns="142240" bIns="14224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ACT</a:t>
              </a:r>
              <a:r>
                <a:rPr lang="ro-RO" sz="20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IVITĂŢI  DESFĂŞURATE</a:t>
              </a:r>
              <a:endParaRPr lang="en-US" sz="2000" dirty="0">
                <a:solidFill>
                  <a:schemeClr val="lt1"/>
                </a:solidFill>
                <a:latin typeface="+mn-lt"/>
              </a:endParaRPr>
            </a:p>
          </p:txBody>
        </p:sp>
      </p:grpSp>
      <p:pic>
        <p:nvPicPr>
          <p:cNvPr id="19469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792163" cy="7921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250825" y="2286000"/>
            <a:ext cx="8610600" cy="37784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o-RO" sz="2000" b="1" dirty="0">
              <a:solidFill>
                <a:srgbClr val="FF0000"/>
              </a:solidFill>
              <a:latin typeface="Trebuchet MS" panose="020B0603020202020204" pitchFamily="34" charset="0"/>
              <a:cs typeface="Times New Roman" pitchFamily="18" charset="0"/>
            </a:endParaRPr>
          </a:p>
          <a:p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Activitatea 4.1 Stabilirea unor programe orientative de tratamente la culturile de ardei și vinete în sistem convențional (CP - </a:t>
            </a:r>
            <a:r>
              <a:rPr lang="pt-BR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ICDLF Vidra</a:t>
            </a:r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 )</a:t>
            </a:r>
          </a:p>
          <a:p>
            <a:endParaRPr lang="ro-RO" sz="900" b="1" dirty="0">
              <a:solidFill>
                <a:schemeClr val="tx1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ro-RO" sz="900" b="1" dirty="0">
              <a:solidFill>
                <a:schemeClr val="tx1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r>
              <a:rPr lang="it-IT" sz="2000" b="1" kern="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4.2 Stabilirea unor programe orientative de tratamente la culturile de ardei și vinete în sistem ecologic </a:t>
            </a:r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(CP - </a:t>
            </a:r>
            <a:r>
              <a:rPr lang="pt-BR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ICDLF Vidra</a:t>
            </a:r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 )</a:t>
            </a:r>
          </a:p>
          <a:p>
            <a:endParaRPr lang="ro-RO" sz="2000" b="1" dirty="0">
              <a:solidFill>
                <a:schemeClr val="tx1"/>
              </a:solidFill>
              <a:latin typeface="Trebuchet MS" panose="020B0603020202020204" pitchFamily="34" charset="0"/>
              <a:cs typeface="Times New Roman" pitchFamily="18" charset="0"/>
            </a:endParaRPr>
          </a:p>
          <a:p>
            <a:pPr algn="just"/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4.3 Analiza comparativă estimativă privind eficiența economică la de ardei și vinete, în sistem convențional și ecologic (P1 – ICEADR București)</a:t>
            </a:r>
          </a:p>
          <a:p>
            <a:pPr algn="just"/>
            <a:endParaRPr lang="ro-RO" sz="2000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sz="2000" b="1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Activitatea 4.4 Diseminarea rezultatelor 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3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43436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828E8313-1709-1E7B-D4A4-CA057FC4C063}"/>
              </a:ext>
            </a:extLst>
          </p:cNvPr>
          <p:cNvSpPr txBox="1"/>
          <p:nvPr/>
        </p:nvSpPr>
        <p:spPr>
          <a:xfrm>
            <a:off x="427383" y="1163565"/>
            <a:ext cx="81153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de tratamente ardei gras și lung, sistem convențional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8ADD10E-DC40-7F20-6EA9-4BC76EBC6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254240"/>
              </p:ext>
            </p:extLst>
          </p:nvPr>
        </p:nvGraphicFramePr>
        <p:xfrm>
          <a:off x="205409" y="1550924"/>
          <a:ext cx="8633788" cy="255828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718140">
                  <a:extLst>
                    <a:ext uri="{9D8B030D-6E8A-4147-A177-3AD203B41FA5}">
                      <a16:colId xmlns:a16="http://schemas.microsoft.com/office/drawing/2014/main" val="33059298"/>
                    </a:ext>
                  </a:extLst>
                </a:gridCol>
                <a:gridCol w="1276133">
                  <a:extLst>
                    <a:ext uri="{9D8B030D-6E8A-4147-A177-3AD203B41FA5}">
                      <a16:colId xmlns:a16="http://schemas.microsoft.com/office/drawing/2014/main" val="1127442071"/>
                    </a:ext>
                  </a:extLst>
                </a:gridCol>
                <a:gridCol w="1285198">
                  <a:extLst>
                    <a:ext uri="{9D8B030D-6E8A-4147-A177-3AD203B41FA5}">
                      <a16:colId xmlns:a16="http://schemas.microsoft.com/office/drawing/2014/main" val="2979130971"/>
                    </a:ext>
                  </a:extLst>
                </a:gridCol>
                <a:gridCol w="918573">
                  <a:extLst>
                    <a:ext uri="{9D8B030D-6E8A-4147-A177-3AD203B41FA5}">
                      <a16:colId xmlns:a16="http://schemas.microsoft.com/office/drawing/2014/main" val="2687220882"/>
                    </a:ext>
                  </a:extLst>
                </a:gridCol>
                <a:gridCol w="918573">
                  <a:extLst>
                    <a:ext uri="{9D8B030D-6E8A-4147-A177-3AD203B41FA5}">
                      <a16:colId xmlns:a16="http://schemas.microsoft.com/office/drawing/2014/main" val="2960571309"/>
                    </a:ext>
                  </a:extLst>
                </a:gridCol>
                <a:gridCol w="1094835">
                  <a:extLst>
                    <a:ext uri="{9D8B030D-6E8A-4147-A177-3AD203B41FA5}">
                      <a16:colId xmlns:a16="http://schemas.microsoft.com/office/drawing/2014/main" val="3592868388"/>
                    </a:ext>
                  </a:extLst>
                </a:gridCol>
                <a:gridCol w="1357717">
                  <a:extLst>
                    <a:ext uri="{9D8B030D-6E8A-4147-A177-3AD203B41FA5}">
                      <a16:colId xmlns:a16="http://schemas.microsoft.com/office/drawing/2014/main" val="3182363108"/>
                    </a:ext>
                  </a:extLst>
                </a:gridCol>
                <a:gridCol w="1064619">
                  <a:extLst>
                    <a:ext uri="{9D8B030D-6E8A-4147-A177-3AD203B41FA5}">
                      <a16:colId xmlns:a16="http://schemas.microsoft.com/office/drawing/2014/main" val="7714334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Nr. Trat.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Data tratament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Agent de dăunare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Varianta </a:t>
                      </a:r>
                      <a:endParaRPr lang="en-GB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8871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23 mai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Alternaria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solani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Ortiva</a:t>
                      </a:r>
                      <a:r>
                        <a:rPr lang="ro-RO" sz="1600" dirty="0">
                          <a:effectLst/>
                        </a:rPr>
                        <a:t> Top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Cidely Top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Amistar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Dagonis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67547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11 iunie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 </a:t>
                      </a:r>
                      <a:r>
                        <a:rPr lang="ro-RO" sz="1600" dirty="0" err="1">
                          <a:effectLst/>
                        </a:rPr>
                        <a:t>Myzus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persicae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Mospilan</a:t>
                      </a:r>
                      <a:r>
                        <a:rPr lang="ro-RO" sz="1600" dirty="0">
                          <a:effectLst/>
                        </a:rPr>
                        <a:t> 20 SG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Poleci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Closer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Sivanto Prime 200 SL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Netratat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9318239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24 iunie</a:t>
                      </a:r>
                      <a:endParaRPr lang="en-GB" sz="16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Tetranychus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urticae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Sanmite 10 SC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Ortus</a:t>
                      </a:r>
                      <a:r>
                        <a:rPr lang="ro-RO" sz="1600" dirty="0">
                          <a:effectLst/>
                        </a:rPr>
                        <a:t> 5 SC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Sanmite</a:t>
                      </a:r>
                      <a:r>
                        <a:rPr lang="ro-RO" sz="1600" dirty="0">
                          <a:effectLst/>
                        </a:rPr>
                        <a:t> 10 SC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Ortus</a:t>
                      </a:r>
                      <a:r>
                        <a:rPr lang="ro-RO" sz="1600" dirty="0">
                          <a:effectLst/>
                        </a:rPr>
                        <a:t> 5 SC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Netratat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9014725"/>
                  </a:ext>
                </a:extLst>
              </a:tr>
            </a:tbl>
          </a:graphicData>
        </a:graphic>
      </p:graphicFrame>
      <p:sp>
        <p:nvSpPr>
          <p:cNvPr id="9" name="CasetăText 8">
            <a:extLst>
              <a:ext uri="{FF2B5EF4-FFF2-40B4-BE49-F238E27FC236}">
                <a16:creationId xmlns:a16="http://schemas.microsoft.com/office/drawing/2014/main" id="{F07DFDB7-5562-4884-8251-3E26C0CBF841}"/>
              </a:ext>
            </a:extLst>
          </p:cNvPr>
          <p:cNvSpPr txBox="1"/>
          <p:nvPr/>
        </p:nvSpPr>
        <p:spPr>
          <a:xfrm>
            <a:off x="313083" y="4331329"/>
            <a:ext cx="8526114" cy="198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Momentul optim pentru aplicarea tratamentelor pentru combaterea agenților patogeni a fost identificat în decada a III-a a lunii mai, când la Vidra au fost înregistrate 6 zile cu precipitații,  însumând 98 l/mp. Precipitațiile căzute au determinat o creștere a umidității atmosferice de peste 95% în spații protejate și o temperatură medie de 18,81</a:t>
            </a:r>
            <a:r>
              <a:rPr lang="ro-RO" sz="18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C, creând condiții favorabile pentru apariția și evoluția agenților patogeni.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97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DD1D7737-765E-1991-442E-6385AB3F2DD3}"/>
              </a:ext>
            </a:extLst>
          </p:cNvPr>
          <p:cNvSpPr txBox="1"/>
          <p:nvPr/>
        </p:nvSpPr>
        <p:spPr>
          <a:xfrm>
            <a:off x="818804" y="1232446"/>
            <a:ext cx="76200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de tratamente vinete, sistem convențional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978F5CC1-5956-4352-49AE-6A9B03F56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03672"/>
              </p:ext>
            </p:extLst>
          </p:nvPr>
        </p:nvGraphicFramePr>
        <p:xfrm>
          <a:off x="457200" y="1730714"/>
          <a:ext cx="8189360" cy="2558288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647627">
                  <a:extLst>
                    <a:ext uri="{9D8B030D-6E8A-4147-A177-3AD203B41FA5}">
                      <a16:colId xmlns:a16="http://schemas.microsoft.com/office/drawing/2014/main" val="1144159460"/>
                    </a:ext>
                  </a:extLst>
                </a:gridCol>
                <a:gridCol w="1222592">
                  <a:extLst>
                    <a:ext uri="{9D8B030D-6E8A-4147-A177-3AD203B41FA5}">
                      <a16:colId xmlns:a16="http://schemas.microsoft.com/office/drawing/2014/main" val="951092284"/>
                    </a:ext>
                  </a:extLst>
                </a:gridCol>
                <a:gridCol w="1210782">
                  <a:extLst>
                    <a:ext uri="{9D8B030D-6E8A-4147-A177-3AD203B41FA5}">
                      <a16:colId xmlns:a16="http://schemas.microsoft.com/office/drawing/2014/main" val="210338782"/>
                    </a:ext>
                  </a:extLst>
                </a:gridCol>
                <a:gridCol w="980071">
                  <a:extLst>
                    <a:ext uri="{9D8B030D-6E8A-4147-A177-3AD203B41FA5}">
                      <a16:colId xmlns:a16="http://schemas.microsoft.com/office/drawing/2014/main" val="4194981582"/>
                    </a:ext>
                  </a:extLst>
                </a:gridCol>
                <a:gridCol w="980979">
                  <a:extLst>
                    <a:ext uri="{9D8B030D-6E8A-4147-A177-3AD203B41FA5}">
                      <a16:colId xmlns:a16="http://schemas.microsoft.com/office/drawing/2014/main" val="3046938862"/>
                    </a:ext>
                  </a:extLst>
                </a:gridCol>
                <a:gridCol w="962812">
                  <a:extLst>
                    <a:ext uri="{9D8B030D-6E8A-4147-A177-3AD203B41FA5}">
                      <a16:colId xmlns:a16="http://schemas.microsoft.com/office/drawing/2014/main" val="3625412160"/>
                    </a:ext>
                  </a:extLst>
                </a:gridCol>
                <a:gridCol w="1224408">
                  <a:extLst>
                    <a:ext uri="{9D8B030D-6E8A-4147-A177-3AD203B41FA5}">
                      <a16:colId xmlns:a16="http://schemas.microsoft.com/office/drawing/2014/main" val="539872532"/>
                    </a:ext>
                  </a:extLst>
                </a:gridCol>
                <a:gridCol w="960089">
                  <a:extLst>
                    <a:ext uri="{9D8B030D-6E8A-4147-A177-3AD203B41FA5}">
                      <a16:colId xmlns:a16="http://schemas.microsoft.com/office/drawing/2014/main" val="1317853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Nr. Trat.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Data tratament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Agent de dăunare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Varianta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 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1668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T1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23 mai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Alternaria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solani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Ortiva</a:t>
                      </a:r>
                      <a:r>
                        <a:rPr lang="ro-RO" sz="1600" dirty="0">
                          <a:effectLst/>
                        </a:rPr>
                        <a:t> Top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Cidely Top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Amistar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Dagonis </a:t>
                      </a:r>
                      <a:endParaRPr lang="en-GB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634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11 iunie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 </a:t>
                      </a:r>
                      <a:r>
                        <a:rPr lang="ro-RO" sz="1600" dirty="0" err="1">
                          <a:effectLst/>
                        </a:rPr>
                        <a:t>Myzus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persicae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Closer</a:t>
                      </a:r>
                      <a:r>
                        <a:rPr lang="ro-RO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Sivanto Prime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Closer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Sivanto Prime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5569778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T3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24 iunie</a:t>
                      </a:r>
                      <a:endParaRPr lang="en-GB" sz="16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Tetranychus</a:t>
                      </a:r>
                      <a:r>
                        <a:rPr lang="ro-RO" sz="1600" dirty="0">
                          <a:effectLst/>
                        </a:rPr>
                        <a:t> </a:t>
                      </a:r>
                      <a:r>
                        <a:rPr lang="ro-RO" sz="1600" dirty="0" err="1">
                          <a:effectLst/>
                        </a:rPr>
                        <a:t>urticae</a:t>
                      </a:r>
                      <a:endParaRPr lang="en-GB" sz="16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Nissorun</a:t>
                      </a:r>
                      <a:r>
                        <a:rPr lang="ro-RO" sz="1600" dirty="0">
                          <a:effectLst/>
                        </a:rPr>
                        <a:t> 10 WP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Sanmite</a:t>
                      </a:r>
                      <a:r>
                        <a:rPr lang="ro-RO" sz="1600" dirty="0">
                          <a:effectLst/>
                        </a:rPr>
                        <a:t> 10 SC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Ortus</a:t>
                      </a:r>
                      <a:r>
                        <a:rPr lang="ro-RO" sz="1600" dirty="0">
                          <a:effectLst/>
                        </a:rPr>
                        <a:t> 5 SC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 err="1">
                          <a:effectLst/>
                        </a:rPr>
                        <a:t>Bermectine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Netratat</a:t>
                      </a:r>
                      <a:endParaRPr lang="en-GB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8902375"/>
                  </a:ext>
                </a:extLst>
              </a:tr>
            </a:tbl>
          </a:graphicData>
        </a:graphic>
      </p:graphicFrame>
      <p:sp>
        <p:nvSpPr>
          <p:cNvPr id="10" name="CasetăText 9">
            <a:extLst>
              <a:ext uri="{FF2B5EF4-FFF2-40B4-BE49-F238E27FC236}">
                <a16:creationId xmlns:a16="http://schemas.microsoft.com/office/drawing/2014/main" id="{EAF3C038-D7CC-E98C-DA3B-DBF0AF939C67}"/>
              </a:ext>
            </a:extLst>
          </p:cNvPr>
          <p:cNvSpPr txBox="1"/>
          <p:nvPr/>
        </p:nvSpPr>
        <p:spPr>
          <a:xfrm>
            <a:off x="534123" y="4724400"/>
            <a:ext cx="8189361" cy="1346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Momentul optim de aplicare a tratamentelor pentru combaterea păianjenului roșu comun (</a:t>
            </a:r>
            <a:r>
              <a:rPr lang="ro-RO" sz="18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Tetranychus</a:t>
            </a:r>
            <a:r>
              <a:rPr lang="ro-RO" sz="18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urticae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fost în perioada 23 -24 iunie, când au fost înregistrate temperaturi foarte ridicate și umiditate atmosferică scăzută și s-a depășit pragul economic de dăunare (PED).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62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038EB-D33F-BF03-9E0C-62B2923C5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AA7DF069-2553-F9BA-7264-883FD6AC8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6DF4FBCC-DDFB-5512-9A2E-AD0E7C03F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E22A1D26-FC45-1D90-A933-F42BD1D4E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7B05A69A-1852-2A1C-CC18-9921698B62E3}"/>
              </a:ext>
            </a:extLst>
          </p:cNvPr>
          <p:cNvSpPr txBox="1"/>
          <p:nvPr/>
        </p:nvSpPr>
        <p:spPr>
          <a:xfrm>
            <a:off x="762000" y="1371600"/>
            <a:ext cx="76200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optime de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GB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tratamentelor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576B63D9-4B72-B53D-2E17-9A47F8088A73}"/>
              </a:ext>
            </a:extLst>
          </p:cNvPr>
          <p:cNvSpPr txBox="1"/>
          <p:nvPr/>
        </p:nvSpPr>
        <p:spPr>
          <a:xfrm>
            <a:off x="304800" y="1762092"/>
            <a:ext cx="8686800" cy="4381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Pragul Economic de Dăunare (PED) este 2-5 forme mobile/frunză la </a:t>
            </a:r>
            <a:r>
              <a:rPr lang="ro-RO" sz="18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Tetranychus</a:t>
            </a:r>
            <a:r>
              <a:rPr lang="ro-RO" sz="18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i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urticae</a:t>
            </a:r>
            <a:r>
              <a:rPr lang="ro-RO" sz="1800" i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(păianjenul roșu comun), conform EPPO PP1/037(2) și la afide de 5-10 afide/plantă, conform S.O.P./2005</a:t>
            </a:r>
            <a:r>
              <a:rPr lang="ro-RO" sz="2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000" dirty="0"/>
              <a:t>Pentru păianjen s-au făcut observații pe câte 3 plante </a:t>
            </a:r>
            <a:r>
              <a:rPr lang="ro-RO" sz="2000" dirty="0" err="1"/>
              <a:t>premarcate</a:t>
            </a:r>
            <a:r>
              <a:rPr lang="ro-RO" sz="2000" dirty="0"/>
              <a:t>, evaluându-se zonele infestate  conform standardului EPPO PP1/037(2)</a:t>
            </a:r>
            <a:r>
              <a:rPr lang="en-GB" sz="2000" dirty="0"/>
              <a:t>. </a:t>
            </a:r>
            <a:r>
              <a:rPr lang="ro-RO" sz="2000" dirty="0"/>
              <a:t> </a:t>
            </a:r>
            <a:endParaRPr lang="en-GB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o-RO" sz="2000" dirty="0"/>
              <a:t>Pentru atacul produs de </a:t>
            </a:r>
            <a:r>
              <a:rPr lang="ro-RO" sz="2000" i="1" dirty="0" err="1"/>
              <a:t>Myzus</a:t>
            </a:r>
            <a:r>
              <a:rPr lang="ro-RO" sz="2000" i="1" dirty="0"/>
              <a:t> </a:t>
            </a:r>
            <a:r>
              <a:rPr lang="ro-RO" sz="2000" i="1" dirty="0" err="1"/>
              <a:t>persicae</a:t>
            </a:r>
            <a:r>
              <a:rPr lang="ro-RO" sz="2000" dirty="0"/>
              <a:t> s-a notat numărul de indivizi vii pe 10 frunze de la câte 5 plante pe variantă, conform standardului EPPO PP1/300(1) </a:t>
            </a:r>
            <a:endParaRPr lang="en-GB" sz="2000" dirty="0"/>
          </a:p>
          <a:p>
            <a:pPr algn="just"/>
            <a:endParaRPr lang="en-GB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ro-RO" sz="2000" i="1" dirty="0" err="1"/>
              <a:t>Alternaria</a:t>
            </a:r>
            <a:r>
              <a:rPr lang="ro-RO" sz="2000" dirty="0"/>
              <a:t> sp.</a:t>
            </a:r>
            <a:r>
              <a:rPr lang="en-GB" sz="2000" dirty="0"/>
              <a:t> (</a:t>
            </a:r>
            <a:r>
              <a:rPr lang="en-GB" sz="2000" dirty="0" err="1"/>
              <a:t>alteranrioza</a:t>
            </a:r>
            <a:r>
              <a:rPr lang="en-GB" sz="2000" dirty="0"/>
              <a:t>) - o</a:t>
            </a:r>
            <a:r>
              <a:rPr lang="ro-RO" sz="2000" dirty="0" err="1"/>
              <a:t>bservațiile</a:t>
            </a:r>
            <a:r>
              <a:rPr lang="ro-RO" sz="2000" dirty="0"/>
              <a:t> și determinările s-au făcut pe plantă (20 plante/variantă) în ce privește frecvența și intensitatea atacului pe baza cărora s-au calculat gradul de atac și eficacitatea produselor. La un atac scăzut  și moderat se face evaluarea pe plantă, iar la un atac puternic se face evaluarea pe frunze (EPPO PP 1/121 (2)</a:t>
            </a:r>
            <a:r>
              <a:rPr lang="en-GB" sz="2000" dirty="0"/>
              <a:t>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0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6C55F-48B5-63D9-CF60-DB8DA66D8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4CCDC675-5F6B-AF8F-E29F-9AC35302A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B9699E43-BBBB-B171-24FC-4A443FED2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9430917F-E637-B03B-C58C-FC63A5C3D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9D35278A-8E94-3AF6-DBAD-8314BF8A3D93}"/>
              </a:ext>
            </a:extLst>
          </p:cNvPr>
          <p:cNvSpPr txBox="1"/>
          <p:nvPr/>
        </p:nvSpPr>
        <p:spPr>
          <a:xfrm>
            <a:off x="228600" y="1071187"/>
            <a:ext cx="86105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Eficacitatea produselor de combatere a agentului patogen </a:t>
            </a:r>
            <a:r>
              <a:rPr lang="ro-RO" sz="1800" i="1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Alternaria</a:t>
            </a:r>
            <a:r>
              <a:rPr lang="ro-RO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ro-RO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culturile de ardei și vinete în sistem convențional</a:t>
            </a:r>
            <a:endParaRPr lang="en-GB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C78848F-E4EC-9E6B-DFAB-E8BFACC20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37200"/>
              </p:ext>
            </p:extLst>
          </p:nvPr>
        </p:nvGraphicFramePr>
        <p:xfrm>
          <a:off x="381000" y="1775201"/>
          <a:ext cx="8153400" cy="458365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65946">
                  <a:extLst>
                    <a:ext uri="{9D8B030D-6E8A-4147-A177-3AD203B41FA5}">
                      <a16:colId xmlns:a16="http://schemas.microsoft.com/office/drawing/2014/main" val="118042882"/>
                    </a:ext>
                  </a:extLst>
                </a:gridCol>
                <a:gridCol w="1642043">
                  <a:extLst>
                    <a:ext uri="{9D8B030D-6E8A-4147-A177-3AD203B41FA5}">
                      <a16:colId xmlns:a16="http://schemas.microsoft.com/office/drawing/2014/main" val="1388795796"/>
                    </a:ext>
                  </a:extLst>
                </a:gridCol>
                <a:gridCol w="1153994">
                  <a:extLst>
                    <a:ext uri="{9D8B030D-6E8A-4147-A177-3AD203B41FA5}">
                      <a16:colId xmlns:a16="http://schemas.microsoft.com/office/drawing/2014/main" val="2789560296"/>
                    </a:ext>
                  </a:extLst>
                </a:gridCol>
                <a:gridCol w="1153994">
                  <a:extLst>
                    <a:ext uri="{9D8B030D-6E8A-4147-A177-3AD203B41FA5}">
                      <a16:colId xmlns:a16="http://schemas.microsoft.com/office/drawing/2014/main" val="1855299777"/>
                    </a:ext>
                  </a:extLst>
                </a:gridCol>
                <a:gridCol w="1306742">
                  <a:extLst>
                    <a:ext uri="{9D8B030D-6E8A-4147-A177-3AD203B41FA5}">
                      <a16:colId xmlns:a16="http://schemas.microsoft.com/office/drawing/2014/main" val="3567652381"/>
                    </a:ext>
                  </a:extLst>
                </a:gridCol>
                <a:gridCol w="926733">
                  <a:extLst>
                    <a:ext uri="{9D8B030D-6E8A-4147-A177-3AD203B41FA5}">
                      <a16:colId xmlns:a16="http://schemas.microsoft.com/office/drawing/2014/main" val="886050585"/>
                    </a:ext>
                  </a:extLst>
                </a:gridCol>
                <a:gridCol w="1303948">
                  <a:extLst>
                    <a:ext uri="{9D8B030D-6E8A-4147-A177-3AD203B41FA5}">
                      <a16:colId xmlns:a16="http://schemas.microsoft.com/office/drawing/2014/main" val="308343938"/>
                    </a:ext>
                  </a:extLst>
                </a:gridCol>
              </a:tblGrid>
              <a:tr h="6243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Var.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Produsul de combatere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Doza / ha</a:t>
                      </a:r>
                      <a:endParaRPr lang="en-GB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(L/ha)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 dirty="0">
                          <a:effectLst/>
                        </a:rPr>
                        <a:t>Frecvența atacului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 dirty="0">
                          <a:effectLst/>
                        </a:rPr>
                        <a:t> %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Intensitatea atacului </a:t>
                      </a:r>
                      <a:endParaRPr lang="en-GB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%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Gradul de atac</a:t>
                      </a:r>
                      <a:endParaRPr lang="en-GB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%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Eficacitatea</a:t>
                      </a:r>
                      <a:endParaRPr lang="en-GB" sz="10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%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811897097"/>
                  </a:ext>
                </a:extLst>
              </a:tr>
              <a:tr h="16256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Ardei lung Ureche de Elefant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934292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Ortiva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98,89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111243699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Cidely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0,15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98,34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1873379459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Amistar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0,75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640634508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Dagonis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430647028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Martor netratat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40,0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22,7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9,08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984910175"/>
                  </a:ext>
                </a:extLst>
              </a:tr>
              <a:tr h="16256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Ardei gras Marbella F1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200460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Ortiva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939382639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Cidely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99,17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4102624887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Amistar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0,75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98,35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931575943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Dagonis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1438126056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Martor netratat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50,0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24,3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12,15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132991574"/>
                  </a:ext>
                </a:extLst>
              </a:tr>
              <a:tr h="16256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Ardei gras Barbie F1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445911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Ortiva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4,5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2,5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0,11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98,88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1269628921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Cidely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1661201367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Amistar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0,75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4084927830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Dagonis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2,5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0,01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99,89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024533010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Martor netratat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40,0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24,7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9,88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1611966149"/>
                  </a:ext>
                </a:extLst>
              </a:tr>
              <a:tr h="162569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Vinete Aragon F1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78573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Ortiva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65414500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Cidely Top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0,15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98,17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849355433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Amistar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0,75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786948651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Dagonis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 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100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3188890354"/>
                  </a:ext>
                </a:extLst>
              </a:tr>
              <a:tr h="162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Martor netratat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35,0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23,5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>
                          <a:effectLst/>
                        </a:rPr>
                        <a:t>8,22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1000" dirty="0">
                          <a:effectLst/>
                        </a:rPr>
                        <a:t>-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79" marR="61779" marT="0" marB="0"/>
                </a:tc>
                <a:extLst>
                  <a:ext uri="{0D108BD9-81ED-4DB2-BD59-A6C34878D82A}">
                    <a16:rowId xmlns:a16="http://schemas.microsoft.com/office/drawing/2014/main" val="2783994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243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42D97-1756-E281-BBA7-AA00C639C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BD9FC3B1-346D-71B0-D2B2-0AC86D08C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B18B2CFE-1556-B916-FABF-B155A77A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A0EDF198-F3A0-E43D-F6BA-B8BFEEF79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F1977B76-FD59-6F38-7DA4-31658B0FC200}"/>
              </a:ext>
            </a:extLst>
          </p:cNvPr>
          <p:cNvSpPr txBox="1"/>
          <p:nvPr/>
        </p:nvSpPr>
        <p:spPr>
          <a:xfrm>
            <a:off x="381000" y="1219200"/>
            <a:ext cx="8077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numărului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ouă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nimfe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hibrizi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dăunătorului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 </a:t>
            </a:r>
            <a:r>
              <a:rPr lang="fr-FR" sz="1800" i="1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urticae</a:t>
            </a:r>
            <a:r>
              <a:rPr lang="fr-FR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funcție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hibrid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culturile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ardei</a:t>
            </a:r>
            <a:endParaRPr lang="en-GB" dirty="0"/>
          </a:p>
        </p:txBody>
      </p:sp>
      <p:graphicFrame>
        <p:nvGraphicFramePr>
          <p:cNvPr id="9" name="Diagramă 8">
            <a:extLst>
              <a:ext uri="{FF2B5EF4-FFF2-40B4-BE49-F238E27FC236}">
                <a16:creationId xmlns:a16="http://schemas.microsoft.com/office/drawing/2014/main" id="{3421A698-5E06-D73B-CFD7-465F4FF703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287244"/>
              </p:ext>
            </p:extLst>
          </p:nvPr>
        </p:nvGraphicFramePr>
        <p:xfrm>
          <a:off x="762000" y="2479992"/>
          <a:ext cx="7315200" cy="331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66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67ED9-9EB6-FA82-6244-08FF3B9F0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FA54D08A-B32A-F028-03C7-816736049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EE088D53-A914-70FC-0E85-3B54B92DB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5307CC64-5656-CE7E-AEC3-D4541BB42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78147A1E-45A7-10F0-B36F-F8508D9339D7}"/>
              </a:ext>
            </a:extLst>
          </p:cNvPr>
          <p:cNvSpPr txBox="1"/>
          <p:nvPr/>
        </p:nvSpPr>
        <p:spPr>
          <a:xfrm>
            <a:off x="228600" y="1219200"/>
            <a:ext cx="8512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numărului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ouă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nimfe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dăunătorului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T. </a:t>
            </a:r>
            <a:r>
              <a:rPr lang="fr-FR" sz="1800" i="1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urticae</a:t>
            </a:r>
            <a:r>
              <a:rPr lang="fr-FR" sz="1800" i="1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culturile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vinete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solarii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kern="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kern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convențional</a:t>
            </a:r>
            <a:endParaRPr lang="en-GB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BE058B8-391B-85C6-B6B3-61D72EC95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978110"/>
              </p:ext>
            </p:extLst>
          </p:nvPr>
        </p:nvGraphicFramePr>
        <p:xfrm>
          <a:off x="381000" y="2168207"/>
          <a:ext cx="5558569" cy="395935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3649703721"/>
                    </a:ext>
                  </a:extLst>
                </a:gridCol>
                <a:gridCol w="1066097">
                  <a:extLst>
                    <a:ext uri="{9D8B030D-6E8A-4147-A177-3AD203B41FA5}">
                      <a16:colId xmlns:a16="http://schemas.microsoft.com/office/drawing/2014/main" val="56471187"/>
                    </a:ext>
                  </a:extLst>
                </a:gridCol>
                <a:gridCol w="1276585">
                  <a:extLst>
                    <a:ext uri="{9D8B030D-6E8A-4147-A177-3AD203B41FA5}">
                      <a16:colId xmlns:a16="http://schemas.microsoft.com/office/drawing/2014/main" val="3900828646"/>
                    </a:ext>
                  </a:extLst>
                </a:gridCol>
                <a:gridCol w="1168878">
                  <a:extLst>
                    <a:ext uri="{9D8B030D-6E8A-4147-A177-3AD203B41FA5}">
                      <a16:colId xmlns:a16="http://schemas.microsoft.com/office/drawing/2014/main" val="3427928812"/>
                    </a:ext>
                  </a:extLst>
                </a:gridCol>
                <a:gridCol w="980209">
                  <a:extLst>
                    <a:ext uri="{9D8B030D-6E8A-4147-A177-3AD203B41FA5}">
                      <a16:colId xmlns:a16="http://schemas.microsoft.com/office/drawing/2014/main" val="1097000110"/>
                    </a:ext>
                  </a:extLst>
                </a:gridCol>
              </a:tblGrid>
              <a:tr h="24947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 dirty="0">
                          <a:effectLst/>
                        </a:rPr>
                        <a:t>Hibrid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Varianta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Media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640199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Ouă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Nimfe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Adulți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1780833"/>
                  </a:ext>
                </a:extLst>
              </a:tr>
              <a:tr h="24947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 dirty="0">
                          <a:effectLst/>
                        </a:rPr>
                        <a:t>Epic F1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2,36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0,76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1,76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0017096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3,64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1,12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1,56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531932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4,24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0,52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1,24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2028127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3,64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0,56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0,92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6815619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7,28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2,08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2,96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7260078"/>
                  </a:ext>
                </a:extLst>
              </a:tr>
              <a:tr h="24947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 dirty="0">
                          <a:effectLst/>
                        </a:rPr>
                        <a:t>Aragon F1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3,68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0,84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1,72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601665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3,60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0,96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2,00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384351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4,38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1,08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1,36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329916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4,52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1,04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1,72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8371688"/>
                  </a:ext>
                </a:extLst>
              </a:tr>
              <a:tr h="2494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V5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7,84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>
                          <a:effectLst/>
                        </a:rPr>
                        <a:t>3,64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o-RO" sz="2000" dirty="0">
                          <a:effectLst/>
                        </a:rPr>
                        <a:t>5,24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6359887"/>
                  </a:ext>
                </a:extLst>
              </a:tr>
            </a:tbl>
          </a:graphicData>
        </a:graphic>
      </p:graphicFrame>
      <p:pic>
        <p:nvPicPr>
          <p:cNvPr id="5" name="Imagine 4">
            <a:extLst>
              <a:ext uri="{FF2B5EF4-FFF2-40B4-BE49-F238E27FC236}">
                <a16:creationId xmlns:a16="http://schemas.microsoft.com/office/drawing/2014/main" id="{77196D5E-75F6-BFBF-4601-A85F4BCC3F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080732" y="3048000"/>
            <a:ext cx="2689860" cy="201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455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51A2B-BB3D-50EE-3DA7-2657B4012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tet">
            <a:extLst>
              <a:ext uri="{FF2B5EF4-FFF2-40B4-BE49-F238E27FC236}">
                <a16:creationId xmlns:a16="http://schemas.microsoft.com/office/drawing/2014/main" id="{D9283ED0-A317-E181-AA84-DBB505093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663575" cy="663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9DF370A0-D519-4953-BCC2-9E3B439FD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631" y="30162"/>
            <a:ext cx="6408738" cy="3968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PLAN  SECTORIAL  ADER 2026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90EF561A-DE7E-3DA5-948A-60A38C991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78387"/>
            <a:ext cx="5111750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4991" cmpd="thickThin" algn="ctr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Numărul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codul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proiectului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ADER 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6.3.15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Faza</a:t>
            </a:r>
            <a:r>
              <a:rPr lang="ro-RO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01393092-D3FD-FB87-D0D0-979BABA4268A}"/>
              </a:ext>
            </a:extLst>
          </p:cNvPr>
          <p:cNvSpPr txBox="1"/>
          <p:nvPr/>
        </p:nvSpPr>
        <p:spPr>
          <a:xfrm>
            <a:off x="0" y="962853"/>
            <a:ext cx="88392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adulților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afide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înregistrată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ardei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convențional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F4B124E-AB9D-19A3-3748-A917D0FF8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49840"/>
              </p:ext>
            </p:extLst>
          </p:nvPr>
        </p:nvGraphicFramePr>
        <p:xfrm>
          <a:off x="258417" y="1424023"/>
          <a:ext cx="8328822" cy="23234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666999">
                  <a:extLst>
                    <a:ext uri="{9D8B030D-6E8A-4147-A177-3AD203B41FA5}">
                      <a16:colId xmlns:a16="http://schemas.microsoft.com/office/drawing/2014/main" val="393495780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8617217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15839488"/>
                    </a:ext>
                  </a:extLst>
                </a:gridCol>
                <a:gridCol w="1309511">
                  <a:extLst>
                    <a:ext uri="{9D8B030D-6E8A-4147-A177-3AD203B41FA5}">
                      <a16:colId xmlns:a16="http://schemas.microsoft.com/office/drawing/2014/main" val="3075235697"/>
                    </a:ext>
                  </a:extLst>
                </a:gridCol>
                <a:gridCol w="1532912">
                  <a:extLst>
                    <a:ext uri="{9D8B030D-6E8A-4147-A177-3AD203B41FA5}">
                      <a16:colId xmlns:a16="http://schemas.microsoft.com/office/drawing/2014/main" val="463722404"/>
                    </a:ext>
                  </a:extLst>
                </a:gridCol>
              </a:tblGrid>
              <a:tr h="1962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 Varianta</a:t>
                      </a:r>
                      <a:endParaRPr lang="en-GB" sz="1600" dirty="0">
                        <a:effectLst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Media adulților de pe frunze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39537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 dirty="0" err="1">
                          <a:effectLst/>
                        </a:rPr>
                        <a:t>Kaptur</a:t>
                      </a:r>
                      <a:r>
                        <a:rPr lang="fr-FR" sz="1600" dirty="0">
                          <a:effectLst/>
                        </a:rPr>
                        <a:t> F1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Ureche de elefant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Barbie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Marbella F1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505739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V1. Mospilan 20 SG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3,1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3,0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801523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V2. Poleci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4,6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3875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V3. Closer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5,9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460198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V4. Sivanto Prime 200 SL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5,2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4,4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3,8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3,5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515749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V5. Martor netratat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10,4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11,4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11,0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9,4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028072"/>
                  </a:ext>
                </a:extLst>
              </a:tr>
            </a:tbl>
          </a:graphicData>
        </a:graphic>
      </p:graphicFrame>
      <p:sp>
        <p:nvSpPr>
          <p:cNvPr id="9" name="CasetăText 8">
            <a:extLst>
              <a:ext uri="{FF2B5EF4-FFF2-40B4-BE49-F238E27FC236}">
                <a16:creationId xmlns:a16="http://schemas.microsoft.com/office/drawing/2014/main" id="{89D7140F-465B-7585-D29A-7B92AC0EEFE0}"/>
              </a:ext>
            </a:extLst>
          </p:cNvPr>
          <p:cNvSpPr txBox="1"/>
          <p:nvPr/>
        </p:nvSpPr>
        <p:spPr>
          <a:xfrm>
            <a:off x="-152400" y="3875866"/>
            <a:ext cx="8686800" cy="39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adulților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afide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cultura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vinete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fr-FR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convențional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8893BAA7-BE8A-161F-EE77-D7D4839FD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92421"/>
              </p:ext>
            </p:extLst>
          </p:nvPr>
        </p:nvGraphicFramePr>
        <p:xfrm>
          <a:off x="609599" y="4394736"/>
          <a:ext cx="7620001" cy="207848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183533">
                  <a:extLst>
                    <a:ext uri="{9D8B030D-6E8A-4147-A177-3AD203B41FA5}">
                      <a16:colId xmlns:a16="http://schemas.microsoft.com/office/drawing/2014/main" val="2235300633"/>
                    </a:ext>
                  </a:extLst>
                </a:gridCol>
                <a:gridCol w="2218234">
                  <a:extLst>
                    <a:ext uri="{9D8B030D-6E8A-4147-A177-3AD203B41FA5}">
                      <a16:colId xmlns:a16="http://schemas.microsoft.com/office/drawing/2014/main" val="1979107720"/>
                    </a:ext>
                  </a:extLst>
                </a:gridCol>
                <a:gridCol w="2218234">
                  <a:extLst>
                    <a:ext uri="{9D8B030D-6E8A-4147-A177-3AD203B41FA5}">
                      <a16:colId xmlns:a16="http://schemas.microsoft.com/office/drawing/2014/main" val="3213272788"/>
                    </a:ext>
                  </a:extLst>
                </a:gridCol>
              </a:tblGrid>
              <a:tr h="1778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 dirty="0">
                          <a:effectLst/>
                        </a:rPr>
                        <a:t>Varianta</a:t>
                      </a:r>
                      <a:endParaRPr lang="en-GB" sz="1800" dirty="0">
                        <a:effectLst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Media adulților de pe frunze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768196"/>
                  </a:ext>
                </a:extLst>
              </a:tr>
              <a:tr h="16573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Epic F1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Aragon F1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929425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V1. Mospilan 20 SG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3,0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4,2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7542493"/>
                  </a:ext>
                </a:extLst>
              </a:tr>
              <a:tr h="211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V2. Poleci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3,4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4,4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8851554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V3. Closer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3,6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4,5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8971552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V4. Sivanto Prime 200 SL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3,1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4,1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913014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V5. Martor netratat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>
                          <a:effectLst/>
                        </a:rPr>
                        <a:t>8,0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fr-FR" sz="1800" dirty="0">
                          <a:effectLst/>
                        </a:rPr>
                        <a:t>9,3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5640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19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</TotalTime>
  <Words>2433</Words>
  <Application>Microsoft Office PowerPoint</Application>
  <PresentationFormat>Expunere pe ecran (4:3)</PresentationFormat>
  <Paragraphs>804</Paragraphs>
  <Slides>18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18</vt:i4>
      </vt:variant>
    </vt:vector>
  </HeadingPairs>
  <TitlesOfParts>
    <vt:vector size="25" baseType="lpstr">
      <vt:lpstr>Arial</vt:lpstr>
      <vt:lpstr>Calibri</vt:lpstr>
      <vt:lpstr>Symbol</vt:lpstr>
      <vt:lpstr>Times New Roman</vt:lpstr>
      <vt:lpstr>Trebuchet MS</vt:lpstr>
      <vt:lpstr>Wingdings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Gabi</dc:creator>
  <cp:lastModifiedBy>Sovarel</cp:lastModifiedBy>
  <cp:revision>173</cp:revision>
  <dcterms:created xsi:type="dcterms:W3CDTF">2006-08-16T00:00:00Z</dcterms:created>
  <dcterms:modified xsi:type="dcterms:W3CDTF">2025-10-23T10:48:03Z</dcterms:modified>
</cp:coreProperties>
</file>