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17"/>
  </p:notesMasterIdLst>
  <p:sldIdLst>
    <p:sldId id="257" r:id="rId2"/>
    <p:sldId id="304" r:id="rId3"/>
    <p:sldId id="281" r:id="rId4"/>
    <p:sldId id="313" r:id="rId5"/>
    <p:sldId id="314" r:id="rId6"/>
    <p:sldId id="311" r:id="rId7"/>
    <p:sldId id="312" r:id="rId8"/>
    <p:sldId id="310" r:id="rId9"/>
    <p:sldId id="309" r:id="rId10"/>
    <p:sldId id="308" r:id="rId11"/>
    <p:sldId id="307" r:id="rId12"/>
    <p:sldId id="306" r:id="rId13"/>
    <p:sldId id="305" r:id="rId14"/>
    <p:sldId id="315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E917"/>
    <a:srgbClr val="FFFF99"/>
    <a:srgbClr val="00602B"/>
    <a:srgbClr val="F9BC63"/>
    <a:srgbClr val="6B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>
        <p:scale>
          <a:sx n="58" d="100"/>
          <a:sy n="58" d="100"/>
        </p:scale>
        <p:origin x="145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AF1F-8A54-4546-8DBE-395EC4D34433}" type="datetimeFigureOut">
              <a:rPr lang="ro-RO" smtClean="0"/>
              <a:t>02.10.2025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D281-E42D-4C5A-BE26-C901664F3F8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515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547813" y="115888"/>
            <a:ext cx="6408737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764704"/>
            <a:ext cx="1728192" cy="3385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CONTRACTOR</a:t>
            </a:r>
          </a:p>
        </p:txBody>
      </p:sp>
      <p:pic>
        <p:nvPicPr>
          <p:cNvPr id="17412" name="Picture 5" descr="an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936625" cy="935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362200" y="1371600"/>
            <a:ext cx="4354513" cy="369332"/>
          </a:xfrm>
          <a:prstGeom prst="rect">
            <a:avLst/>
          </a:prstGeom>
          <a:solidFill>
            <a:srgbClr val="00CC00"/>
          </a:solidFill>
          <a:ln w="54991" cmpd="thickThin" algn="ctr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ADER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.3.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209925" y="745193"/>
            <a:ext cx="540067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4991" cmpd="thickThin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INSTITUTUL DE CERCETARE –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DEZVOLTARE</a:t>
            </a:r>
            <a:endParaRPr lang="ro-RO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PENTRU LEGUMICULTURĂ ŞI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FLORICULTURĂ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- VIDRA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905000"/>
            <a:ext cx="2808287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începerii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.20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304800" y="2895600"/>
            <a:ext cx="8505825" cy="923330"/>
          </a:xfrm>
          <a:prstGeom prst="rect">
            <a:avLst/>
          </a:prstGeom>
          <a:solidFill>
            <a:srgbClr val="C00000"/>
          </a:solidFill>
          <a:ln w="54991" cmpd="thickThin" algn="ctr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Denumirea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b="1" dirty="0">
                <a:solidFill>
                  <a:schemeClr val="bg1"/>
                </a:solidFill>
              </a:rPr>
              <a:t>ADER </a:t>
            </a:r>
            <a:r>
              <a:rPr lang="ro-RO" b="1" dirty="0">
                <a:solidFill>
                  <a:schemeClr val="bg1"/>
                </a:solidFill>
              </a:rPr>
              <a:t>6</a:t>
            </a:r>
            <a:r>
              <a:rPr lang="en-US" b="1" dirty="0">
                <a:solidFill>
                  <a:schemeClr val="bg1"/>
                </a:solidFill>
              </a:rPr>
              <a:t>.3.</a:t>
            </a:r>
            <a:r>
              <a:rPr lang="ro-RO" b="1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5 </a:t>
            </a:r>
            <a:r>
              <a:rPr lang="ro-RO" sz="1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integrat pentru controlul agenților de dăunare la principalele specii de legume cultivate în spații protejate în sistem convențional și ecologic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457200" y="4267200"/>
            <a:ext cx="8153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4991" cmpd="thickThin" algn="ctr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rebuchet MS" panose="020B0603020202020204" pitchFamily="34" charset="0"/>
                <a:cs typeface="Times New Roman" pitchFamily="18" charset="0"/>
              </a:rPr>
              <a:t>Denumirea</a:t>
            </a:r>
            <a:r>
              <a:rPr lang="en-US" b="1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o-RO" b="1" dirty="0">
                <a:latin typeface="Trebuchet MS" panose="020B0603020202020204" pitchFamily="34" charset="0"/>
                <a:cs typeface="Times New Roman" pitchFamily="18" charset="0"/>
              </a:rPr>
              <a:t>fazei</a:t>
            </a:r>
            <a:r>
              <a:rPr lang="en-US" b="1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o-RO" b="1" dirty="0">
                <a:latin typeface="Trebuchet MS" panose="020B0603020202020204" pitchFamily="34" charset="0"/>
                <a:cs typeface="Times New Roman" pitchFamily="18" charset="0"/>
              </a:rPr>
              <a:t>5</a:t>
            </a:r>
            <a:r>
              <a:rPr lang="en-US" b="1" dirty="0">
                <a:latin typeface="Trebuchet MS" panose="020B0603020202020204" pitchFamily="34" charset="0"/>
                <a:cs typeface="Times New Roman" pitchFamily="18" charset="0"/>
              </a:rPr>
              <a:t>: </a:t>
            </a:r>
            <a:r>
              <a:rPr lang="ro-RO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Elaborarea de verigi și tehnologii de combatere integrată a agenților de dăunare la culturile de ardei și vinete în sistem convențional și ecologic</a:t>
            </a:r>
            <a:r>
              <a:rPr lang="en-US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"</a:t>
            </a:r>
            <a:endParaRPr lang="ro-R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486400"/>
            <a:ext cx="5334000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 de proiect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/>
              <a:t>Dr.ing. Șovărel Gabriela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5943600"/>
            <a:ext cx="3657600" cy="7386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o-RO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</a:p>
          <a:p>
            <a:pPr>
              <a:defRPr/>
            </a:pPr>
            <a:r>
              <a:rPr lang="ro-RO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Tel:</a:t>
            </a:r>
            <a:r>
              <a:rPr lang="en-US" sz="1400" dirty="0"/>
              <a:t> 0723645851 </a:t>
            </a:r>
            <a:endParaRPr lang="ro-RO" sz="1400" dirty="0"/>
          </a:p>
          <a:p>
            <a:pPr>
              <a:defRPr/>
            </a:pPr>
            <a:r>
              <a:rPr lang="en-US" sz="1400" dirty="0"/>
              <a:t>e-mail: gabriela_sovarel@yahoo.com</a:t>
            </a:r>
            <a:r>
              <a:rPr lang="ro-RO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905000"/>
            <a:ext cx="2808287" cy="76944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finaliz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ării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.20</a:t>
            </a:r>
            <a:r>
              <a:rPr lang="ro-RO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52EED-682E-A7F3-6D3E-5F61C5E3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526118EA-9B14-3D1E-EC74-C5FC39C9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6B31EE4-D1D7-7721-B67A-EB0C6710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7153A03-BC22-73D3-1780-8C11F7A6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86FBB1-53D3-B546-4845-9CB93692A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62310"/>
              </p:ext>
            </p:extLst>
          </p:nvPr>
        </p:nvGraphicFramePr>
        <p:xfrm>
          <a:off x="429985" y="1981200"/>
          <a:ext cx="8104415" cy="4188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98389">
                  <a:extLst>
                    <a:ext uri="{9D8B030D-6E8A-4147-A177-3AD203B41FA5}">
                      <a16:colId xmlns:a16="http://schemas.microsoft.com/office/drawing/2014/main" val="1629744585"/>
                    </a:ext>
                  </a:extLst>
                </a:gridCol>
                <a:gridCol w="1462426">
                  <a:extLst>
                    <a:ext uri="{9D8B030D-6E8A-4147-A177-3AD203B41FA5}">
                      <a16:colId xmlns:a16="http://schemas.microsoft.com/office/drawing/2014/main" val="384579392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39332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72657033"/>
                    </a:ext>
                  </a:extLst>
                </a:gridCol>
                <a:gridCol w="1332506">
                  <a:extLst>
                    <a:ext uri="{9D8B030D-6E8A-4147-A177-3AD203B41FA5}">
                      <a16:colId xmlns:a16="http://schemas.microsoft.com/office/drawing/2014/main" val="3913636824"/>
                    </a:ext>
                  </a:extLst>
                </a:gridCol>
                <a:gridCol w="1044905">
                  <a:extLst>
                    <a:ext uri="{9D8B030D-6E8A-4147-A177-3AD203B41FA5}">
                      <a16:colId xmlns:a16="http://schemas.microsoft.com/office/drawing/2014/main" val="3058058561"/>
                    </a:ext>
                  </a:extLst>
                </a:gridCol>
                <a:gridCol w="1203989">
                  <a:extLst>
                    <a:ext uri="{9D8B030D-6E8A-4147-A177-3AD203B41FA5}">
                      <a16:colId xmlns:a16="http://schemas.microsoft.com/office/drawing/2014/main" val="183979394"/>
                    </a:ext>
                  </a:extLst>
                </a:gridCol>
              </a:tblGrid>
              <a:tr h="6091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o-RO" sz="1600" dirty="0">
                          <a:effectLst/>
                        </a:rPr>
                        <a:t>Var.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Produsul de combatere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Doza / 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(L/ha)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Frecvența atacului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 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Intensitatea atacului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/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949349832"/>
                  </a:ext>
                </a:extLst>
              </a:tr>
              <a:tr h="27255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Ardei gras Marbella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extLst>
                  <a:ext uri="{0D108BD9-81ED-4DB2-BD59-A6C34878D82A}">
                    <a16:rowId xmlns:a16="http://schemas.microsoft.com/office/drawing/2014/main" val="2264666778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Cavaler 600SL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46,97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811703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Amulet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63,63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528025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Zytron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54,54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539123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Mimoten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46,97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42199"/>
                  </a:ext>
                </a:extLst>
              </a:tr>
              <a:tr h="28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794882"/>
                  </a:ext>
                </a:extLst>
              </a:tr>
              <a:tr h="27255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  <a:latin typeface="Trebuchet MS" panose="020B0603020202020204" pitchFamily="34" charset="0"/>
                        </a:rPr>
                        <a:t>Ardei gras Barbie F1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extLst>
                  <a:ext uri="{0D108BD9-81ED-4DB2-BD59-A6C34878D82A}">
                    <a16:rowId xmlns:a16="http://schemas.microsoft.com/office/drawing/2014/main" val="207260506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Cavaler 600SL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60,39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906537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Amulet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60,39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620570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Zytron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53,79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152794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Mimoten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60,39</a:t>
                      </a:r>
                      <a:endParaRPr lang="ro-RO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964827"/>
                  </a:ext>
                </a:extLst>
              </a:tr>
              <a:tr h="349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27099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FA6802-9B44-AA4E-2AB9-8B0ACCA305C0}"/>
              </a:ext>
            </a:extLst>
          </p:cNvPr>
          <p:cNvSpPr txBox="1"/>
          <p:nvPr/>
        </p:nvSpPr>
        <p:spPr>
          <a:xfrm>
            <a:off x="-304801" y="1195814"/>
            <a:ext cx="9144000" cy="64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Eficacitatea produselor de combatere a agentului patogen </a:t>
            </a:r>
            <a:r>
              <a:rPr lang="ro-RO" sz="1600" b="1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 </a:t>
            </a:r>
            <a:r>
              <a:rPr lang="ro-RO" sz="1600" b="1" i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capsici</a:t>
            </a: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5000"/>
              </a:lnSpc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culturile de ardei gras  în sistem </a:t>
            </a:r>
            <a:r>
              <a:rPr lang="ro-RO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</a:t>
            </a:r>
            <a:endParaRPr lang="ro-RO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2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1BA3-492F-CFB3-1696-38F258DF4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A4016594-033C-324F-18ED-EC40394C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C9B7D3D5-74AF-CC00-D126-6830F968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C1BF46D-ABC4-DBAA-6072-638FE1CB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C6D89A-934B-4089-E45C-F7E35AE26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44744"/>
              </p:ext>
            </p:extLst>
          </p:nvPr>
        </p:nvGraphicFramePr>
        <p:xfrm>
          <a:off x="163286" y="1818494"/>
          <a:ext cx="8752114" cy="44960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82368">
                  <a:extLst>
                    <a:ext uri="{9D8B030D-6E8A-4147-A177-3AD203B41FA5}">
                      <a16:colId xmlns:a16="http://schemas.microsoft.com/office/drawing/2014/main" val="2391329441"/>
                    </a:ext>
                  </a:extLst>
                </a:gridCol>
                <a:gridCol w="1533762">
                  <a:extLst>
                    <a:ext uri="{9D8B030D-6E8A-4147-A177-3AD203B41FA5}">
                      <a16:colId xmlns:a16="http://schemas.microsoft.com/office/drawing/2014/main" val="4195754728"/>
                    </a:ext>
                  </a:extLst>
                </a:gridCol>
                <a:gridCol w="992626">
                  <a:extLst>
                    <a:ext uri="{9D8B030D-6E8A-4147-A177-3AD203B41FA5}">
                      <a16:colId xmlns:a16="http://schemas.microsoft.com/office/drawing/2014/main" val="4050349928"/>
                    </a:ext>
                  </a:extLst>
                </a:gridCol>
                <a:gridCol w="1433794">
                  <a:extLst>
                    <a:ext uri="{9D8B030D-6E8A-4147-A177-3AD203B41FA5}">
                      <a16:colId xmlns:a16="http://schemas.microsoft.com/office/drawing/2014/main" val="156086415"/>
                    </a:ext>
                  </a:extLst>
                </a:gridCol>
                <a:gridCol w="1693437">
                  <a:extLst>
                    <a:ext uri="{9D8B030D-6E8A-4147-A177-3AD203B41FA5}">
                      <a16:colId xmlns:a16="http://schemas.microsoft.com/office/drawing/2014/main" val="1179912413"/>
                    </a:ext>
                  </a:extLst>
                </a:gridCol>
                <a:gridCol w="1323501">
                  <a:extLst>
                    <a:ext uri="{9D8B030D-6E8A-4147-A177-3AD203B41FA5}">
                      <a16:colId xmlns:a16="http://schemas.microsoft.com/office/drawing/2014/main" val="693562732"/>
                    </a:ext>
                  </a:extLst>
                </a:gridCol>
                <a:gridCol w="992626">
                  <a:extLst>
                    <a:ext uri="{9D8B030D-6E8A-4147-A177-3AD203B41FA5}">
                      <a16:colId xmlns:a16="http://schemas.microsoft.com/office/drawing/2014/main" val="4131474418"/>
                    </a:ext>
                  </a:extLst>
                </a:gridCol>
              </a:tblGrid>
              <a:tr h="8286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o-RO" sz="1600" dirty="0">
                          <a:effectLst/>
                        </a:rPr>
                        <a:t>Var.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Produsul de combatere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Doza / 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(L/ha)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Frecvența atacului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Intensitatea atacului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dirty="0"/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782224850"/>
                  </a:ext>
                </a:extLst>
              </a:tr>
              <a:tr h="3056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Vinete Aragon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77558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Cavaler 600SL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75,29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555036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Amulet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80,24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265960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Zytron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70,35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5900205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Mimoten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55,53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203086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937149"/>
                  </a:ext>
                </a:extLst>
              </a:tr>
              <a:tr h="3056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Vinete Epic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98038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Cavaler 600SL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785202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Amulet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608222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Zytron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723068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Mimoten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20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894055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3148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DC49C3-04A1-73C4-DC2F-65DFAA5C20F4}"/>
              </a:ext>
            </a:extLst>
          </p:cNvPr>
          <p:cNvSpPr txBox="1"/>
          <p:nvPr/>
        </p:nvSpPr>
        <p:spPr>
          <a:xfrm>
            <a:off x="163286" y="1044186"/>
            <a:ext cx="8142514" cy="64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Eficacitatea produselor de combatere a agentului patogen </a:t>
            </a:r>
            <a:r>
              <a:rPr lang="ro-RO" sz="1600" b="1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 solani</a:t>
            </a: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culturile de </a:t>
            </a:r>
            <a:r>
              <a:rPr lang="ro-RO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vinete </a:t>
            </a: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sistem </a:t>
            </a:r>
            <a:r>
              <a:rPr lang="ro-RO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</a:t>
            </a:r>
            <a:endParaRPr lang="ro-RO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0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E3915-F133-B4B0-F8B5-865E7335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9720A22B-4C8C-DCEB-8EAB-3E45D76D1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D6411B7D-9688-9EDA-CB43-F5CE6C1E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ACC962D-5473-7729-CCD5-42B0DB15C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169DF0-64E5-BD92-872A-D3FA27F21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78757"/>
              </p:ext>
            </p:extLst>
          </p:nvPr>
        </p:nvGraphicFramePr>
        <p:xfrm>
          <a:off x="1081722" y="1598291"/>
          <a:ext cx="6828155" cy="29607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4912">
                  <a:extLst>
                    <a:ext uri="{9D8B030D-6E8A-4147-A177-3AD203B41FA5}">
                      <a16:colId xmlns:a16="http://schemas.microsoft.com/office/drawing/2014/main" val="1654044556"/>
                    </a:ext>
                  </a:extLst>
                </a:gridCol>
                <a:gridCol w="1354132">
                  <a:extLst>
                    <a:ext uri="{9D8B030D-6E8A-4147-A177-3AD203B41FA5}">
                      <a16:colId xmlns:a16="http://schemas.microsoft.com/office/drawing/2014/main" val="109519164"/>
                    </a:ext>
                  </a:extLst>
                </a:gridCol>
                <a:gridCol w="1343541">
                  <a:extLst>
                    <a:ext uri="{9D8B030D-6E8A-4147-A177-3AD203B41FA5}">
                      <a16:colId xmlns:a16="http://schemas.microsoft.com/office/drawing/2014/main" val="3878663349"/>
                    </a:ext>
                  </a:extLst>
                </a:gridCol>
                <a:gridCol w="1343541">
                  <a:extLst>
                    <a:ext uri="{9D8B030D-6E8A-4147-A177-3AD203B41FA5}">
                      <a16:colId xmlns:a16="http://schemas.microsoft.com/office/drawing/2014/main" val="3286036613"/>
                    </a:ext>
                  </a:extLst>
                </a:gridCol>
                <a:gridCol w="1342029">
                  <a:extLst>
                    <a:ext uri="{9D8B030D-6E8A-4147-A177-3AD203B41FA5}">
                      <a16:colId xmlns:a16="http://schemas.microsoft.com/office/drawing/2014/main" val="3615218309"/>
                    </a:ext>
                  </a:extLst>
                </a:gridCol>
              </a:tblGrid>
              <a:tr h="3054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 Hibrid/Soi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Varianta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Media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56275"/>
                  </a:ext>
                </a:extLst>
              </a:tr>
              <a:tr h="30418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Ouă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Nimfe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Adulți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083091"/>
                  </a:ext>
                </a:extLst>
              </a:tr>
              <a:tr h="2938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Kaptur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Prădători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0,08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0,04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352157"/>
                  </a:ext>
                </a:extLst>
              </a:tr>
              <a:tr h="29389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Martor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6,24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2,12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3,46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797469"/>
                  </a:ext>
                </a:extLst>
              </a:tr>
              <a:tr h="2938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Ureche de Elefant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Prădători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0,04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0,08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880044"/>
                  </a:ext>
                </a:extLst>
              </a:tr>
              <a:tr h="29389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1.14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1.36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0,72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6181617"/>
                  </a:ext>
                </a:extLst>
              </a:tr>
              <a:tr h="2938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Barbie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Prădători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0,06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0,02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0,18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539469"/>
                  </a:ext>
                </a:extLst>
              </a:tr>
              <a:tr h="29389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1.24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0.80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1,12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126883"/>
                  </a:ext>
                </a:extLst>
              </a:tr>
              <a:tr h="2938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Marbella F1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Prădători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0,02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0,08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076169"/>
                  </a:ext>
                </a:extLst>
              </a:tr>
              <a:tr h="29389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Martor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1,32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0,80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0,86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3930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0BBD06-1D86-8F99-5FD1-A04D0B9B8099}"/>
              </a:ext>
            </a:extLst>
          </p:cNvPr>
          <p:cNvSpPr txBox="1"/>
          <p:nvPr/>
        </p:nvSpPr>
        <p:spPr>
          <a:xfrm>
            <a:off x="381000" y="997972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numărului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ouă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nimfe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dăunătorului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i="1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fr-FR" sz="1600" i="1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urticae</a:t>
            </a:r>
            <a:r>
              <a:rPr lang="fr-FR" sz="1600" i="1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culturile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ardei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solarii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</a:t>
            </a:r>
            <a:endParaRPr lang="ro-RO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1A7031-58A4-F5C3-C829-D3AD5C03E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42650"/>
              </p:ext>
            </p:extLst>
          </p:nvPr>
        </p:nvGraphicFramePr>
        <p:xfrm>
          <a:off x="800098" y="5269808"/>
          <a:ext cx="7391401" cy="133623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64101">
                  <a:extLst>
                    <a:ext uri="{9D8B030D-6E8A-4147-A177-3AD203B41FA5}">
                      <a16:colId xmlns:a16="http://schemas.microsoft.com/office/drawing/2014/main" val="3977242360"/>
                    </a:ext>
                  </a:extLst>
                </a:gridCol>
                <a:gridCol w="1465833">
                  <a:extLst>
                    <a:ext uri="{9D8B030D-6E8A-4147-A177-3AD203B41FA5}">
                      <a16:colId xmlns:a16="http://schemas.microsoft.com/office/drawing/2014/main" val="1248688674"/>
                    </a:ext>
                  </a:extLst>
                </a:gridCol>
                <a:gridCol w="1454368">
                  <a:extLst>
                    <a:ext uri="{9D8B030D-6E8A-4147-A177-3AD203B41FA5}">
                      <a16:colId xmlns:a16="http://schemas.microsoft.com/office/drawing/2014/main" val="3897512251"/>
                    </a:ext>
                  </a:extLst>
                </a:gridCol>
                <a:gridCol w="1454368">
                  <a:extLst>
                    <a:ext uri="{9D8B030D-6E8A-4147-A177-3AD203B41FA5}">
                      <a16:colId xmlns:a16="http://schemas.microsoft.com/office/drawing/2014/main" val="1600466346"/>
                    </a:ext>
                  </a:extLst>
                </a:gridCol>
                <a:gridCol w="1452731">
                  <a:extLst>
                    <a:ext uri="{9D8B030D-6E8A-4147-A177-3AD203B41FA5}">
                      <a16:colId xmlns:a16="http://schemas.microsoft.com/office/drawing/2014/main" val="40715996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Hibrid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Varianta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100">
                          <a:effectLst/>
                        </a:rPr>
                        <a:t>Media 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73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Ouă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Nimfe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Adulți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6837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Epic F1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Prădători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1,02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0,18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0,84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1104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Martor netratat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6,24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2,12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3,46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68069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Aragon F1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Prădători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1,42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0,02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>
                          <a:effectLst/>
                        </a:rPr>
                        <a:t>0,64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1132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Martor netratat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8,64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2,94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400" dirty="0">
                          <a:effectLst/>
                        </a:rPr>
                        <a:t>4,30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0119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0F5C8A-2AC1-DA91-4712-D9D67012D597}"/>
              </a:ext>
            </a:extLst>
          </p:cNvPr>
          <p:cNvSpPr txBox="1"/>
          <p:nvPr/>
        </p:nvSpPr>
        <p:spPr>
          <a:xfrm>
            <a:off x="457200" y="4647853"/>
            <a:ext cx="807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numărului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ouă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nimfe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adulți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dăunătorului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i="1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fr-FR" sz="1600" i="1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urticae</a:t>
            </a:r>
            <a:r>
              <a:rPr lang="fr-FR" sz="1600" i="1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culturile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vinete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solarii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biologic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235526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F1204-7701-89AA-FA1C-41F2DE54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456F3950-77DC-6554-84C3-97D9403B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044E20E-13A0-E7A1-FC8A-DA2329F02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3D39713-A019-B067-381C-B92EF940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084B9C-5E55-B590-9CD9-FFF8E6613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87316"/>
              </p:ext>
            </p:extLst>
          </p:nvPr>
        </p:nvGraphicFramePr>
        <p:xfrm>
          <a:off x="380999" y="1773967"/>
          <a:ext cx="7696200" cy="150317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80781">
                  <a:extLst>
                    <a:ext uri="{9D8B030D-6E8A-4147-A177-3AD203B41FA5}">
                      <a16:colId xmlns:a16="http://schemas.microsoft.com/office/drawing/2014/main" val="2001023304"/>
                    </a:ext>
                  </a:extLst>
                </a:gridCol>
                <a:gridCol w="1665985">
                  <a:extLst>
                    <a:ext uri="{9D8B030D-6E8A-4147-A177-3AD203B41FA5}">
                      <a16:colId xmlns:a16="http://schemas.microsoft.com/office/drawing/2014/main" val="2601929407"/>
                    </a:ext>
                  </a:extLst>
                </a:gridCol>
                <a:gridCol w="1416478">
                  <a:extLst>
                    <a:ext uri="{9D8B030D-6E8A-4147-A177-3AD203B41FA5}">
                      <a16:colId xmlns:a16="http://schemas.microsoft.com/office/drawing/2014/main" val="3568293257"/>
                    </a:ext>
                  </a:extLst>
                </a:gridCol>
                <a:gridCol w="1416478">
                  <a:extLst>
                    <a:ext uri="{9D8B030D-6E8A-4147-A177-3AD203B41FA5}">
                      <a16:colId xmlns:a16="http://schemas.microsoft.com/office/drawing/2014/main" val="4207450675"/>
                    </a:ext>
                  </a:extLst>
                </a:gridCol>
                <a:gridCol w="1416478">
                  <a:extLst>
                    <a:ext uri="{9D8B030D-6E8A-4147-A177-3AD203B41FA5}">
                      <a16:colId xmlns:a16="http://schemas.microsoft.com/office/drawing/2014/main" val="2813166804"/>
                    </a:ext>
                  </a:extLst>
                </a:gridCol>
              </a:tblGrid>
              <a:tr h="2953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 Varianta/</a:t>
                      </a:r>
                      <a:endParaRPr lang="ro-RO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 err="1">
                          <a:effectLst/>
                        </a:rPr>
                        <a:t>Hibrid</a:t>
                      </a:r>
                      <a:r>
                        <a:rPr lang="fr-FR" sz="1800" dirty="0">
                          <a:effectLst/>
                        </a:rPr>
                        <a:t>/soi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Media adulților de pe frunze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918922"/>
                  </a:ext>
                </a:extLst>
              </a:tr>
              <a:tr h="60910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 err="1">
                          <a:effectLst/>
                        </a:rPr>
                        <a:t>Kaptur</a:t>
                      </a:r>
                      <a:r>
                        <a:rPr lang="fr-FR" sz="1800" dirty="0">
                          <a:effectLst/>
                        </a:rPr>
                        <a:t> F1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Ureche de elefant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Barbie F1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Marbella F1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506243"/>
                  </a:ext>
                </a:extLst>
              </a:tr>
              <a:tr h="29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 err="1">
                          <a:effectLst/>
                        </a:rPr>
                        <a:t>Prădători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1,4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2,8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3,2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2,2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292889"/>
                  </a:ext>
                </a:extLst>
              </a:tr>
              <a:tr h="29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 err="1">
                          <a:effectLst/>
                        </a:rPr>
                        <a:t>Martor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netratat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8,2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9,4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12,8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8,6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4151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64EC65-4BCD-7B1D-44FF-E31E6C8295D0}"/>
              </a:ext>
            </a:extLst>
          </p:cNvPr>
          <p:cNvSpPr txBox="1"/>
          <p:nvPr/>
        </p:nvSpPr>
        <p:spPr>
          <a:xfrm>
            <a:off x="304801" y="1279698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adulților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afide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înregistrată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ardei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</a:t>
            </a:r>
            <a:endParaRPr lang="ro-RO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00721B-ACCF-0B29-63D6-6F84196DC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77716"/>
              </p:ext>
            </p:extLst>
          </p:nvPr>
        </p:nvGraphicFramePr>
        <p:xfrm>
          <a:off x="762000" y="4185728"/>
          <a:ext cx="7391401" cy="15292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635878465"/>
                    </a:ext>
                  </a:extLst>
                </a:gridCol>
                <a:gridCol w="2420314">
                  <a:extLst>
                    <a:ext uri="{9D8B030D-6E8A-4147-A177-3AD203B41FA5}">
                      <a16:colId xmlns:a16="http://schemas.microsoft.com/office/drawing/2014/main" val="1666321350"/>
                    </a:ext>
                  </a:extLst>
                </a:gridCol>
                <a:gridCol w="2151687">
                  <a:extLst>
                    <a:ext uri="{9D8B030D-6E8A-4147-A177-3AD203B41FA5}">
                      <a16:colId xmlns:a16="http://schemas.microsoft.com/office/drawing/2014/main" val="3711418069"/>
                    </a:ext>
                  </a:extLst>
                </a:gridCol>
              </a:tblGrid>
              <a:tr h="3365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 dirty="0">
                          <a:effectLst/>
                        </a:rPr>
                        <a:t> Varianta/</a:t>
                      </a:r>
                      <a:r>
                        <a:rPr lang="fr-FR" sz="2000" dirty="0" err="1">
                          <a:effectLst/>
                        </a:rPr>
                        <a:t>Hibrid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Media </a:t>
                      </a:r>
                      <a:r>
                        <a:rPr lang="fr-FR" sz="1800" dirty="0" err="1">
                          <a:effectLst/>
                        </a:rPr>
                        <a:t>adulților</a:t>
                      </a:r>
                      <a:r>
                        <a:rPr lang="fr-FR" sz="1800" dirty="0">
                          <a:effectLst/>
                        </a:rPr>
                        <a:t> de </a:t>
                      </a:r>
                      <a:r>
                        <a:rPr lang="fr-FR" sz="1800" dirty="0" err="1">
                          <a:effectLst/>
                        </a:rPr>
                        <a:t>pe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frunze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478177"/>
                  </a:ext>
                </a:extLst>
              </a:tr>
              <a:tr h="5195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Epic F1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Aragon F1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531470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 dirty="0" err="1">
                          <a:effectLst/>
                        </a:rPr>
                        <a:t>Prădători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0,4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1,2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177528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 dirty="0" err="1">
                          <a:effectLst/>
                        </a:rPr>
                        <a:t>Martor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netratat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 dirty="0">
                          <a:effectLst/>
                        </a:rPr>
                        <a:t>6,3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2000" dirty="0">
                          <a:effectLst/>
                        </a:rPr>
                        <a:t>8,2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8078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4511F1-FCDD-A8D2-FDE3-B03B4E50645A}"/>
              </a:ext>
            </a:extLst>
          </p:cNvPr>
          <p:cNvSpPr txBox="1"/>
          <p:nvPr/>
        </p:nvSpPr>
        <p:spPr>
          <a:xfrm>
            <a:off x="381000" y="3588987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Valoarea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adulților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afide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obținută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fr-FR" sz="18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vinete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0008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17464-0AD5-067A-5A86-7FCEEE34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C255F988-6EEC-67D2-4970-89827B04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13A114D-2373-7811-0E0F-A098C042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E4999DC-8107-47AF-D01B-D58BD191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8BDFE-1E5C-E313-1A86-175D10206D92}"/>
              </a:ext>
            </a:extLst>
          </p:cNvPr>
          <p:cNvSpPr txBox="1"/>
          <p:nvPr/>
        </p:nvSpPr>
        <p:spPr>
          <a:xfrm>
            <a:off x="560387" y="1447800"/>
            <a:ext cx="7974013" cy="4022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Concluzii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ardei și vinete, rezultate foarte bune în combaterea agentului patogen </a:t>
            </a:r>
            <a:r>
              <a:rPr lang="ro-RO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 </a:t>
            </a: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ro-RO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s-au obținut variantele tratate cu produse convenționale (Ortiva Top 1l/ha, Cidely Top 1 l/ha, Amistar 0,75 l/ha și Dagonis 1 l/ha) și bune la variantele tratate cu produse biologice (Cavaler 600SL 0,3%, Amulet 40 l/ha, Zytron 0,15%, Mimoten 0,3%);</a:t>
            </a:r>
          </a:p>
          <a:p>
            <a:pPr lvl="0" algn="just">
              <a:lnSpc>
                <a:spcPct val="115000"/>
              </a:lnSpc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ardei și vinete, produsele convenționale (Ortiva Top 1l/ha, Luna Senzation 500SC 0,6l/ha, Amistar 0,75 l/ha și Switch 62,5WG 0,8 l/ha) au avut eficacitate foarte bună în timp ce produsele bilogice (Cavaler 600SL 0,3%, Amulet 40 l/ha, Zytron 0,15%, Mimoten 0,3%) au avut o eficitate bună ;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9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17657-12A4-7C6B-D4DB-EE2AD5C6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02F60D30-6975-E74C-7876-F804F9BD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1064DB5-B2D3-262E-22F2-A196A3B8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904823A-C405-A39F-F80A-3F7D26E0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9444-842C-1D94-B629-834B89389797}"/>
              </a:ext>
            </a:extLst>
          </p:cNvPr>
          <p:cNvSpPr txBox="1"/>
          <p:nvPr/>
        </p:nvSpPr>
        <p:spPr>
          <a:xfrm>
            <a:off x="469106" y="1143000"/>
            <a:ext cx="8205788" cy="5296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Concluzii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urma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monitorizării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dăunătorului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Tetranychus</a:t>
            </a:r>
            <a:r>
              <a:rPr lang="en-US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urtice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ouă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nimfe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hibrizii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ardei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(Kaptur F1, Ureche de Elefant, Barbie F1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Marbella F1), s-au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evidențiat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diferențe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semnificative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privește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susceptibilitatea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acestora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atacul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dăunătorilor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Prădătorii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entomofagi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o-RO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Transeius montdorensis, Phytoseiulus persimilis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avut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eficiență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foarte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ridicată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reducerea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populațiilor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Tetranychus</a:t>
            </a:r>
            <a:r>
              <a:rPr lang="en-US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urticae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stadiile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ouă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nimfe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ardei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Prădătorul </a:t>
            </a:r>
            <a:r>
              <a:rPr lang="ro-RO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Aphidius colemani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lansat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solar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controlul</a:t>
            </a:r>
            <a:r>
              <a:rPr lang="en-US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Myzus persicae </a:t>
            </a: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o-RO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 la o scădere semnificativă a numărului de adulți de afide la ardei;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 combinată a prădătorilor </a:t>
            </a:r>
            <a:r>
              <a:rPr lang="ro-RO" sz="180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Orius laevigatus, Transeius montdorensis, Phytoseiulus persimilis și Aphidius colemani</a:t>
            </a:r>
            <a:r>
              <a:rPr lang="ro-RO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oferă o strategie eficientă și ecologică de protecție a culturilor de ardei și vinete, contribuind la menținerea echilibrului biologic în cultură și la reducerea impactului negativ asupra mediului.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7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403350" y="115888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051844" y="627062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1268413"/>
            <a:ext cx="7345363" cy="865187"/>
            <a:chOff x="0" y="0"/>
            <a:chExt cx="8352928" cy="1315676"/>
          </a:xfrm>
        </p:grpSpPr>
        <p:sp>
          <p:nvSpPr>
            <p:cNvPr id="19473" name="Up Arrow Callout 4"/>
            <p:cNvSpPr>
              <a:spLocks noChangeArrowheads="1"/>
            </p:cNvSpPr>
            <p:nvPr/>
          </p:nvSpPr>
          <p:spPr bwMode="auto">
            <a:xfrm rot="10800000">
              <a:off x="0" y="0"/>
              <a:ext cx="8352928" cy="1315676"/>
            </a:xfrm>
            <a:prstGeom prst="upArrowCallout">
              <a:avLst>
                <a:gd name="adj1" fmla="val 24984"/>
                <a:gd name="adj2" fmla="val 25013"/>
                <a:gd name="adj3" fmla="val 25000"/>
                <a:gd name="adj4" fmla="val 64977"/>
              </a:avLst>
            </a:prstGeom>
            <a:solidFill>
              <a:srgbClr val="00CC00"/>
            </a:solidFill>
            <a:ln w="55000" cmpd="thickThin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Up Arrow Callout 4"/>
            <p:cNvSpPr>
              <a:spLocks noChangeArrowheads="1"/>
            </p:cNvSpPr>
            <p:nvPr/>
          </p:nvSpPr>
          <p:spPr bwMode="auto">
            <a:xfrm>
              <a:off x="0" y="0"/>
              <a:ext cx="8352928" cy="854586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lIns="142240" tIns="142240" rIns="142240" bIns="14224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ACT</a:t>
              </a:r>
              <a:r>
                <a:rPr lang="ro-RO" sz="20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IVITĂŢI  DESFĂŞURATE</a:t>
              </a:r>
              <a:endParaRPr lang="en-US" sz="2000" dirty="0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9469" name="Picture 5" descr="an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792163" cy="792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50825" y="2286000"/>
            <a:ext cx="8610600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o-RO" sz="2000" b="1" dirty="0">
              <a:solidFill>
                <a:srgbClr val="FF0000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r>
              <a:rPr lang="ro-RO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Activitatea 5.1 Stabilirea unor metode și mijloace preventive și curative pentru controlul agenților de dăunare la culturile de ardei și vinete în sistem convențional;</a:t>
            </a:r>
          </a:p>
          <a:p>
            <a:pPr algn="just"/>
            <a:endParaRPr lang="ro-RO" sz="2000" b="1" dirty="0">
              <a:solidFill>
                <a:srgbClr val="FF0000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endParaRPr lang="ro-RO" sz="2000" b="1" dirty="0">
              <a:solidFill>
                <a:srgbClr val="FF0000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just"/>
            <a:r>
              <a:rPr lang="ro-RO" sz="20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itchFamily="18" charset="0"/>
              </a:rPr>
              <a:t>Activitatea 5.2 Experimentarea unor metode și mijloace biologice noi pentru controlul organismelor dăunătoare la culturile de ardei și vinete în sistem ecologic</a:t>
            </a:r>
          </a:p>
          <a:p>
            <a:pPr algn="ctr"/>
            <a:endParaRPr lang="ro-RO" sz="2000" b="1" dirty="0">
              <a:solidFill>
                <a:srgbClr val="FF0000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3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753EEB-C1D4-F6DE-E571-291592044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50625"/>
              </p:ext>
            </p:extLst>
          </p:nvPr>
        </p:nvGraphicFramePr>
        <p:xfrm>
          <a:off x="206829" y="2046851"/>
          <a:ext cx="5791200" cy="39401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6941">
                  <a:extLst>
                    <a:ext uri="{9D8B030D-6E8A-4147-A177-3AD203B41FA5}">
                      <a16:colId xmlns:a16="http://schemas.microsoft.com/office/drawing/2014/main" val="2391329441"/>
                    </a:ext>
                  </a:extLst>
                </a:gridCol>
                <a:gridCol w="1153259">
                  <a:extLst>
                    <a:ext uri="{9D8B030D-6E8A-4147-A177-3AD203B41FA5}">
                      <a16:colId xmlns:a16="http://schemas.microsoft.com/office/drawing/2014/main" val="419575472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598728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042516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6873498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5914382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067908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16437343"/>
                    </a:ext>
                  </a:extLst>
                </a:gridCol>
              </a:tblGrid>
              <a:tr h="4332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o-RO" sz="1500" dirty="0">
                          <a:effectLst/>
                        </a:rPr>
                        <a:t>Var. 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Produsul de combatere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Doza / 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(L/ha)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Frecvența atacului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Intensitatea atacului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/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/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782224850"/>
                  </a:ext>
                </a:extLst>
              </a:tr>
              <a:tr h="13111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Ardei lung Kaptur F1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16261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Ortiva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83,63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121389475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Cidely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99,18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1004116178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Amistar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0,75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0,2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98,36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716952249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Dagonis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0,2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98,36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662971113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50,0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24,5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12,25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1066307613"/>
                  </a:ext>
                </a:extLst>
              </a:tr>
              <a:tr h="13111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Ardei lung Ureche de Elefant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4725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Ortiva Top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effectLst/>
                        </a:rPr>
                        <a:t>94,36</a:t>
                      </a:r>
                      <a:endParaRPr lang="ro-RO"/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656001194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Cidely Top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effectLst/>
                        </a:rPr>
                        <a:t>94,36</a:t>
                      </a:r>
                      <a:endParaRPr lang="ro-RO"/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86282890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Amistar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0,75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3,0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0,15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effectLst/>
                        </a:rPr>
                        <a:t>99,15</a:t>
                      </a:r>
                      <a:endParaRPr lang="ro-RO"/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809127078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Dagonis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0,5</a:t>
                      </a: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effectLst/>
                        </a:rPr>
                        <a:t>97,18</a:t>
                      </a:r>
                      <a:endParaRPr lang="ro-RO"/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4250459585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50,0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35,5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17,75</a:t>
                      </a: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dirty="0"/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4361268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5A9B85-F5E3-7BF8-A24E-2AE422890AA8}"/>
              </a:ext>
            </a:extLst>
          </p:cNvPr>
          <p:cNvSpPr txBox="1"/>
          <p:nvPr/>
        </p:nvSpPr>
        <p:spPr>
          <a:xfrm>
            <a:off x="0" y="1306339"/>
            <a:ext cx="8991600" cy="64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Eficacitatea produselor de combatere a agentului patogen </a:t>
            </a:r>
            <a:r>
              <a:rPr lang="ro-RO" sz="1600" b="1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 </a:t>
            </a:r>
            <a:r>
              <a:rPr lang="ro-RO" sz="1600" b="1" i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capsici</a:t>
            </a: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5000"/>
              </a:lnSpc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culturile de ardei lung în sistem convențional</a:t>
            </a:r>
            <a:endParaRPr lang="ro-RO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FFF212-5BA4-333E-48C7-30C0D68E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85" y="2046851"/>
            <a:ext cx="2606315" cy="3471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9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168D8-FE76-1B89-ECE7-D3E5CCAE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B3ADB299-CE41-376F-F162-8BBD4E35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63CB380-993B-6091-918E-C8A1E2E4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D0EB5A67-EE97-C75A-F7D8-AE19B595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8F19E4-3FC7-7030-5C0D-C48BD0350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30482"/>
              </p:ext>
            </p:extLst>
          </p:nvPr>
        </p:nvGraphicFramePr>
        <p:xfrm>
          <a:off x="250371" y="1915102"/>
          <a:ext cx="5736770" cy="413657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51823">
                  <a:extLst>
                    <a:ext uri="{9D8B030D-6E8A-4147-A177-3AD203B41FA5}">
                      <a16:colId xmlns:a16="http://schemas.microsoft.com/office/drawing/2014/main" val="1629744585"/>
                    </a:ext>
                  </a:extLst>
                </a:gridCol>
                <a:gridCol w="1081973">
                  <a:extLst>
                    <a:ext uri="{9D8B030D-6E8A-4147-A177-3AD203B41FA5}">
                      <a16:colId xmlns:a16="http://schemas.microsoft.com/office/drawing/2014/main" val="384579392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93736452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1878782281"/>
                    </a:ext>
                  </a:extLst>
                </a:gridCol>
                <a:gridCol w="817245">
                  <a:extLst>
                    <a:ext uri="{9D8B030D-6E8A-4147-A177-3AD203B41FA5}">
                      <a16:colId xmlns:a16="http://schemas.microsoft.com/office/drawing/2014/main" val="1967486484"/>
                    </a:ext>
                  </a:extLst>
                </a:gridCol>
                <a:gridCol w="336098">
                  <a:extLst>
                    <a:ext uri="{9D8B030D-6E8A-4147-A177-3AD203B41FA5}">
                      <a16:colId xmlns:a16="http://schemas.microsoft.com/office/drawing/2014/main" val="2930657798"/>
                    </a:ext>
                  </a:extLst>
                </a:gridCol>
                <a:gridCol w="523601">
                  <a:extLst>
                    <a:ext uri="{9D8B030D-6E8A-4147-A177-3AD203B41FA5}">
                      <a16:colId xmlns:a16="http://schemas.microsoft.com/office/drawing/2014/main" val="1767758064"/>
                    </a:ext>
                  </a:extLst>
                </a:gridCol>
                <a:gridCol w="162199">
                  <a:extLst>
                    <a:ext uri="{9D8B030D-6E8A-4147-A177-3AD203B41FA5}">
                      <a16:colId xmlns:a16="http://schemas.microsoft.com/office/drawing/2014/main" val="2994985919"/>
                    </a:ext>
                  </a:extLst>
                </a:gridCol>
                <a:gridCol w="729341">
                  <a:extLst>
                    <a:ext uri="{9D8B030D-6E8A-4147-A177-3AD203B41FA5}">
                      <a16:colId xmlns:a16="http://schemas.microsoft.com/office/drawing/2014/main" val="419170689"/>
                    </a:ext>
                  </a:extLst>
                </a:gridCol>
              </a:tblGrid>
              <a:tr h="6091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o-RO" sz="1600" dirty="0">
                          <a:effectLst/>
                        </a:rPr>
                        <a:t>Var.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Produsul de combatere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Doza / 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(L/ha)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Frecvența atacului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Intensitatea atacului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949349832"/>
                  </a:ext>
                </a:extLst>
              </a:tr>
              <a:tr h="27255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Ardei gras Marbella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extLst>
                  <a:ext uri="{0D108BD9-81ED-4DB2-BD59-A6C34878D82A}">
                    <a16:rowId xmlns:a16="http://schemas.microsoft.com/office/drawing/2014/main" val="2264666778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Ortiva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93,44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719811703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Cidely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86,88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316528025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Amistar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0,75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86,88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918539123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Dagonis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93,44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08342199"/>
                  </a:ext>
                </a:extLst>
              </a:tr>
              <a:tr h="28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50,0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30,5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15,25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750794882"/>
                  </a:ext>
                </a:extLst>
              </a:tr>
              <a:tr h="27255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Ardei gras Barbie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extLst>
                  <a:ext uri="{0D108BD9-81ED-4DB2-BD59-A6C34878D82A}">
                    <a16:rowId xmlns:a16="http://schemas.microsoft.com/office/drawing/2014/main" val="207260506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Ortiva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90,91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313906537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Cidely Top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95,45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643620570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Amistar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0,75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95,45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1142152794"/>
                  </a:ext>
                </a:extLst>
              </a:tr>
              <a:tr h="27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Dagonis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81,81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4188964827"/>
                  </a:ext>
                </a:extLst>
              </a:tr>
              <a:tr h="349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40,0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27,5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18127099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AF1938-2BAA-DFD3-DB8B-F138D52C047B}"/>
              </a:ext>
            </a:extLst>
          </p:cNvPr>
          <p:cNvSpPr txBox="1"/>
          <p:nvPr/>
        </p:nvSpPr>
        <p:spPr>
          <a:xfrm>
            <a:off x="-304800" y="1059745"/>
            <a:ext cx="9144000" cy="64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Eficacitatea produselor de combatere a agentului patogen </a:t>
            </a:r>
            <a:r>
              <a:rPr lang="ro-RO" sz="1600" b="1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 </a:t>
            </a:r>
            <a:r>
              <a:rPr lang="ro-RO" sz="1600" b="1" i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capsici</a:t>
            </a: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5000"/>
              </a:lnSpc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culturile de ardei gras  în sistem convențional</a:t>
            </a:r>
            <a:endParaRPr lang="ro-RO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D40545-29F6-F412-812F-0BD4D99B3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97" y="2109903"/>
            <a:ext cx="2744789" cy="365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29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F78C-5552-DD9A-FEC7-953A01A70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4E99662F-3B90-E57F-69A3-1D1C9D38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5553ECB-0EBB-D87D-6227-155BB99E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7DEED4E-4CA2-F7BF-7DE0-B2B94659F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D9DDAA-2B0B-4628-0E38-86DF381E8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67529"/>
              </p:ext>
            </p:extLst>
          </p:nvPr>
        </p:nvGraphicFramePr>
        <p:xfrm>
          <a:off x="163286" y="1818494"/>
          <a:ext cx="6046787" cy="44960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40533">
                  <a:extLst>
                    <a:ext uri="{9D8B030D-6E8A-4147-A177-3AD203B41FA5}">
                      <a16:colId xmlns:a16="http://schemas.microsoft.com/office/drawing/2014/main" val="2391329441"/>
                    </a:ext>
                  </a:extLst>
                </a:gridCol>
                <a:gridCol w="1059667">
                  <a:extLst>
                    <a:ext uri="{9D8B030D-6E8A-4147-A177-3AD203B41FA5}">
                      <a16:colId xmlns:a16="http://schemas.microsoft.com/office/drawing/2014/main" val="419575472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5034992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6086415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1179912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935627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31474418"/>
                    </a:ext>
                  </a:extLst>
                </a:gridCol>
              </a:tblGrid>
              <a:tr h="8286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o-RO" sz="1600" dirty="0">
                          <a:effectLst/>
                        </a:rPr>
                        <a:t>Var.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Produsul de combatere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Doza / 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(L/ha)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Frecvența atacului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Intensitatea atacului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dirty="0"/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%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782224850"/>
                  </a:ext>
                </a:extLst>
              </a:tr>
              <a:tr h="3056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Vinete Aragon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77558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Ortiva Top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94,44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652555036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Cidely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88,89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065265960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Amistar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0,75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94,44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875900205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Dagonis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88,89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836203086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50,0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36,0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18,0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274937149"/>
                  </a:ext>
                </a:extLst>
              </a:tr>
              <a:tr h="3056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Vinete Epic F1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98038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Ortiva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95,37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132785202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Cidely Top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90,74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1021608222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Amistar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0,75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81,48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2126723068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Dagonis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10,0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0,5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95,37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055894055"/>
                  </a:ext>
                </a:extLst>
              </a:tr>
              <a:tr h="30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Martor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40,0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27,0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10,8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33913148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52892A4-41E1-85B2-9222-EC1EC62FA15E}"/>
              </a:ext>
            </a:extLst>
          </p:cNvPr>
          <p:cNvSpPr txBox="1"/>
          <p:nvPr/>
        </p:nvSpPr>
        <p:spPr>
          <a:xfrm>
            <a:off x="163286" y="1044186"/>
            <a:ext cx="8142514" cy="64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Eficacitatea produselor de combatere a agentului patogen </a:t>
            </a:r>
            <a:r>
              <a:rPr lang="ro-RO" sz="1600" b="1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 solani</a:t>
            </a: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culturile de </a:t>
            </a:r>
            <a:r>
              <a:rPr lang="ro-RO" sz="1600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vinete </a:t>
            </a:r>
            <a:r>
              <a:rPr lang="ro-RO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sistem convențional</a:t>
            </a:r>
            <a:endParaRPr lang="ro-RO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32634-1C05-E944-13D9-7C08FB854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816" r="6606" b="7254"/>
          <a:stretch>
            <a:fillRect/>
          </a:stretch>
        </p:blipFill>
        <p:spPr bwMode="auto">
          <a:xfrm>
            <a:off x="6324600" y="2301830"/>
            <a:ext cx="2697338" cy="3108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1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03DA1-AC63-7A30-929C-DF0D5E3E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759CA84D-E352-AF4D-3B17-CFC8B6C9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4631155-3598-0CAB-7B52-823704B6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AB39768-4A9B-C80B-5407-189DAF01C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5FB0BE-7474-7554-773D-3ECF850E6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18808"/>
              </p:ext>
            </p:extLst>
          </p:nvPr>
        </p:nvGraphicFramePr>
        <p:xfrm>
          <a:off x="228600" y="1431107"/>
          <a:ext cx="8534398" cy="54595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03859">
                  <a:extLst>
                    <a:ext uri="{9D8B030D-6E8A-4147-A177-3AD203B41FA5}">
                      <a16:colId xmlns:a16="http://schemas.microsoft.com/office/drawing/2014/main" val="2363505063"/>
                    </a:ext>
                  </a:extLst>
                </a:gridCol>
                <a:gridCol w="2453664">
                  <a:extLst>
                    <a:ext uri="{9D8B030D-6E8A-4147-A177-3AD203B41FA5}">
                      <a16:colId xmlns:a16="http://schemas.microsoft.com/office/drawing/2014/main" val="1074886270"/>
                    </a:ext>
                  </a:extLst>
                </a:gridCol>
                <a:gridCol w="1542444">
                  <a:extLst>
                    <a:ext uri="{9D8B030D-6E8A-4147-A177-3AD203B41FA5}">
                      <a16:colId xmlns:a16="http://schemas.microsoft.com/office/drawing/2014/main" val="1382182881"/>
                    </a:ext>
                  </a:extLst>
                </a:gridCol>
                <a:gridCol w="1542444">
                  <a:extLst>
                    <a:ext uri="{9D8B030D-6E8A-4147-A177-3AD203B41FA5}">
                      <a16:colId xmlns:a16="http://schemas.microsoft.com/office/drawing/2014/main" val="3766213630"/>
                    </a:ext>
                  </a:extLst>
                </a:gridCol>
                <a:gridCol w="1491987">
                  <a:extLst>
                    <a:ext uri="{9D8B030D-6E8A-4147-A177-3AD203B41FA5}">
                      <a16:colId xmlns:a16="http://schemas.microsoft.com/office/drawing/2014/main" val="408618648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 Hibrid/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Soi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 Varianta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Media 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8026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Ouă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Nimfe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Adulți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23484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Kaptur F1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0,08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02505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Ortus 5SC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997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055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Ortus 5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0,20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0,12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9439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Martor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1,26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0,80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0,40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35699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Ureche de Elefant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0,40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0,28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9560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Ortus 5SC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0,36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0,08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0,20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387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0,08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29707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Ortus 5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3652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Martor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1,14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1,36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0,72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72784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Barbie F1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0,06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0,12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0,14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821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Ortus 5SC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0,20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0,12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6712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0564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Ortus 5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0,08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0,12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0,12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6941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Martor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1,24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0,80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1,12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3443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Marbella F1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 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9712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Ortus 5SC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0,06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0,08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0,12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3271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Sanmite 10 SC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0,04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884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V4. Ortus 5 SC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7027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V5. Martor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1,32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>
                          <a:effectLst/>
                        </a:rPr>
                        <a:t>0,80</a:t>
                      </a:r>
                      <a:endParaRPr lang="ro-R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500" dirty="0">
                          <a:effectLst/>
                        </a:rPr>
                        <a:t>0,86</a:t>
                      </a:r>
                      <a:endParaRPr lang="ro-R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68899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4CD47F-C084-9740-CABC-31B52C5B2908}"/>
              </a:ext>
            </a:extLst>
          </p:cNvPr>
          <p:cNvSpPr txBox="1"/>
          <p:nvPr/>
        </p:nvSpPr>
        <p:spPr>
          <a:xfrm>
            <a:off x="380998" y="913276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numărului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ouă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nimfe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hibrizi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dăunătorului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i="1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fr-FR" sz="1600" i="1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urticae</a:t>
            </a:r>
            <a:r>
              <a:rPr lang="fr-FR" sz="1600" i="1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culturile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ardei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</a:t>
            </a:r>
            <a:r>
              <a:rPr lang="fr-FR" sz="1600" kern="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kern="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solarii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101629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B30B4-830C-C3A3-8E52-75170353D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5DBA0FFB-A66A-58E8-C139-0F74685E4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3A61A3B0-E2A5-1B3B-4C5C-B35390D5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20CF576-26A1-FF53-C1AD-0D9278B1B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E15113-86A7-4D62-823F-2CD2CF423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0217"/>
              </p:ext>
            </p:extLst>
          </p:nvPr>
        </p:nvGraphicFramePr>
        <p:xfrm>
          <a:off x="457200" y="2209800"/>
          <a:ext cx="8001000" cy="39593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95831">
                  <a:extLst>
                    <a:ext uri="{9D8B030D-6E8A-4147-A177-3AD203B41FA5}">
                      <a16:colId xmlns:a16="http://schemas.microsoft.com/office/drawing/2014/main" val="2293065007"/>
                    </a:ext>
                  </a:extLst>
                </a:gridCol>
                <a:gridCol w="2242590">
                  <a:extLst>
                    <a:ext uri="{9D8B030D-6E8A-4147-A177-3AD203B41FA5}">
                      <a16:colId xmlns:a16="http://schemas.microsoft.com/office/drawing/2014/main" val="1547727519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2265551740"/>
                    </a:ext>
                  </a:extLst>
                </a:gridCol>
                <a:gridCol w="1593947">
                  <a:extLst>
                    <a:ext uri="{9D8B030D-6E8A-4147-A177-3AD203B41FA5}">
                      <a16:colId xmlns:a16="http://schemas.microsoft.com/office/drawing/2014/main" val="1372624907"/>
                    </a:ext>
                  </a:extLst>
                </a:gridCol>
                <a:gridCol w="1592152">
                  <a:extLst>
                    <a:ext uri="{9D8B030D-6E8A-4147-A177-3AD203B41FA5}">
                      <a16:colId xmlns:a16="http://schemas.microsoft.com/office/drawing/2014/main" val="1723848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 dirty="0">
                          <a:effectLst/>
                        </a:rPr>
                        <a:t>Hibrid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Varianta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Media 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464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Ouă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Nimfe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Adulți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54495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Epic F1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 dirty="0">
                          <a:effectLst/>
                        </a:rPr>
                        <a:t> Nissorun 10 WP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1,36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0,80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0,46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6882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Sanmite</a:t>
                      </a:r>
                      <a:r>
                        <a:rPr lang="en-US" sz="2000" dirty="0">
                          <a:effectLst/>
                        </a:rPr>
                        <a:t> 10 SC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2,44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1,24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1,48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2722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Ortus 5 SC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3,88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0,42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1,02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3546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 err="1">
                          <a:effectLst/>
                        </a:rPr>
                        <a:t>Bermectine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2,84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0,80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0,22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0373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 dirty="0">
                          <a:effectLst/>
                        </a:rPr>
                        <a:t>Martor 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6,24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2,12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3,46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796815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 dirty="0">
                          <a:effectLst/>
                        </a:rPr>
                        <a:t>Aragon F1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 dirty="0">
                          <a:effectLst/>
                        </a:rPr>
                        <a:t> Nissorun 10 WP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2,34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0,44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1,12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5026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Sanmite</a:t>
                      </a:r>
                      <a:r>
                        <a:rPr lang="en-US" sz="2000" dirty="0">
                          <a:effectLst/>
                        </a:rPr>
                        <a:t> 10 SC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3,02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1,12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0,88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5534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Ortus 5 SC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3,92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0,82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1,20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9966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 err="1">
                          <a:effectLst/>
                        </a:rPr>
                        <a:t>Bermectine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3,12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0,92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1,36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6181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 dirty="0">
                          <a:effectLst/>
                        </a:rPr>
                        <a:t>Martor 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8,64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>
                          <a:effectLst/>
                        </a:rPr>
                        <a:t>2,94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2000" dirty="0">
                          <a:effectLst/>
                        </a:rPr>
                        <a:t>4,30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8774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EF5E52-FB4C-ECA1-02F7-5D41D07FAAB9}"/>
              </a:ext>
            </a:extLst>
          </p:cNvPr>
          <p:cNvSpPr txBox="1"/>
          <p:nvPr/>
        </p:nvSpPr>
        <p:spPr>
          <a:xfrm>
            <a:off x="457200" y="1229310"/>
            <a:ext cx="8001000" cy="709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numărului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ouă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nimfe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dăunătorului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 </a:t>
            </a:r>
            <a:r>
              <a:rPr lang="fr-FR" sz="1800" i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urticae</a:t>
            </a:r>
            <a:r>
              <a:rPr lang="fr-FR" sz="1800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culturile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vinete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solarii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fr-FR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convențional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3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150B-CD6E-63F6-6D86-15FE9864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D43AE931-B7B2-E7B8-C4AF-094D9D9F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621F9646-8C04-9E51-D347-447923917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E9A7B68-0714-0BC6-EAE5-D6D59ED0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B04A9B-7575-3B12-B29C-B7C3F9FB9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85664"/>
              </p:ext>
            </p:extLst>
          </p:nvPr>
        </p:nvGraphicFramePr>
        <p:xfrm>
          <a:off x="173516" y="2266905"/>
          <a:ext cx="5747324" cy="265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041">
                  <a:extLst>
                    <a:ext uri="{9D8B030D-6E8A-4147-A177-3AD203B41FA5}">
                      <a16:colId xmlns:a16="http://schemas.microsoft.com/office/drawing/2014/main" val="949627133"/>
                    </a:ext>
                  </a:extLst>
                </a:gridCol>
                <a:gridCol w="900267">
                  <a:extLst>
                    <a:ext uri="{9D8B030D-6E8A-4147-A177-3AD203B41FA5}">
                      <a16:colId xmlns:a16="http://schemas.microsoft.com/office/drawing/2014/main" val="26254001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481445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85516004"/>
                    </a:ext>
                  </a:extLst>
                </a:gridCol>
                <a:gridCol w="1093616">
                  <a:extLst>
                    <a:ext uri="{9D8B030D-6E8A-4147-A177-3AD203B41FA5}">
                      <a16:colId xmlns:a16="http://schemas.microsoft.com/office/drawing/2014/main" val="3924421823"/>
                    </a:ext>
                  </a:extLst>
                </a:gridCol>
              </a:tblGrid>
              <a:tr h="3079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600" dirty="0">
                          <a:effectLst/>
                        </a:rPr>
                        <a:t>Varianta/</a:t>
                      </a:r>
                      <a:endParaRPr lang="ro-RO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600" dirty="0" err="1">
                          <a:effectLst/>
                        </a:rPr>
                        <a:t>Hibrid</a:t>
                      </a:r>
                      <a:r>
                        <a:rPr lang="fr-FR" sz="1600" dirty="0">
                          <a:effectLst/>
                        </a:rPr>
                        <a:t>/soi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Media </a:t>
                      </a:r>
                      <a:r>
                        <a:rPr lang="fr-FR" sz="1800" dirty="0" err="1">
                          <a:effectLst/>
                        </a:rPr>
                        <a:t>adulților</a:t>
                      </a:r>
                      <a:r>
                        <a:rPr lang="fr-FR" sz="1800" dirty="0">
                          <a:effectLst/>
                        </a:rPr>
                        <a:t> de </a:t>
                      </a:r>
                      <a:r>
                        <a:rPr lang="fr-FR" sz="1800" dirty="0" err="1">
                          <a:effectLst/>
                        </a:rPr>
                        <a:t>pe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>
                          <a:effectLst/>
                        </a:rPr>
                        <a:t>frunze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492455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 err="1">
                          <a:effectLst/>
                        </a:rPr>
                        <a:t>Kaptur</a:t>
                      </a:r>
                      <a:r>
                        <a:rPr lang="fr-FR" sz="1800" dirty="0">
                          <a:effectLst/>
                        </a:rPr>
                        <a:t> F1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Ureche de elefant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Barbie F1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Marbella F1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808001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Mospilan</a:t>
                      </a:r>
                      <a:r>
                        <a:rPr lang="fr-FR" sz="1600" dirty="0">
                          <a:effectLst/>
                        </a:rPr>
                        <a:t> 20 SG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3,2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2,6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4,2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2,4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10000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600" dirty="0" err="1">
                          <a:effectLst/>
                        </a:rPr>
                        <a:t>Poleci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3,6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3,4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4,8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3,8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347044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600" dirty="0" err="1">
                          <a:effectLst/>
                        </a:rPr>
                        <a:t>Closer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4,2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2,8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3,6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3,4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35548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600" dirty="0" err="1">
                          <a:effectLst/>
                        </a:rPr>
                        <a:t>Sivanto</a:t>
                      </a:r>
                      <a:r>
                        <a:rPr lang="fr-FR" sz="1600" dirty="0">
                          <a:effectLst/>
                        </a:rPr>
                        <a:t> Prime 200 SL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3,1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3,6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2,8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2,6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721954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600" dirty="0" err="1">
                          <a:effectLst/>
                        </a:rPr>
                        <a:t>Martor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netratat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8,2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9,4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>
                          <a:effectLst/>
                        </a:rPr>
                        <a:t>12,8</a:t>
                      </a:r>
                      <a:endParaRPr lang="ro-R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1800" dirty="0">
                          <a:effectLst/>
                        </a:rPr>
                        <a:t>8,6</a:t>
                      </a:r>
                      <a:endParaRPr lang="ro-R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8862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798F77-6A2D-BC69-0A1F-7BDD5488EBA7}"/>
              </a:ext>
            </a:extLst>
          </p:cNvPr>
          <p:cNvSpPr txBox="1"/>
          <p:nvPr/>
        </p:nvSpPr>
        <p:spPr>
          <a:xfrm>
            <a:off x="272476" y="1398524"/>
            <a:ext cx="8592396" cy="390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adulților</a:t>
            </a: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afide</a:t>
            </a: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înregistrată</a:t>
            </a: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ardei</a:t>
            </a: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fr-FR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convențional</a:t>
            </a:r>
            <a:endParaRPr lang="ro-RO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C3431-E646-8416-AA9B-D6F291009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9254" y="2466984"/>
            <a:ext cx="3537616" cy="2653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90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7872B-0FEA-DAB6-0A83-9F31348D5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et">
            <a:extLst>
              <a:ext uri="{FF2B5EF4-FFF2-40B4-BE49-F238E27FC236}">
                <a16:creationId xmlns:a16="http://schemas.microsoft.com/office/drawing/2014/main" id="{6FA6C909-CBEB-0E00-764F-BCE6E094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3575" cy="663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F747EEA-0EA2-D98B-75F8-DD2894ED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31" y="30162"/>
            <a:ext cx="6408738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 SECTORIAL  ADER 2026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DE15039-0BED-11D4-892C-18D57F0B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3436"/>
            <a:ext cx="5111750" cy="338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4991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codul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ADER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6.3.15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0291AF-778C-FB98-1817-30E435B06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49552"/>
              </p:ext>
            </p:extLst>
          </p:nvPr>
        </p:nvGraphicFramePr>
        <p:xfrm>
          <a:off x="546616" y="2145754"/>
          <a:ext cx="7911583" cy="39916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20274">
                  <a:extLst>
                    <a:ext uri="{9D8B030D-6E8A-4147-A177-3AD203B41FA5}">
                      <a16:colId xmlns:a16="http://schemas.microsoft.com/office/drawing/2014/main" val="2391329441"/>
                    </a:ext>
                  </a:extLst>
                </a:gridCol>
                <a:gridCol w="1592681">
                  <a:extLst>
                    <a:ext uri="{9D8B030D-6E8A-4147-A177-3AD203B41FA5}">
                      <a16:colId xmlns:a16="http://schemas.microsoft.com/office/drawing/2014/main" val="4195754728"/>
                    </a:ext>
                  </a:extLst>
                </a:gridCol>
                <a:gridCol w="947108">
                  <a:extLst>
                    <a:ext uri="{9D8B030D-6E8A-4147-A177-3AD203B41FA5}">
                      <a16:colId xmlns:a16="http://schemas.microsoft.com/office/drawing/2014/main" val="2959872814"/>
                    </a:ext>
                  </a:extLst>
                </a:gridCol>
                <a:gridCol w="1093921">
                  <a:extLst>
                    <a:ext uri="{9D8B030D-6E8A-4147-A177-3AD203B41FA5}">
                      <a16:colId xmlns:a16="http://schemas.microsoft.com/office/drawing/2014/main" val="3904251690"/>
                    </a:ext>
                  </a:extLst>
                </a:gridCol>
                <a:gridCol w="168889">
                  <a:extLst>
                    <a:ext uri="{9D8B030D-6E8A-4147-A177-3AD203B41FA5}">
                      <a16:colId xmlns:a16="http://schemas.microsoft.com/office/drawing/2014/main" val="993856044"/>
                    </a:ext>
                  </a:extLst>
                </a:gridCol>
                <a:gridCol w="1052342">
                  <a:extLst>
                    <a:ext uri="{9D8B030D-6E8A-4147-A177-3AD203B41FA5}">
                      <a16:colId xmlns:a16="http://schemas.microsoft.com/office/drawing/2014/main" val="1668734987"/>
                    </a:ext>
                  </a:extLst>
                </a:gridCol>
                <a:gridCol w="947108">
                  <a:extLst>
                    <a:ext uri="{9D8B030D-6E8A-4147-A177-3AD203B41FA5}">
                      <a16:colId xmlns:a16="http://schemas.microsoft.com/office/drawing/2014/main" val="1506790870"/>
                    </a:ext>
                  </a:extLst>
                </a:gridCol>
                <a:gridCol w="193861">
                  <a:extLst>
                    <a:ext uri="{9D8B030D-6E8A-4147-A177-3AD203B41FA5}">
                      <a16:colId xmlns:a16="http://schemas.microsoft.com/office/drawing/2014/main" val="4116437343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999105199"/>
                    </a:ext>
                  </a:extLst>
                </a:gridCol>
              </a:tblGrid>
              <a:tr h="4332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o-RO" sz="1600" dirty="0">
                          <a:effectLst/>
                        </a:rPr>
                        <a:t>Var.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Produsul de combatere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Doza / 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(L/ha)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Frecvența atacului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 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Intensitatea atacului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Intensitatea atacului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Gradul de atac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/>
                    </a:p>
                  </a:txBody>
                  <a:tcPr marL="43171" marR="4317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/>
                    </a:p>
                  </a:txBody>
                  <a:tcPr marL="43171" marR="431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Eficacitatea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%</a:t>
                      </a:r>
                      <a:endParaRPr lang="ro-RO" sz="1600" dirty="0"/>
                    </a:p>
                  </a:txBody>
                  <a:tcPr marL="43171" marR="43171" marT="0" marB="0"/>
                </a:tc>
                <a:extLst>
                  <a:ext uri="{0D108BD9-81ED-4DB2-BD59-A6C34878D82A}">
                    <a16:rowId xmlns:a16="http://schemas.microsoft.com/office/drawing/2014/main" val="782224850"/>
                  </a:ext>
                </a:extLst>
              </a:tr>
              <a:tr h="13111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Ardei lung Kaptur F1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extLst>
                  <a:ext uri="{0D108BD9-81ED-4DB2-BD59-A6C34878D82A}">
                    <a16:rowId xmlns:a16="http://schemas.microsoft.com/office/drawing/2014/main" val="2431416261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Cavaler 600SL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58,88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89475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Amulet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67,07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67,07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116178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Zytron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75,31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75,31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952249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Mimoten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971113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Martor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307613"/>
                  </a:ext>
                </a:extLst>
              </a:tr>
              <a:tr h="13111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effectLst/>
                        </a:rPr>
                        <a:t>Ardei lung Ureche de Elefant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extLst>
                  <a:ext uri="{0D108BD9-81ED-4DB2-BD59-A6C34878D82A}">
                    <a16:rowId xmlns:a16="http://schemas.microsoft.com/office/drawing/2014/main" val="333474725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Cavaler 600SL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65,71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001194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Amulet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82890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Zytron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64,28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127078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4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Mimoten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64,28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459585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effectLst/>
                        </a:rPr>
                        <a:t>5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1" marR="431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Martor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1268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2D5D13-FA75-321A-18C5-0F13D799EACB}"/>
              </a:ext>
            </a:extLst>
          </p:cNvPr>
          <p:cNvSpPr txBox="1"/>
          <p:nvPr/>
        </p:nvSpPr>
        <p:spPr>
          <a:xfrm>
            <a:off x="332014" y="1426112"/>
            <a:ext cx="8479971" cy="709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8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Eficacitatea produselor de combatere a agentului patogen </a:t>
            </a:r>
            <a:r>
              <a:rPr lang="ro-RO" sz="1800" b="1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Alternaria </a:t>
            </a:r>
            <a:r>
              <a:rPr lang="ro-RO" sz="1800" b="1" i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capsici</a:t>
            </a:r>
            <a:r>
              <a:rPr lang="ro-RO" sz="18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culturile de ardei lung în sistem </a:t>
            </a:r>
            <a:r>
              <a:rPr lang="ro-RO" b="1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</a:t>
            </a:r>
            <a:endParaRPr lang="ro-RO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1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1924</Words>
  <Application>Microsoft Office PowerPoint</Application>
  <PresentationFormat>On-screen Show (4:3)</PresentationFormat>
  <Paragraphs>842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Gabi</dc:creator>
  <cp:lastModifiedBy>Stefan Sovarel</cp:lastModifiedBy>
  <cp:revision>171</cp:revision>
  <dcterms:created xsi:type="dcterms:W3CDTF">2006-08-16T00:00:00Z</dcterms:created>
  <dcterms:modified xsi:type="dcterms:W3CDTF">2025-10-02T18:52:47Z</dcterms:modified>
</cp:coreProperties>
</file>