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2" r:id="rId7"/>
    <p:sldId id="261" r:id="rId8"/>
    <p:sldId id="263" r:id="rId9"/>
    <p:sldId id="264" r:id="rId10"/>
    <p:sldId id="273" r:id="rId11"/>
    <p:sldId id="265" r:id="rId12"/>
    <p:sldId id="267" r:id="rId13"/>
    <p:sldId id="268" r:id="rId14"/>
    <p:sldId id="269" r:id="rId15"/>
    <p:sldId id="270" r:id="rId16"/>
    <p:sldId id="271" r:id="rId17"/>
    <p:sldId id="276" r:id="rId18"/>
    <p:sldId id="275" r:id="rId19"/>
    <p:sldId id="272"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0"/>
  </p:normalViewPr>
  <p:slideViewPr>
    <p:cSldViewPr snapToGrid="0">
      <p:cViewPr varScale="1">
        <p:scale>
          <a:sx n="77" d="100"/>
          <a:sy n="77" d="100"/>
        </p:scale>
        <p:origin x="149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475044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00562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22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818844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98748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268033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665478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95679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01616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272D5-8408-4790-B931-A9FB4546D61D}" type="datetimeFigureOut">
              <a:rPr lang="en-GB" smtClean="0"/>
              <a:t>23/10/2025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414200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272D5-8408-4790-B931-A9FB4546D61D}" type="datetimeFigureOut">
              <a:rPr lang="en-GB" smtClean="0"/>
              <a:t>23/10/2025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61021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272D5-8408-4790-B931-A9FB4546D61D}" type="datetimeFigureOut">
              <a:rPr lang="en-GB" smtClean="0"/>
              <a:t>23/10/2025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260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272D5-8408-4790-B931-A9FB4546D61D}" type="datetimeFigureOut">
              <a:rPr lang="en-GB" smtClean="0"/>
              <a:t>23/10/2025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223800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272D5-8408-4790-B931-A9FB4546D61D}" type="datetimeFigureOut">
              <a:rPr lang="en-GB" smtClean="0"/>
              <a:t>23/10/2025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157788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3272D5-8408-4790-B931-A9FB4546D61D}" type="datetimeFigureOut">
              <a:rPr lang="en-GB" smtClean="0"/>
              <a:t>23/10/2025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42103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3272D5-8408-4790-B931-A9FB4546D61D}" type="datetimeFigureOut">
              <a:rPr lang="en-GB" smtClean="0"/>
              <a:t>23/10/2025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4AFE56-A2C2-4D9F-9FF3-5FF1B0065964}" type="slidenum">
              <a:rPr lang="en-GB" smtClean="0"/>
              <a:t>‹#›</a:t>
            </a:fld>
            <a:endParaRPr lang="en-GB"/>
          </a:p>
        </p:txBody>
      </p:sp>
    </p:spTree>
    <p:extLst>
      <p:ext uri="{BB962C8B-B14F-4D97-AF65-F5344CB8AC3E}">
        <p14:creationId xmlns:p14="http://schemas.microsoft.com/office/powerpoint/2010/main" val="327988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3272D5-8408-4790-B931-A9FB4546D61D}" type="datetimeFigureOut">
              <a:rPr lang="en-GB" smtClean="0"/>
              <a:t>23/10/2025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24AFE56-A2C2-4D9F-9FF3-5FF1B0065964}" type="slidenum">
              <a:rPr lang="en-GB" smtClean="0"/>
              <a:t>‹#›</a:t>
            </a:fld>
            <a:endParaRPr lang="en-GB"/>
          </a:p>
        </p:txBody>
      </p:sp>
    </p:spTree>
    <p:extLst>
      <p:ext uri="{BB962C8B-B14F-4D97-AF65-F5344CB8AC3E}">
        <p14:creationId xmlns:p14="http://schemas.microsoft.com/office/powerpoint/2010/main" val="14799024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E610B9F-31EC-45F2-19BC-0D42FBE40F3C}"/>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E49FE3-659A-6391-C565-0B22B96AEE6C}"/>
              </a:ext>
            </a:extLst>
          </p:cNvPr>
          <p:cNvSpPr txBox="1"/>
          <p:nvPr/>
        </p:nvSpPr>
        <p:spPr>
          <a:xfrm>
            <a:off x="1353295" y="1007591"/>
            <a:ext cx="1728191" cy="338555"/>
          </a:xfrm>
          <a:prstGeom prst="rect">
            <a:avLst/>
          </a:prstGeom>
          <a:solidFill>
            <a:schemeClr val="accent3">
              <a:lumMod val="95000"/>
            </a:schemeClr>
          </a:solidFill>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ro-RO"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CONTRACTOR:</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4" name="Picture 5" descr="antet">
            <a:extLst>
              <a:ext uri="{FF2B5EF4-FFF2-40B4-BE49-F238E27FC236}">
                <a16:creationId xmlns:a16="http://schemas.microsoft.com/office/drawing/2014/main" id="{8449E509-1D6E-7DE6-1F37-3B79DA32E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1937"/>
            <a:ext cx="720725" cy="719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9FDFD1-4CB3-B591-86C3-179279FED8C1}"/>
              </a:ext>
            </a:extLst>
          </p:cNvPr>
          <p:cNvSpPr txBox="1"/>
          <p:nvPr/>
        </p:nvSpPr>
        <p:spPr>
          <a:xfrm>
            <a:off x="2664619" y="1663681"/>
            <a:ext cx="4032250" cy="369332"/>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a:t>
            </a:r>
            <a:r>
              <a:rPr lang="en-GB"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 </a:t>
            </a:r>
            <a:r>
              <a:rPr lang="ro-RO" altLang="ro-RO" b="1" dirty="0">
                <a:latin typeface="Times New Roman" pitchFamily="18" charset="0"/>
                <a:cs typeface="Times New Roman" pitchFamily="18" charset="0"/>
              </a:rPr>
              <a:t>ADER</a:t>
            </a:r>
            <a:r>
              <a:rPr lang="en-US" altLang="ro-RO" b="1" dirty="0">
                <a:latin typeface="Times New Roman" pitchFamily="18" charset="0"/>
                <a:cs typeface="Times New Roman" pitchFamily="18" charset="0"/>
              </a:rPr>
              <a:t> </a:t>
            </a:r>
            <a:r>
              <a:rPr lang="ro-RO" altLang="ro-RO" b="1" dirty="0">
                <a:latin typeface="Times New Roman" pitchFamily="18" charset="0"/>
                <a:cs typeface="Times New Roman" pitchFamily="18" charset="0"/>
              </a:rPr>
              <a:t>6.3.8</a:t>
            </a:r>
            <a:endParaRPr lang="en-US" altLang="ro-RO" sz="23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EFB8F3A-62BF-8A39-2BF4-CFC5035B8AA6}"/>
              </a:ext>
            </a:extLst>
          </p:cNvPr>
          <p:cNvSpPr txBox="1"/>
          <p:nvPr/>
        </p:nvSpPr>
        <p:spPr>
          <a:xfrm>
            <a:off x="3276600" y="981075"/>
            <a:ext cx="5400675" cy="5445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ctr" eaLnBrk="1" hangingPunct="1">
              <a:defRPr/>
            </a:pPr>
            <a:r>
              <a:rPr lang="pt-BR" altLang="ro-RO" sz="1300" b="1">
                <a:latin typeface="Times New Roman" pitchFamily="18" charset="0"/>
                <a:cs typeface="Times New Roman" pitchFamily="18" charset="0"/>
              </a:rPr>
              <a:t>INSTITUTUL DE CERCETARE – </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DEZVOLTARE</a:t>
            </a:r>
            <a:endParaRPr lang="ro-RO" altLang="ro-RO" sz="1300" b="1">
              <a:latin typeface="Times New Roman" pitchFamily="18" charset="0"/>
              <a:cs typeface="Times New Roman" pitchFamily="18" charset="0"/>
            </a:endParaRPr>
          </a:p>
          <a:p>
            <a:pPr algn="ctr" eaLnBrk="1" hangingPunct="1">
              <a:defRPr/>
            </a:pPr>
            <a:r>
              <a:rPr lang="pt-BR" altLang="ro-RO" sz="1300" b="1">
                <a:latin typeface="Times New Roman" pitchFamily="18" charset="0"/>
                <a:cs typeface="Times New Roman" pitchFamily="18" charset="0"/>
              </a:rPr>
              <a:t>PENTRU LEGUMICULTURĂ ŞI</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FLORICULTURĂ</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 VIDRA</a:t>
            </a:r>
            <a:endParaRPr lang="en-US" altLang="ro-RO" sz="1300" b="1">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AAE8622-9E30-99A1-C1A6-AA9008BBFDE1}"/>
              </a:ext>
            </a:extLst>
          </p:cNvPr>
          <p:cNvSpPr txBox="1"/>
          <p:nvPr/>
        </p:nvSpPr>
        <p:spPr>
          <a:xfrm>
            <a:off x="1692275" y="2636838"/>
            <a:ext cx="2520950" cy="3079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400" b="1" dirty="0" err="1">
                <a:solidFill>
                  <a:schemeClr val="tx1"/>
                </a:solidFill>
                <a:latin typeface="Times New Roman" pitchFamily="18" charset="0"/>
                <a:cs typeface="Times New Roman" pitchFamily="18" charset="0"/>
              </a:rPr>
              <a:t>Anul</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începerii</a:t>
            </a:r>
            <a:r>
              <a:rPr lang="en-US" sz="1400" b="1" dirty="0">
                <a:solidFill>
                  <a:schemeClr val="tx1"/>
                </a:solidFill>
                <a:latin typeface="Times New Roman" pitchFamily="18" charset="0"/>
                <a:cs typeface="Times New Roman" pitchFamily="18" charset="0"/>
              </a:rPr>
              <a:t> </a:t>
            </a:r>
            <a:r>
              <a:rPr lang="ro-RO" sz="1400" b="1" dirty="0">
                <a:solidFill>
                  <a:schemeClr val="tx1"/>
                </a:solidFill>
                <a:latin typeface="Times New Roman" pitchFamily="18" charset="0"/>
                <a:cs typeface="Times New Roman" pitchFamily="18" charset="0"/>
              </a:rPr>
              <a:t>:</a:t>
            </a:r>
            <a:r>
              <a:rPr lang="en-US" sz="1400" b="1" dirty="0">
                <a:solidFill>
                  <a:schemeClr val="tx1"/>
                </a:solidFill>
                <a:latin typeface="Times New Roman" pitchFamily="18" charset="0"/>
                <a:cs typeface="Times New Roman" pitchFamily="18" charset="0"/>
              </a:rPr>
              <a:t> </a:t>
            </a:r>
            <a:r>
              <a:rPr lang="ro-RO" sz="1400" b="1" dirty="0">
                <a:solidFill>
                  <a:schemeClr val="tx1"/>
                </a:solidFill>
                <a:latin typeface="Times New Roman" pitchFamily="18" charset="0"/>
                <a:cs typeface="Times New Roman" pitchFamily="18" charset="0"/>
              </a:rPr>
              <a:t>21.</a:t>
            </a:r>
            <a:r>
              <a:rPr lang="en-US" sz="1400" b="1" dirty="0">
                <a:solidFill>
                  <a:schemeClr val="tx1"/>
                </a:solidFill>
                <a:latin typeface="Times New Roman" pitchFamily="18" charset="0"/>
                <a:cs typeface="Times New Roman" pitchFamily="18" charset="0"/>
              </a:rPr>
              <a:t>0</a:t>
            </a:r>
            <a:r>
              <a:rPr lang="ro-RO" sz="1400" b="1" dirty="0">
                <a:solidFill>
                  <a:schemeClr val="tx1"/>
                </a:solidFill>
                <a:latin typeface="Times New Roman" pitchFamily="18" charset="0"/>
                <a:cs typeface="Times New Roman" pitchFamily="18" charset="0"/>
              </a:rPr>
              <a:t>7.2023</a:t>
            </a:r>
            <a:endParaRPr lang="en-US" sz="1400" b="1" dirty="0">
              <a:solidFill>
                <a:schemeClr val="tx1"/>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26158CD8-5D32-2516-CC09-BEE59242CE2C}"/>
              </a:ext>
            </a:extLst>
          </p:cNvPr>
          <p:cNvSpPr txBox="1"/>
          <p:nvPr/>
        </p:nvSpPr>
        <p:spPr>
          <a:xfrm>
            <a:off x="4932363" y="2636838"/>
            <a:ext cx="2520950" cy="3238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Anul</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finalizării:</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05.10.20</a:t>
            </a:r>
            <a:r>
              <a:rPr lang="en-US" altLang="ro-RO" sz="1500" b="1" dirty="0">
                <a:latin typeface="Times New Roman" pitchFamily="18" charset="0"/>
                <a:cs typeface="Times New Roman" pitchFamily="18" charset="0"/>
              </a:rPr>
              <a:t>2</a:t>
            </a:r>
            <a:r>
              <a:rPr lang="ro-RO" altLang="ro-RO" sz="1500" b="1" dirty="0">
                <a:latin typeface="Times New Roman" pitchFamily="18" charset="0"/>
                <a:cs typeface="Times New Roman" pitchFamily="18" charset="0"/>
              </a:rPr>
              <a:t>6</a:t>
            </a:r>
            <a:endParaRPr lang="en-US" altLang="ro-RO" sz="2300" dirty="0">
              <a:solidFill>
                <a:schemeClr val="bg1"/>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D67EFA89-DE4D-7990-6DE5-77F894458F82}"/>
              </a:ext>
            </a:extLst>
          </p:cNvPr>
          <p:cNvSpPr txBox="1"/>
          <p:nvPr/>
        </p:nvSpPr>
        <p:spPr>
          <a:xfrm>
            <a:off x="395288" y="3122613"/>
            <a:ext cx="8353425" cy="954107"/>
          </a:xfrm>
          <a:prstGeom prst="rect">
            <a:avLst/>
          </a:prstGeom>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defRPr/>
            </a:pPr>
            <a:r>
              <a:rPr lang="en-US" altLang="en-US" sz="2000" b="1" dirty="0" err="1">
                <a:latin typeface="Times New Roman" pitchFamily="18" charset="0"/>
                <a:cs typeface="Times New Roman" pitchFamily="18" charset="0"/>
              </a:rPr>
              <a:t>Denumirea</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proiectului</a:t>
            </a:r>
            <a:r>
              <a:rPr lang="en-US" altLang="en-US" sz="2000" b="1" dirty="0">
                <a:latin typeface="Times New Roman" pitchFamily="18" charset="0"/>
                <a:cs typeface="Times New Roman" pitchFamily="18" charset="0"/>
              </a:rPr>
              <a:t>:</a:t>
            </a:r>
            <a:r>
              <a:rPr lang="ro-RO" altLang="en-US" sz="2000" b="1" dirty="0">
                <a:latin typeface="Times New Roman" pitchFamily="18" charset="0"/>
                <a:cs typeface="Times New Roman" pitchFamily="18" charset="0"/>
              </a:rPr>
              <a:t> </a:t>
            </a:r>
            <a:r>
              <a:rPr lang="ro-RO" altLang="en-US" b="1" dirty="0">
                <a:latin typeface="Times New Roman" pitchFamily="18" charset="0"/>
                <a:cs typeface="Arial" pitchFamily="34" charset="0"/>
              </a:rPr>
              <a:t>”</a:t>
            </a:r>
            <a:r>
              <a:rPr lang="ro-RO" b="1" dirty="0">
                <a:latin typeface="Times New Roman" pitchFamily="18" charset="0"/>
                <a:cs typeface="Arial" pitchFamily="34" charset="0"/>
              </a:rPr>
              <a:t>Influenţa unor măsuri tehnologice inovative pentru cultura legumelor în câmp, în vederea atenuării efectelor schimbărilor climatice; fundamentarea  de metode agrofitotehnice</a:t>
            </a:r>
            <a:r>
              <a:rPr lang="it-IT" altLang="en-US" b="1" dirty="0">
                <a:latin typeface="Times New Roman" pitchFamily="18" charset="0"/>
                <a:cs typeface="Arial" pitchFamily="34" charset="0"/>
              </a:rPr>
              <a:t> </a:t>
            </a:r>
            <a:r>
              <a:rPr lang="ro-RO" altLang="en-US" b="1" dirty="0">
                <a:latin typeface="Times New Roman" pitchFamily="18" charset="0"/>
                <a:cs typeface="Times New Roman" pitchFamily="18" charset="0"/>
              </a:rPr>
              <a:t>”</a:t>
            </a:r>
            <a:endParaRPr lang="en-US" altLang="en-US" b="1" i="1"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56DCE60-809F-8E64-DB5F-64C3AC69FDE9}"/>
              </a:ext>
            </a:extLst>
          </p:cNvPr>
          <p:cNvSpPr txBox="1"/>
          <p:nvPr/>
        </p:nvSpPr>
        <p:spPr>
          <a:xfrm>
            <a:off x="684213" y="4376738"/>
            <a:ext cx="7740650" cy="40011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defRPr/>
            </a:pPr>
            <a:r>
              <a:rPr lang="en-US" altLang="ro-RO" sz="1900" b="1" dirty="0" err="1">
                <a:latin typeface="Times New Roman" pitchFamily="18" charset="0"/>
                <a:cs typeface="Times New Roman" pitchFamily="18" charset="0"/>
              </a:rPr>
              <a:t>Denumirea</a:t>
            </a:r>
            <a:r>
              <a:rPr lang="en-US" altLang="ro-RO" sz="1900" b="1" dirty="0">
                <a:latin typeface="Times New Roman" pitchFamily="18" charset="0"/>
                <a:cs typeface="Times New Roman" pitchFamily="18" charset="0"/>
              </a:rPr>
              <a:t> </a:t>
            </a:r>
            <a:r>
              <a:rPr lang="ro-RO" altLang="ro-RO" sz="1900" b="1" dirty="0">
                <a:latin typeface="Times New Roman" pitchFamily="18" charset="0"/>
                <a:cs typeface="Times New Roman" pitchFamily="18" charset="0"/>
              </a:rPr>
              <a:t>fazei</a:t>
            </a:r>
            <a:r>
              <a:rPr lang="en-US" altLang="ro-RO" sz="1900" b="1" dirty="0">
                <a:latin typeface="Times New Roman" pitchFamily="18" charset="0"/>
                <a:cs typeface="Times New Roman" pitchFamily="18" charset="0"/>
              </a:rPr>
              <a:t> </a:t>
            </a:r>
            <a:r>
              <a:rPr lang="en-GB" altLang="ro-RO" sz="1900" b="1" dirty="0">
                <a:latin typeface="Times New Roman" pitchFamily="18" charset="0"/>
                <a:cs typeface="Times New Roman" pitchFamily="18" charset="0"/>
              </a:rPr>
              <a:t>4</a:t>
            </a:r>
            <a:r>
              <a:rPr lang="en-US" altLang="ro-RO" sz="1900" b="1" dirty="0">
                <a:latin typeface="Times New Roman" pitchFamily="18" charset="0"/>
                <a:cs typeface="Times New Roman" pitchFamily="18" charset="0"/>
              </a:rPr>
              <a:t>:</a:t>
            </a:r>
            <a:r>
              <a:rPr lang="ro-RO" altLang="ro-RO" sz="1900" b="1" dirty="0">
                <a:latin typeface="Times New Roman" pitchFamily="18" charset="0"/>
                <a:cs typeface="Times New Roman" pitchFamily="18" charset="0"/>
              </a:rPr>
              <a:t> </a:t>
            </a:r>
            <a:r>
              <a:rPr lang="ro-RO" altLang="ro-RO" sz="2000" b="1" dirty="0">
                <a:latin typeface="Times New Roman" pitchFamily="18" charset="0"/>
                <a:cs typeface="Times New Roman" pitchFamily="18" charset="0"/>
              </a:rPr>
              <a:t>Constituirea câmpurilor  experimentale</a:t>
            </a:r>
            <a:endParaRPr lang="en-US" altLang="ro-RO" sz="20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4E70265-7865-78D6-A661-C4ECE241FA96}"/>
              </a:ext>
            </a:extLst>
          </p:cNvPr>
          <p:cNvSpPr txBox="1"/>
          <p:nvPr/>
        </p:nvSpPr>
        <p:spPr>
          <a:xfrm>
            <a:off x="3124200" y="5137713"/>
            <a:ext cx="5181600"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1500" b="1" dirty="0">
                <a:latin typeface="Times New Roman" panose="02020603050405020304" pitchFamily="18" charset="0"/>
                <a:cs typeface="Times New Roman" panose="02020603050405020304" pitchFamily="18" charset="0"/>
              </a:rPr>
              <a:t>Director de proiect</a:t>
            </a:r>
            <a:r>
              <a:rPr lang="en-US" altLang="ro-RO" sz="1500" b="1" dirty="0">
                <a:latin typeface="Times New Roman" panose="02020603050405020304" pitchFamily="18" charset="0"/>
                <a:cs typeface="Times New Roman" panose="02020603050405020304" pitchFamily="18" charset="0"/>
              </a:rPr>
              <a:t>:</a:t>
            </a:r>
            <a:r>
              <a:rPr lang="ro-RO" altLang="ro-RO" sz="1500" b="1" dirty="0">
                <a:latin typeface="Times New Roman" panose="02020603050405020304" pitchFamily="18" charset="0"/>
                <a:cs typeface="Times New Roman" panose="02020603050405020304" pitchFamily="18" charset="0"/>
              </a:rPr>
              <a:t> Drd. ing Delia – Cristina Constantin</a:t>
            </a:r>
            <a:endParaRPr lang="en-US" altLang="ro-RO" sz="15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B4FD906-4164-5AEC-798C-EF8080401FB1}"/>
              </a:ext>
            </a:extLst>
          </p:cNvPr>
          <p:cNvSpPr txBox="1"/>
          <p:nvPr/>
        </p:nvSpPr>
        <p:spPr>
          <a:xfrm>
            <a:off x="3643312" y="5550463"/>
            <a:ext cx="5195887" cy="73866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ro-RO" sz="1400" b="1" dirty="0">
                <a:solidFill>
                  <a:schemeClr val="tx1"/>
                </a:solidFill>
                <a:latin typeface="Times New Roman" pitchFamily="18" charset="0"/>
                <a:cs typeface="Times New Roman" pitchFamily="18" charset="0"/>
              </a:rPr>
              <a:t>Contact</a:t>
            </a:r>
          </a:p>
          <a:p>
            <a:pPr eaLnBrk="1" fontAlgn="auto" hangingPunct="1">
              <a:spcBef>
                <a:spcPts val="0"/>
              </a:spcBef>
              <a:spcAft>
                <a:spcPts val="0"/>
              </a:spcAft>
              <a:defRPr/>
            </a:pPr>
            <a:r>
              <a:rPr lang="ro-RO" sz="1400" b="1" dirty="0">
                <a:solidFill>
                  <a:schemeClr val="tx1"/>
                </a:solidFill>
                <a:latin typeface="Times New Roman" pitchFamily="18" charset="0"/>
                <a:cs typeface="Times New Roman" pitchFamily="18" charset="0"/>
              </a:rPr>
              <a:t>Tel: </a:t>
            </a:r>
            <a:r>
              <a:rPr lang="ro-RO" sz="1400" b="1" dirty="0">
                <a:latin typeface="Times New Roman" pitchFamily="18" charset="0"/>
                <a:cs typeface="Times New Roman" pitchFamily="18" charset="0"/>
              </a:rPr>
              <a:t>0723510123</a:t>
            </a:r>
            <a:r>
              <a:rPr lang="ro-RO" sz="1400" b="1" dirty="0">
                <a:solidFill>
                  <a:schemeClr val="tx1"/>
                </a:solidFill>
                <a:latin typeface="Times New Roman" pitchFamily="18" charset="0"/>
                <a:cs typeface="Times New Roman" pitchFamily="18" charset="0"/>
              </a:rPr>
              <a:t>; </a:t>
            </a:r>
            <a:endParaRPr lang="en-US" sz="1400" b="1" dirty="0">
              <a:solidFill>
                <a:schemeClr val="tx1"/>
              </a:solidFill>
              <a:latin typeface="Times New Roman" pitchFamily="18" charset="0"/>
              <a:cs typeface="Times New Roman" pitchFamily="18" charset="0"/>
            </a:endParaRPr>
          </a:p>
          <a:p>
            <a:pPr eaLnBrk="1" fontAlgn="auto" hangingPunct="1">
              <a:spcBef>
                <a:spcPts val="0"/>
              </a:spcBef>
              <a:spcAft>
                <a:spcPts val="0"/>
              </a:spcAft>
              <a:defRPr/>
            </a:pPr>
            <a:r>
              <a:rPr lang="ro-RO" sz="1400" b="1" dirty="0">
                <a:solidFill>
                  <a:schemeClr val="tx1"/>
                </a:solidFill>
                <a:latin typeface="Times New Roman" pitchFamily="18" charset="0"/>
                <a:cs typeface="Times New Roman" pitchFamily="18" charset="0"/>
              </a:rPr>
              <a:t>E-mail: deliacristinadascalu</a:t>
            </a:r>
            <a:r>
              <a:rPr lang="en-US" sz="1400" b="1" dirty="0">
                <a:solidFill>
                  <a:schemeClr val="tx1"/>
                </a:solidFill>
                <a:latin typeface="Times New Roman" pitchFamily="18" charset="0"/>
                <a:cs typeface="Times New Roman" pitchFamily="18" charset="0"/>
              </a:rPr>
              <a:t>@yahoo.com</a:t>
            </a:r>
            <a:r>
              <a:rPr lang="ro-RO" sz="1400" b="1" dirty="0">
                <a:solidFill>
                  <a:schemeClr val="tx1"/>
                </a:solidFill>
                <a:latin typeface="Times New Roman" pitchFamily="18" charset="0"/>
                <a:cs typeface="Times New Roman" pitchFamily="18" charset="0"/>
              </a:rPr>
              <a:t>; office@icdlfvidra.ro</a:t>
            </a:r>
            <a:endParaRPr lang="en-US" sz="1400" b="1"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D8CD21C-7A1C-1584-A869-085D4923E7F7}"/>
              </a:ext>
            </a:extLst>
          </p:cNvPr>
          <p:cNvSpPr txBox="1"/>
          <p:nvPr/>
        </p:nvSpPr>
        <p:spPr>
          <a:xfrm>
            <a:off x="4029408" y="2129413"/>
            <a:ext cx="1302672" cy="3693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1" fontAlgn="auto" hangingPunct="1">
              <a:spcBef>
                <a:spcPts val="0"/>
              </a:spcBef>
              <a:spcAft>
                <a:spcPts val="0"/>
              </a:spcAft>
              <a:defRPr/>
            </a:pPr>
            <a:r>
              <a:rPr lang="en-GB" b="1" dirty="0">
                <a:solidFill>
                  <a:schemeClr val="tx1"/>
                </a:solidFill>
                <a:latin typeface="Times New Roman" pitchFamily="18" charset="0"/>
                <a:cs typeface="Times New Roman" pitchFamily="18" charset="0"/>
              </a:rPr>
              <a:t>FAZA 4</a:t>
            </a:r>
            <a:endParaRPr 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5922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CA42D-49A9-F7E9-CD06-7C4CB35E1A7C}"/>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3D169AFA-99E6-C97A-237A-6B8AAB124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0E45236B-E316-A054-DCDE-FF9CDFDA66C2}"/>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E76EE48-33FE-89D2-08F6-3B05FD451188}"/>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21680D78-EF9D-DB98-7000-5FFA3C7E2B02}"/>
              </a:ext>
            </a:extLst>
          </p:cNvPr>
          <p:cNvSpPr txBox="1"/>
          <p:nvPr/>
        </p:nvSpPr>
        <p:spPr>
          <a:xfrm>
            <a:off x="261246" y="2063012"/>
            <a:ext cx="834198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400" b="1" dirty="0"/>
              <a:t>Următoarele trei experiențe </a:t>
            </a:r>
            <a:r>
              <a:rPr lang="ro-RO" sz="1400" dirty="0"/>
              <a:t>au constat în studiul unor combinații de fertilizanți asupra producțiilor la cultura de tomate, ardei și pătlăgele vinete.</a:t>
            </a:r>
          </a:p>
        </p:txBody>
      </p:sp>
      <p:sp>
        <p:nvSpPr>
          <p:cNvPr id="33" name="Up Arrow Callout 4">
            <a:extLst>
              <a:ext uri="{FF2B5EF4-FFF2-40B4-BE49-F238E27FC236}">
                <a16:creationId xmlns:a16="http://schemas.microsoft.com/office/drawing/2014/main" id="{168EE01B-80F0-91F0-5132-82D4524B8C0F}"/>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D9981E62-9D74-9AA8-50CE-D5735A215C64}"/>
              </a:ext>
            </a:extLst>
          </p:cNvPr>
          <p:cNvSpPr txBox="1"/>
          <p:nvPr/>
        </p:nvSpPr>
        <p:spPr>
          <a:xfrm>
            <a:off x="2500197" y="2831639"/>
            <a:ext cx="4143606" cy="36009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ardei</a:t>
            </a:r>
            <a:r>
              <a:rPr lang="ro-RO" sz="1200" dirty="0"/>
              <a:t> variantele experimentale sunt următoarele:</a:t>
            </a:r>
          </a:p>
          <a:p>
            <a:pPr algn="just"/>
            <a:r>
              <a:rPr lang="ro-RO" sz="1200" dirty="0"/>
              <a:t>V1 = Asteroid 204 netratat;</a:t>
            </a:r>
          </a:p>
          <a:p>
            <a:pPr algn="just"/>
            <a:r>
              <a:rPr lang="ro-RO" sz="1200" dirty="0"/>
              <a:t>V2 = Asteroid 204 tratat cu azotat de calciu (5 g/L);</a:t>
            </a:r>
          </a:p>
          <a:p>
            <a:pPr algn="just"/>
            <a:r>
              <a:rPr lang="ro-RO" sz="1200" dirty="0"/>
              <a:t>V3 = Asteroid 204 tratat cu azotat de calciu (5 g/L) și Agrocean B (2 ml/L);</a:t>
            </a:r>
          </a:p>
          <a:p>
            <a:pPr algn="just"/>
            <a:r>
              <a:rPr lang="ro-RO" sz="1200" dirty="0"/>
              <a:t>V4 = Asteroid 204 tratat cu azotat de calciu (5 g/L) și E-Dalgin (2 ml/L);</a:t>
            </a:r>
          </a:p>
          <a:p>
            <a:pPr algn="just"/>
            <a:r>
              <a:rPr lang="ro-RO" sz="1200" dirty="0"/>
              <a:t>V5 = Asteroid 204 tratat cu azotat de calciu (5 g/L) și Kelpak (2 ml/L);</a:t>
            </a:r>
          </a:p>
          <a:p>
            <a:pPr algn="just"/>
            <a:r>
              <a:rPr lang="ro-RO" sz="1200" dirty="0"/>
              <a:t>V6 = Asteroid 204 tratat cu azotat de calciu (5 g/L) și Triptolemus HV (2 ml/L);</a:t>
            </a:r>
          </a:p>
          <a:p>
            <a:pPr algn="just"/>
            <a:r>
              <a:rPr lang="ro-RO" sz="1200" dirty="0"/>
              <a:t>V7 = Asteroid 204 tratat cu azotat de calciu (5 g/L) și Albit (2 ml/L);</a:t>
            </a:r>
          </a:p>
          <a:p>
            <a:pPr algn="just"/>
            <a:r>
              <a:rPr lang="ro-RO" sz="1200" dirty="0"/>
              <a:t>V8 = Asteroid 204 tratat cu azotat de calciu (5 g/L) și Sprintene (2 ml/L);</a:t>
            </a:r>
          </a:p>
          <a:p>
            <a:pPr algn="just"/>
            <a:r>
              <a:rPr lang="ro-RO" sz="1200" dirty="0"/>
              <a:t>V9 = Asteroid 204 tratat cu azotat de calciu (5 g/L) și Kinactiv Fruit (2 ml/L);</a:t>
            </a:r>
          </a:p>
          <a:p>
            <a:pPr algn="just"/>
            <a:r>
              <a:rPr lang="ro-RO" sz="1200" dirty="0"/>
              <a:t>V10 = Asteroid 204 tratat cu azotat de calciu (5 g/L) și Rerum (2 ml/L).</a:t>
            </a:r>
          </a:p>
        </p:txBody>
      </p:sp>
    </p:spTree>
    <p:extLst>
      <p:ext uri="{BB962C8B-B14F-4D97-AF65-F5344CB8AC3E}">
        <p14:creationId xmlns:p14="http://schemas.microsoft.com/office/powerpoint/2010/main" val="67186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D952-07AE-61C2-2F72-9AA667C1F5E9}"/>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4A817391-6F78-1C8A-497E-AE8EE4944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86DE0DBB-08D7-948E-6662-3ACBCD4FABF7}"/>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C62C4F1-CD39-DC3E-EF33-A4E740249F9E}"/>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F61EBD73-E7A4-9730-11E6-8BD8177AB9EA}"/>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34356CBE-610E-A1DE-B78E-BF792505E001}"/>
              </a:ext>
            </a:extLst>
          </p:cNvPr>
          <p:cNvSpPr txBox="1"/>
          <p:nvPr/>
        </p:nvSpPr>
        <p:spPr>
          <a:xfrm>
            <a:off x="285135" y="2643116"/>
            <a:ext cx="4036731" cy="32316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pătlăgele vinete</a:t>
            </a:r>
            <a:r>
              <a:rPr lang="ro-RO" sz="1200" dirty="0"/>
              <a:t>, variantele experimentale sunt următoarele:</a:t>
            </a:r>
          </a:p>
          <a:p>
            <a:pPr algn="just"/>
            <a:r>
              <a:rPr lang="ro-RO" sz="1200" dirty="0"/>
              <a:t>V1 = Luiza netratat;</a:t>
            </a:r>
          </a:p>
          <a:p>
            <a:pPr algn="just"/>
            <a:r>
              <a:rPr lang="ro-RO" sz="1200" dirty="0"/>
              <a:t>V2 = Luiza tratat cu azotat de calciu (5 g/L);</a:t>
            </a:r>
          </a:p>
          <a:p>
            <a:pPr algn="just"/>
            <a:r>
              <a:rPr lang="ro-RO" sz="1200" dirty="0"/>
              <a:t>V3 = Luiza tratat cu azotat de calciu (5 g/L) și Agrocean B (2 ml/L);</a:t>
            </a:r>
          </a:p>
          <a:p>
            <a:pPr algn="just"/>
            <a:r>
              <a:rPr lang="ro-RO" sz="1200" dirty="0"/>
              <a:t>V4 = Luiza tratat cu azotat de calciu (5 g/L) și E-Dalgin (2 ml/L);</a:t>
            </a:r>
          </a:p>
          <a:p>
            <a:pPr algn="just"/>
            <a:r>
              <a:rPr lang="ro-RO" sz="1200" dirty="0"/>
              <a:t>V5 = Luiza tratat cu azotat de calciu (5 g/L) și Kelpak (2 ml/L);</a:t>
            </a:r>
          </a:p>
          <a:p>
            <a:pPr algn="just"/>
            <a:r>
              <a:rPr lang="ro-RO" sz="1200" dirty="0"/>
              <a:t>V6 = Luiza tratat cu azotat de calciu (5 g/L) și Triptolemus HV (3 ml/L);</a:t>
            </a:r>
          </a:p>
          <a:p>
            <a:pPr algn="just"/>
            <a:r>
              <a:rPr lang="ro-RO" sz="1200" dirty="0"/>
              <a:t>V7 = Luiza tratat cu azotat de calciu (5 g/L) și Albit (0,1 ml/L);</a:t>
            </a:r>
          </a:p>
          <a:p>
            <a:pPr algn="just"/>
            <a:r>
              <a:rPr lang="ro-RO" sz="1200" dirty="0"/>
              <a:t>V8 = Luiza tratat cu azotat de calciu (5 g/L) și Sprintene (2 ml/L);</a:t>
            </a:r>
          </a:p>
          <a:p>
            <a:pPr algn="just"/>
            <a:r>
              <a:rPr lang="ro-RO" sz="1200" dirty="0"/>
              <a:t>V9 = Luiza tratat cu azotat de calciu (5 g/L) și Kinactiv Fruit (5 ml/L);</a:t>
            </a:r>
          </a:p>
          <a:p>
            <a:pPr algn="just"/>
            <a:r>
              <a:rPr lang="ro-RO" sz="1200" dirty="0"/>
              <a:t>V10 = Luiza tratat cu azotat de calciu (5 g/L) și Rerum (5 ml/L).</a:t>
            </a:r>
          </a:p>
        </p:txBody>
      </p:sp>
      <p:sp>
        <p:nvSpPr>
          <p:cNvPr id="7" name="TextBox 6">
            <a:extLst>
              <a:ext uri="{FF2B5EF4-FFF2-40B4-BE49-F238E27FC236}">
                <a16:creationId xmlns:a16="http://schemas.microsoft.com/office/drawing/2014/main" id="{81F3DFFF-30BA-3413-1825-71CDFDCDF447}"/>
              </a:ext>
            </a:extLst>
          </p:cNvPr>
          <p:cNvSpPr txBox="1"/>
          <p:nvPr/>
        </p:nvSpPr>
        <p:spPr>
          <a:xfrm>
            <a:off x="4404851" y="2643116"/>
            <a:ext cx="4355691" cy="32316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tomate</a:t>
            </a:r>
            <a:r>
              <a:rPr lang="ro-RO" sz="1200" dirty="0"/>
              <a:t>, variantele experimentale sunt următoarele:</a:t>
            </a:r>
          </a:p>
          <a:p>
            <a:pPr algn="just"/>
            <a:r>
              <a:rPr lang="ro-RO" sz="1200" dirty="0"/>
              <a:t>V1 = Pontica 102 netratat;</a:t>
            </a:r>
          </a:p>
          <a:p>
            <a:pPr algn="just"/>
            <a:r>
              <a:rPr lang="ro-RO" sz="1200" dirty="0"/>
              <a:t>V2 = Pontica 102 tratat cu azotat de calciu (5 g/L);</a:t>
            </a:r>
          </a:p>
          <a:p>
            <a:pPr algn="just"/>
            <a:r>
              <a:rPr lang="ro-RO" sz="1200" dirty="0"/>
              <a:t>V3 = Pontica 102 tratat cu azotat de calciu (5 g/L) și Agrocean B (2 ml/L);</a:t>
            </a:r>
          </a:p>
          <a:p>
            <a:pPr algn="just"/>
            <a:r>
              <a:rPr lang="ro-RO" sz="1200" dirty="0"/>
              <a:t>V4 = Pontica 102 tratat cu azotat de calciu (5 g/L) și E-Dalgin (2 ml/L);</a:t>
            </a:r>
          </a:p>
          <a:p>
            <a:pPr algn="just"/>
            <a:r>
              <a:rPr lang="ro-RO" sz="1200" dirty="0"/>
              <a:t>V5 = Pontica 102 tratat cu azotat de calciu (5 g/L) și Kelpak (2 ml/L);</a:t>
            </a:r>
          </a:p>
          <a:p>
            <a:pPr algn="just"/>
            <a:r>
              <a:rPr lang="ro-RO" sz="1200" dirty="0"/>
              <a:t>V6 = Pontica 102 tratat cu azotat de calciu (5 g/L) și Triptolemus HV (2 ml/L);</a:t>
            </a:r>
          </a:p>
          <a:p>
            <a:pPr algn="just"/>
            <a:r>
              <a:rPr lang="ro-RO" sz="1200" dirty="0"/>
              <a:t>V7 = Pontica 102 tratat cu azotat de calciu (5 g/L) și Albit (2 ml/L);</a:t>
            </a:r>
          </a:p>
          <a:p>
            <a:pPr algn="just"/>
            <a:r>
              <a:rPr lang="ro-RO" sz="1200" dirty="0"/>
              <a:t>V8 = Pontica 102 tratat cu azotat de calciu (5 g/L) și Sprintene (2 ml/L);</a:t>
            </a:r>
          </a:p>
          <a:p>
            <a:pPr algn="just"/>
            <a:r>
              <a:rPr lang="ro-RO" sz="1200" dirty="0"/>
              <a:t>V9 = Pontica 102  tratat cu azotat de calciu (5 g/L) și Kinactiv Fruit (2 ml/L);</a:t>
            </a:r>
          </a:p>
          <a:p>
            <a:pPr algn="just"/>
            <a:r>
              <a:rPr lang="ro-RO" sz="1200" dirty="0"/>
              <a:t>V10 = Pontica 102 tratat cu azotat de calciu (5 g/L) și Rerum (2 ml/L).</a:t>
            </a:r>
          </a:p>
        </p:txBody>
      </p:sp>
    </p:spTree>
    <p:extLst>
      <p:ext uri="{BB962C8B-B14F-4D97-AF65-F5344CB8AC3E}">
        <p14:creationId xmlns:p14="http://schemas.microsoft.com/office/powerpoint/2010/main" val="292800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B804C-93B6-6A23-734E-B2F9DB372EB0}"/>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7BB1B6F5-3048-0DC9-1B29-3B9A00634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005F150B-5A86-1461-155B-37DC52C74B95}"/>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B69045B-3105-86ED-C6AE-AE2BB2947DFC}"/>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316BFA62-B015-A2F0-7C5C-90732B9756AB}"/>
              </a:ext>
            </a:extLst>
          </p:cNvPr>
          <p:cNvSpPr txBox="1"/>
          <p:nvPr/>
        </p:nvSpPr>
        <p:spPr>
          <a:xfrm>
            <a:off x="261246" y="2370812"/>
            <a:ext cx="834198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Semănatul fiind efectuat separat, câte o sămânță în fiecare alveolă, s-a eliminat repicatul, evitându-se stresul generat plantelor de această secvență tehnologică. </a:t>
            </a:r>
          </a:p>
          <a:p>
            <a:pPr algn="just"/>
            <a:r>
              <a:rPr lang="ro-RO" sz="1600" dirty="0"/>
              <a:t>Semănatul a avut loc astfel:</a:t>
            </a:r>
          </a:p>
          <a:p>
            <a:pPr algn="just"/>
            <a:r>
              <a:rPr lang="ro-RO" sz="1600" dirty="0"/>
              <a:t>- în perioada 26 – 27 februarie 2025 - ardei și </a:t>
            </a:r>
          </a:p>
          <a:p>
            <a:pPr algn="just"/>
            <a:r>
              <a:rPr lang="ro-RO" sz="1600" dirty="0"/>
              <a:t>- în perioada 28 februarie 2025 - pătlăgele vinete;</a:t>
            </a:r>
          </a:p>
          <a:p>
            <a:pPr algn="just"/>
            <a:r>
              <a:rPr lang="ro-RO" sz="1600" dirty="0"/>
              <a:t>- la 28 martie 2025 – tomate.</a:t>
            </a:r>
          </a:p>
        </p:txBody>
      </p:sp>
      <p:sp>
        <p:nvSpPr>
          <p:cNvPr id="33" name="Up Arrow Callout 4">
            <a:extLst>
              <a:ext uri="{FF2B5EF4-FFF2-40B4-BE49-F238E27FC236}">
                <a16:creationId xmlns:a16="http://schemas.microsoft.com/office/drawing/2014/main" id="{AB25022C-BBBA-F90D-4903-6E89EEFF0000}"/>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2</a:t>
            </a:r>
            <a:r>
              <a:rPr lang="ro-RO" altLang="en-US" sz="2000" b="1" dirty="0">
                <a:latin typeface="Times New Roman" panose="02020603050405020304" pitchFamily="18" charset="0"/>
                <a:cs typeface="Times New Roman" panose="02020603050405020304" pitchFamily="18" charset="0"/>
              </a:rPr>
              <a:t> – Realizarea  modelului experimental în seră</a:t>
            </a:r>
            <a:endParaRPr lang="en-US" altLang="en-US" sz="2000" dirty="0">
              <a:latin typeface="Lucida Sans Unicode" panose="020B0602030504020204" pitchFamily="34" charset="0"/>
            </a:endParaRPr>
          </a:p>
        </p:txBody>
      </p:sp>
      <p:sp>
        <p:nvSpPr>
          <p:cNvPr id="4" name="TextBox 3">
            <a:extLst>
              <a:ext uri="{FF2B5EF4-FFF2-40B4-BE49-F238E27FC236}">
                <a16:creationId xmlns:a16="http://schemas.microsoft.com/office/drawing/2014/main" id="{309832BB-BCEA-036B-06DA-6CFA6F9582FF}"/>
              </a:ext>
            </a:extLst>
          </p:cNvPr>
          <p:cNvSpPr txBox="1"/>
          <p:nvPr/>
        </p:nvSpPr>
        <p:spPr>
          <a:xfrm>
            <a:off x="261246" y="4083540"/>
            <a:ext cx="834198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Lucrările aplicate la faza de răsad au fost conform tehnologiei de producere a răsadului, indiferent de experiențe</a:t>
            </a:r>
            <a:r>
              <a:rPr lang="en-GB" sz="1600" dirty="0"/>
              <a:t>le din </a:t>
            </a:r>
            <a:r>
              <a:rPr lang="en-GB" sz="1600" dirty="0" err="1"/>
              <a:t>câmp</a:t>
            </a:r>
            <a:r>
              <a:rPr lang="ro-RO" sz="1600" dirty="0"/>
              <a:t>, asigurând condiții asemănătoare de răsărire și creștere, astfel încât să fie folosit pentru înființarea experiențelor răsad sănătos, viguros și, în mod special, uniform, pentru a putea asigura obținerea unor rezultate concludente. </a:t>
            </a:r>
          </a:p>
        </p:txBody>
      </p:sp>
      <p:sp>
        <p:nvSpPr>
          <p:cNvPr id="2" name="TextBox 1">
            <a:extLst>
              <a:ext uri="{FF2B5EF4-FFF2-40B4-BE49-F238E27FC236}">
                <a16:creationId xmlns:a16="http://schemas.microsoft.com/office/drawing/2014/main" id="{6E56D878-0B61-5E98-F5AF-7570A271C99E}"/>
              </a:ext>
            </a:extLst>
          </p:cNvPr>
          <p:cNvSpPr txBox="1"/>
          <p:nvPr/>
        </p:nvSpPr>
        <p:spPr>
          <a:xfrm>
            <a:off x="261246" y="5440974"/>
            <a:ext cx="834198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Lucrările de fertilizare nu au fost realizate la experiența care privește studiul unor stimulatori sau îngrăsăminte la răsad la pătlăgelele vinete, fiind realizate doar pentru producerea răsadului pentru experiențele care au fost montate în câmp.</a:t>
            </a:r>
          </a:p>
        </p:txBody>
      </p:sp>
    </p:spTree>
    <p:extLst>
      <p:ext uri="{BB962C8B-B14F-4D97-AF65-F5344CB8AC3E}">
        <p14:creationId xmlns:p14="http://schemas.microsoft.com/office/powerpoint/2010/main" val="86624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B5FD-2AE1-9D27-50A8-1F760B36A377}"/>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66C66983-8C2B-812A-A1E6-E16B24DA1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A9D2D803-4716-9964-CE29-257DEBD77EB4}"/>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8A50F25-F488-84A9-EC78-DC8A99D879D5}"/>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68828CE3-4983-B1A6-073D-CF73D4F321E9}"/>
              </a:ext>
            </a:extLst>
          </p:cNvPr>
          <p:cNvSpPr txBox="1"/>
          <p:nvPr/>
        </p:nvSpPr>
        <p:spPr>
          <a:xfrm>
            <a:off x="934064" y="2136592"/>
            <a:ext cx="753150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lvl="0" algn="ctr"/>
            <a:r>
              <a:rPr lang="ro-RO" dirty="0"/>
              <a:t>DETERMINĂRI LA RĂSAD</a:t>
            </a:r>
            <a:r>
              <a:rPr lang="en-GB" dirty="0"/>
              <a:t> – </a:t>
            </a:r>
            <a:r>
              <a:rPr lang="en-GB" dirty="0" err="1"/>
              <a:t>influența</a:t>
            </a:r>
            <a:r>
              <a:rPr lang="en-GB" dirty="0"/>
              <a:t> </a:t>
            </a:r>
            <a:r>
              <a:rPr lang="en-GB" dirty="0" err="1"/>
              <a:t>unor</a:t>
            </a:r>
            <a:r>
              <a:rPr lang="en-GB" dirty="0"/>
              <a:t> </a:t>
            </a:r>
            <a:r>
              <a:rPr lang="en-GB" dirty="0" err="1"/>
              <a:t>tratamente</a:t>
            </a:r>
            <a:r>
              <a:rPr lang="en-GB" dirty="0"/>
              <a:t> </a:t>
            </a:r>
            <a:r>
              <a:rPr lang="en-GB" dirty="0" err="1"/>
              <a:t>foliare</a:t>
            </a:r>
            <a:r>
              <a:rPr lang="en-GB" dirty="0"/>
              <a:t> </a:t>
            </a:r>
            <a:r>
              <a:rPr lang="en-GB" dirty="0" err="1"/>
              <a:t>asupra</a:t>
            </a:r>
            <a:r>
              <a:rPr lang="en-GB" dirty="0"/>
              <a:t> </a:t>
            </a:r>
            <a:r>
              <a:rPr lang="en-GB" dirty="0" err="1"/>
              <a:t>calității</a:t>
            </a:r>
            <a:r>
              <a:rPr lang="en-GB" dirty="0"/>
              <a:t> </a:t>
            </a:r>
            <a:r>
              <a:rPr lang="en-GB" dirty="0" err="1"/>
              <a:t>răsadului</a:t>
            </a:r>
            <a:endParaRPr lang="en-GB" dirty="0"/>
          </a:p>
        </p:txBody>
      </p:sp>
      <p:sp>
        <p:nvSpPr>
          <p:cNvPr id="33" name="Up Arrow Callout 4">
            <a:extLst>
              <a:ext uri="{FF2B5EF4-FFF2-40B4-BE49-F238E27FC236}">
                <a16:creationId xmlns:a16="http://schemas.microsoft.com/office/drawing/2014/main" id="{E2E66C5D-AEB8-0306-1B12-A54CF69EC654}"/>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2</a:t>
            </a:r>
            <a:r>
              <a:rPr lang="ro-RO" altLang="en-US" sz="2000" b="1" dirty="0">
                <a:latin typeface="Times New Roman" panose="02020603050405020304" pitchFamily="18" charset="0"/>
                <a:cs typeface="Times New Roman" panose="02020603050405020304" pitchFamily="18" charset="0"/>
              </a:rPr>
              <a:t> – Realizarea  modelului experimental în seră</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FA083E09-5262-534B-0F74-A5C12980470E}"/>
              </a:ext>
            </a:extLst>
          </p:cNvPr>
          <p:cNvSpPr txBox="1"/>
          <p:nvPr/>
        </p:nvSpPr>
        <p:spPr>
          <a:xfrm>
            <a:off x="283023" y="3272575"/>
            <a:ext cx="4711764"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Experiențe la răsad au vizat studierea influenței unor tratamente foliare cu diferiți biostimulatori și fertilizanți asupra calității răsadului de ardei și pătlăgele vinete. Experiențele realizate sunt monofactoriale, așezate în blocuri randomizate, în cinci repetiții.</a:t>
            </a:r>
          </a:p>
          <a:p>
            <a:pPr algn="just"/>
            <a:r>
              <a:rPr lang="ro-RO" sz="1600" dirty="0"/>
              <a:t>Au fost realizate un număr de patru tratamente, începând cu trecerea a 20 de zile de la răsărire, la interval de 7 zile între tratamente, adică din stadiul formării primelor frunze adevărate. Pentru tratamente au fost utilizate următoarele produse: Sprintene, Kelpak și E-Dalgin.</a:t>
            </a:r>
          </a:p>
        </p:txBody>
      </p:sp>
      <p:pic>
        <p:nvPicPr>
          <p:cNvPr id="6" name="Picture 5">
            <a:extLst>
              <a:ext uri="{FF2B5EF4-FFF2-40B4-BE49-F238E27FC236}">
                <a16:creationId xmlns:a16="http://schemas.microsoft.com/office/drawing/2014/main" id="{F949CD64-9D9D-92D4-9DB7-49CEB12475ED}"/>
              </a:ext>
            </a:extLst>
          </p:cNvPr>
          <p:cNvPicPr>
            <a:picLocks noChangeAspect="1"/>
          </p:cNvPicPr>
          <p:nvPr/>
        </p:nvPicPr>
        <p:blipFill>
          <a:blip r:embed="rId3"/>
          <a:stretch>
            <a:fillRect/>
          </a:stretch>
        </p:blipFill>
        <p:spPr>
          <a:xfrm>
            <a:off x="5574756" y="2986030"/>
            <a:ext cx="2717038" cy="3620077"/>
          </a:xfrm>
          <a:prstGeom prst="rect">
            <a:avLst/>
          </a:prstGeom>
        </p:spPr>
      </p:pic>
    </p:spTree>
    <p:extLst>
      <p:ext uri="{BB962C8B-B14F-4D97-AF65-F5344CB8AC3E}">
        <p14:creationId xmlns:p14="http://schemas.microsoft.com/office/powerpoint/2010/main" val="1088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25C6B-AD18-9F15-AF01-F23C4B8B1567}"/>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41B58774-C9C6-0066-08AE-CD8556997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D555EA12-F568-FC2B-3FC6-D386DD70A5F9}"/>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0460BF2-D731-9832-654E-5948ABBCD612}"/>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B73478AA-BC54-696D-8E1E-7448C3F7EE68}"/>
              </a:ext>
            </a:extLst>
          </p:cNvPr>
          <p:cNvSpPr txBox="1"/>
          <p:nvPr/>
        </p:nvSpPr>
        <p:spPr>
          <a:xfrm>
            <a:off x="934064" y="2136592"/>
            <a:ext cx="753150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lvl="0" algn="ctr"/>
            <a:r>
              <a:rPr lang="ro-RO" dirty="0"/>
              <a:t>DETERMINĂRI LA RĂSAD</a:t>
            </a:r>
            <a:r>
              <a:rPr lang="en-GB" dirty="0"/>
              <a:t> – </a:t>
            </a:r>
            <a:r>
              <a:rPr lang="en-GB" dirty="0" err="1"/>
              <a:t>influența</a:t>
            </a:r>
            <a:r>
              <a:rPr lang="en-GB" dirty="0"/>
              <a:t> </a:t>
            </a:r>
            <a:r>
              <a:rPr lang="en-GB" dirty="0" err="1"/>
              <a:t>unor</a:t>
            </a:r>
            <a:r>
              <a:rPr lang="en-GB" dirty="0"/>
              <a:t> </a:t>
            </a:r>
            <a:r>
              <a:rPr lang="en-GB" dirty="0" err="1"/>
              <a:t>tratamente</a:t>
            </a:r>
            <a:r>
              <a:rPr lang="en-GB" dirty="0"/>
              <a:t> </a:t>
            </a:r>
            <a:r>
              <a:rPr lang="en-GB" dirty="0" err="1"/>
              <a:t>foliare</a:t>
            </a:r>
            <a:r>
              <a:rPr lang="en-GB" dirty="0"/>
              <a:t> </a:t>
            </a:r>
            <a:r>
              <a:rPr lang="en-GB" dirty="0" err="1"/>
              <a:t>asupra</a:t>
            </a:r>
            <a:r>
              <a:rPr lang="en-GB" dirty="0"/>
              <a:t> </a:t>
            </a:r>
            <a:r>
              <a:rPr lang="en-GB" dirty="0" err="1"/>
              <a:t>calității</a:t>
            </a:r>
            <a:r>
              <a:rPr lang="en-GB" dirty="0"/>
              <a:t> </a:t>
            </a:r>
            <a:r>
              <a:rPr lang="en-GB" dirty="0" err="1"/>
              <a:t>răsadului</a:t>
            </a:r>
            <a:endParaRPr lang="en-GB" dirty="0"/>
          </a:p>
        </p:txBody>
      </p:sp>
      <p:sp>
        <p:nvSpPr>
          <p:cNvPr id="33" name="Up Arrow Callout 4">
            <a:extLst>
              <a:ext uri="{FF2B5EF4-FFF2-40B4-BE49-F238E27FC236}">
                <a16:creationId xmlns:a16="http://schemas.microsoft.com/office/drawing/2014/main" id="{69CF0D81-094D-623A-33DE-E0DCDA758095}"/>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2</a:t>
            </a:r>
            <a:r>
              <a:rPr lang="ro-RO" altLang="en-US" sz="2000" b="1" dirty="0">
                <a:latin typeface="Times New Roman" panose="02020603050405020304" pitchFamily="18" charset="0"/>
                <a:cs typeface="Times New Roman" panose="02020603050405020304" pitchFamily="18" charset="0"/>
              </a:rPr>
              <a:t> – Realizarea  modelului experimental în seră</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D0D95C39-FB39-7FF9-A41D-78B7CFC28322}"/>
              </a:ext>
            </a:extLst>
          </p:cNvPr>
          <p:cNvSpPr txBox="1"/>
          <p:nvPr/>
        </p:nvSpPr>
        <p:spPr>
          <a:xfrm>
            <a:off x="401010" y="3063779"/>
            <a:ext cx="834198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La </a:t>
            </a:r>
            <a:r>
              <a:rPr lang="ro-RO" sz="1600" b="1" dirty="0"/>
              <a:t>ardei</a:t>
            </a:r>
            <a:r>
              <a:rPr lang="ro-RO" sz="1600" dirty="0"/>
              <a:t>, diametrului coletului a crescut semnificativ în cazul tratamentelor cu Sprintene combinat cu Kelpak (V4). Greutatea rădăcinilor a crescut semnificativ în cazul variantelor de tratament cu Sprintene (V2), Sprintene + Kelpak (V5) și Sprintene + E- Dalgin (V6). Masa frunzelor la ardei a crescut semnificativ în cazul tratamentelor cu Sprintene + Kelpak (V5). Greutatea totală a plantei a fost influențată semnificativ de tratamentele cu Sprintene (V2), E-Dalgin (V4), cât și de tratamentele în care Sprintene a fost combinat cu oricare din celelalte două produse (V5 și V6).</a:t>
            </a:r>
          </a:p>
        </p:txBody>
      </p:sp>
      <p:sp>
        <p:nvSpPr>
          <p:cNvPr id="2" name="TextBox 1">
            <a:extLst>
              <a:ext uri="{FF2B5EF4-FFF2-40B4-BE49-F238E27FC236}">
                <a16:creationId xmlns:a16="http://schemas.microsoft.com/office/drawing/2014/main" id="{CE9E50DA-FD0F-D80D-67A8-48F767C2D77E}"/>
              </a:ext>
            </a:extLst>
          </p:cNvPr>
          <p:cNvSpPr txBox="1"/>
          <p:nvPr/>
        </p:nvSpPr>
        <p:spPr>
          <a:xfrm>
            <a:off x="401010" y="4914295"/>
            <a:ext cx="834198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La </a:t>
            </a:r>
            <a:r>
              <a:rPr lang="ro-RO" sz="1600" b="1" dirty="0"/>
              <a:t>pătlăgele vinete</a:t>
            </a:r>
            <a:r>
              <a:rPr lang="ro-RO" sz="1600" dirty="0"/>
              <a:t>, în ceea ce privește grosimea la colet, rezultate pozitive au avut aproape toate tratamentele (V2, V4, V5 și V6), cu excepția celui în care a fost utilizat Kelpak simplu (V3). Asupra grutății rădăcinilor. Cele mai bune rezultate le-a determinat produsul Sprintene (V2) sau combinarea acestuia cu produsul Kelpak (V5), dar rezultate semnificative au fost obținute și în cazul combinației Sprintene + E-Dalgin (V6). Greutatea frucnezol a crescut semnificativ în urma tuturor tratamentelor foliare.</a:t>
            </a:r>
          </a:p>
        </p:txBody>
      </p:sp>
    </p:spTree>
    <p:extLst>
      <p:ext uri="{BB962C8B-B14F-4D97-AF65-F5344CB8AC3E}">
        <p14:creationId xmlns:p14="http://schemas.microsoft.com/office/powerpoint/2010/main" val="277251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5589-E4A6-CE67-783B-3F6AE505EFF0}"/>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568A3E64-2B3F-63E8-482F-64C12E739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BB00AC9A-906A-4140-763C-BBF4FEDDBDE9}"/>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D7378CB-D816-C59D-0B53-66FF5CC5AFEF}"/>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91D8791A-BB78-3F8F-E44E-8F4914495B63}"/>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3</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Experimentarea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câmp</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035A3180-E1E3-07FF-882C-31514E6D78BF}"/>
              </a:ext>
            </a:extLst>
          </p:cNvPr>
          <p:cNvSpPr txBox="1"/>
          <p:nvPr/>
        </p:nvSpPr>
        <p:spPr>
          <a:xfrm>
            <a:off x="401010" y="2505924"/>
            <a:ext cx="8341980" cy="329320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Pentru înființarea experiențelor, terenul a fost pregătit conform tehnologiei. Înaintea lucrărilor de pregătire a terenului, s-a efectuat erbicidarea totală cu produsul Roundup. După repausul necesar (15 zile), a fost discuit și nivelat cu combinatorul și cu freza, moment în care a fost aplicată şi fertilizarea din primăvară (Complex Linzer 15-15-15 +7SO3+Zn și fertilizator organic peletizat din gunoi de pasăre).</a:t>
            </a:r>
          </a:p>
          <a:p>
            <a:pPr algn="just"/>
            <a:r>
              <a:rPr lang="ro-RO" sz="1600" dirty="0"/>
              <a:t>Cu câteva zile înainte de plantare, s-au instalat liniile de picurare și terenul a fost mulcit cu folie neagră sau în funcție de variantele experienței cu mulci, aceasta având rolul de întârziere și diminuare a creșterii buruienilor. Distanţa între brazde a fost de 70 cm, indiferent de experiență, inclusiv la experiența cu scheme de plantare.</a:t>
            </a:r>
            <a:endParaRPr lang="en-GB" sz="1600" dirty="0"/>
          </a:p>
          <a:p>
            <a:pPr algn="just"/>
            <a:r>
              <a:rPr lang="ro-RO" sz="1600" dirty="0"/>
              <a:t>După mulcirea terenului s-a trecut la pichetarea parcelelor, pe experienţe şi pe variante experimentale, la fiecare specie în parte.</a:t>
            </a:r>
          </a:p>
          <a:p>
            <a:pPr algn="just"/>
            <a:r>
              <a:rPr lang="ro-RO" sz="1600" dirty="0"/>
              <a:t>Plantarea a fost realizată manual, datorită variantelor experimentale care au cerut scheme diferite pentru plantare.</a:t>
            </a:r>
          </a:p>
        </p:txBody>
      </p:sp>
    </p:spTree>
    <p:extLst>
      <p:ext uri="{BB962C8B-B14F-4D97-AF65-F5344CB8AC3E}">
        <p14:creationId xmlns:p14="http://schemas.microsoft.com/office/powerpoint/2010/main" val="59473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8D4F8-F4DC-5490-D6D5-D6AAD6061CA0}"/>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4D2E0F51-A025-9385-5419-BFB0F2183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8377AEC8-A3FB-2DF5-B773-3F6CDAEF87D7}"/>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3C14A19-204F-77CB-30CD-F00A8AE60F9A}"/>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00C88356-1F2A-7F37-B569-6174724ADBD6}"/>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3</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Experimentarea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câmp</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0CF3BCCD-84F1-A340-502B-F1DF7D85ECCD}"/>
              </a:ext>
            </a:extLst>
          </p:cNvPr>
          <p:cNvSpPr txBox="1"/>
          <p:nvPr/>
        </p:nvSpPr>
        <p:spPr>
          <a:xfrm>
            <a:off x="401010" y="2505924"/>
            <a:ext cx="8341980"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Plantarea a fost realizată la data de 22 mai 2025, la soiul de tomate Pontica 102. La experiențele cu scheme de densități, plantarea s-a realizat în funcție de variantele prezentate și cercetate, iar pentru celelalte experienţe, schema de plantare la tomate a fost de un rând pe brazdă,  0,25 m între plante. Schema de plantare a fost 1,4/0,7 x 0,4.</a:t>
            </a:r>
          </a:p>
          <a:p>
            <a:pPr algn="just"/>
            <a:r>
              <a:rPr lang="ro-RO" sz="1600" dirty="0"/>
              <a:t>Pătlăgelele vinete Luiza au fost plantate tot la data de 23 mai 2024. Schema de plantare a fost 1,4/0,7 x 0,4, iar la experiența care a vizat factorul schemă de plantare, au fost respectate schemele propuse în variantele experimentale. La ardei, plantarea a fost realizată pe 23 mai 2024, după schema 1,4/0,7x0,24.</a:t>
            </a:r>
          </a:p>
          <a:p>
            <a:pPr algn="just"/>
            <a:r>
              <a:rPr lang="ro-RO" sz="1600" dirty="0"/>
              <a:t>Tratamentele fitosanitare vor fi realizate în funcţie de atac şi de buletinele de avertizare care vor fi emise de autorităţile competente, în concentraţiile specificate pentru fiecare produs în parte. Acestea se vor aplica pe toate variantele experimentale, indiferent de experienţă.</a:t>
            </a:r>
          </a:p>
          <a:p>
            <a:pPr algn="just"/>
            <a:r>
              <a:rPr lang="ro-RO" sz="1600" dirty="0"/>
              <a:t>Recoltarea fructelor se va face eşalonat, la maturitatea tehnologică a fiecărei specii în parte.</a:t>
            </a:r>
          </a:p>
        </p:txBody>
      </p:sp>
    </p:spTree>
    <p:extLst>
      <p:ext uri="{BB962C8B-B14F-4D97-AF65-F5344CB8AC3E}">
        <p14:creationId xmlns:p14="http://schemas.microsoft.com/office/powerpoint/2010/main" val="309162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0058E-7E35-B45B-5CA8-9A273682A054}"/>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7DCDAF8B-32E4-6A11-7B9E-AE33F6098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3C6316D4-3131-ECCD-7361-4C165679E453}"/>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0C1395E-6E4F-B8DC-6657-23A7E654DF1F}"/>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4CCD0668-D0B2-3555-747F-5159E07FB146}"/>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3</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Experimentarea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câmp</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20A22006-594C-F8F5-4DF6-F59B22F70366}"/>
              </a:ext>
            </a:extLst>
          </p:cNvPr>
          <p:cNvSpPr txBox="1"/>
          <p:nvPr/>
        </p:nvSpPr>
        <p:spPr>
          <a:xfrm>
            <a:off x="401010" y="2505924"/>
            <a:ext cx="8341980"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r>
              <a:rPr lang="ro-RO" b="1" dirty="0"/>
              <a:t>Lucrări de îngrijire aplicate până la prezenta fază de proiect:</a:t>
            </a:r>
            <a:r>
              <a:rPr lang="ro-RO" dirty="0"/>
              <a:t> </a:t>
            </a:r>
            <a:r>
              <a:rPr lang="ro-RO" b="1" dirty="0"/>
              <a:t>-	</a:t>
            </a:r>
            <a:endParaRPr lang="en-GB" dirty="0"/>
          </a:p>
          <a:p>
            <a:r>
              <a:rPr lang="ro-RO" dirty="0"/>
              <a:t>La plantare a fost aplicat, la tomate, un tratament cu Corocid Super (în doză de 250 g aplicat la o suprafață de 500 m2), împotriva coropișnițelor. La toate speciile (tomate, ardei și pătlăgele vinete) a fost realizată înainte de plantare o lucrări de udare de aprovizionare, realizată prin sistemul de picurare, cu o normă de 45-55 m3/ha. Datorită ploilor care au urmat, a mai fost necesară, până la data predării proiectului, realizarea a două lucrări de udare, tot cu normă de 45-55 m3/ha. Cu ocazia realizării primei lucrări de udare, a fost realizată, la întregul câmp experimental, o lucrare de fertilizare prin irigare (fertigare) cu Solfert 11.52.5 (12 kg/ha), pentru o mai bună înrădăcinare a plantelor.</a:t>
            </a:r>
            <a:endParaRPr lang="en-GB" dirty="0"/>
          </a:p>
        </p:txBody>
      </p:sp>
    </p:spTree>
    <p:extLst>
      <p:ext uri="{BB962C8B-B14F-4D97-AF65-F5344CB8AC3E}">
        <p14:creationId xmlns:p14="http://schemas.microsoft.com/office/powerpoint/2010/main" val="340954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0053-5B67-8A9C-BB50-A1D4F338CAB2}"/>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D3FE5294-66ED-C930-677F-0512B0214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5193CEF8-9D6B-F428-6B02-0C122EC204C5}"/>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F48369A-5A22-AE30-3A9F-2EC3751A1449}"/>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DA46B81F-6118-A115-DC3C-4DA6233D9A93}"/>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3</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Experimentarea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câmp</a:t>
            </a:r>
            <a:endParaRPr lang="en-US" altLang="en-US" sz="2000" dirty="0">
              <a:latin typeface="Lucida Sans Unicode" panose="020B0602030504020204" pitchFamily="34" charset="0"/>
            </a:endParaRPr>
          </a:p>
        </p:txBody>
      </p:sp>
      <p:pic>
        <p:nvPicPr>
          <p:cNvPr id="2" name="Picture 1">
            <a:extLst>
              <a:ext uri="{FF2B5EF4-FFF2-40B4-BE49-F238E27FC236}">
                <a16:creationId xmlns:a16="http://schemas.microsoft.com/office/drawing/2014/main" id="{18AF3ACB-9179-5AB1-95C4-9605CAC7EB33}"/>
              </a:ext>
            </a:extLst>
          </p:cNvPr>
          <p:cNvPicPr>
            <a:picLocks noChangeAspect="1"/>
          </p:cNvPicPr>
          <p:nvPr/>
        </p:nvPicPr>
        <p:blipFill>
          <a:blip r:embed="rId3"/>
          <a:stretch>
            <a:fillRect/>
          </a:stretch>
        </p:blipFill>
        <p:spPr>
          <a:xfrm>
            <a:off x="795620" y="2215111"/>
            <a:ext cx="3406186" cy="4547301"/>
          </a:xfrm>
          <a:prstGeom prst="rect">
            <a:avLst/>
          </a:prstGeom>
        </p:spPr>
      </p:pic>
      <p:pic>
        <p:nvPicPr>
          <p:cNvPr id="4" name="Picture 3">
            <a:extLst>
              <a:ext uri="{FF2B5EF4-FFF2-40B4-BE49-F238E27FC236}">
                <a16:creationId xmlns:a16="http://schemas.microsoft.com/office/drawing/2014/main" id="{F97D109B-452D-1002-F1B7-F249EA13040C}"/>
              </a:ext>
            </a:extLst>
          </p:cNvPr>
          <p:cNvPicPr>
            <a:picLocks noChangeAspect="1"/>
          </p:cNvPicPr>
          <p:nvPr/>
        </p:nvPicPr>
        <p:blipFill>
          <a:blip r:embed="rId4"/>
          <a:stretch>
            <a:fillRect/>
          </a:stretch>
        </p:blipFill>
        <p:spPr>
          <a:xfrm>
            <a:off x="4478927" y="2215112"/>
            <a:ext cx="3406186" cy="4544455"/>
          </a:xfrm>
          <a:prstGeom prst="rect">
            <a:avLst/>
          </a:prstGeom>
        </p:spPr>
      </p:pic>
    </p:spTree>
    <p:extLst>
      <p:ext uri="{BB962C8B-B14F-4D97-AF65-F5344CB8AC3E}">
        <p14:creationId xmlns:p14="http://schemas.microsoft.com/office/powerpoint/2010/main" val="147092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8DF1B-4702-7F69-D091-4AC601558260}"/>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99771EF0-5659-6010-ADFA-5D592FDA8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67A5E510-4203-FAC4-838F-B5C3FE4939DD}"/>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28A8A66-DB89-9564-2584-D4525D786F6F}"/>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8762D4FB-2ED6-6E74-F408-02303D619591}"/>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Diseminarea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rezultatelor</a:t>
            </a:r>
            <a:endParaRPr lang="en-US" altLang="en-US" sz="2000" dirty="0">
              <a:latin typeface="Lucida Sans Unicode" panose="020B0602030504020204" pitchFamily="34" charset="0"/>
            </a:endParaRPr>
          </a:p>
        </p:txBody>
      </p:sp>
      <p:sp>
        <p:nvSpPr>
          <p:cNvPr id="2" name="TextBox 1">
            <a:extLst>
              <a:ext uri="{FF2B5EF4-FFF2-40B4-BE49-F238E27FC236}">
                <a16:creationId xmlns:a16="http://schemas.microsoft.com/office/drawing/2014/main" id="{C8B9C1F1-E923-FB70-A635-027752276D41}"/>
              </a:ext>
            </a:extLst>
          </p:cNvPr>
          <p:cNvSpPr txBox="1"/>
          <p:nvPr/>
        </p:nvSpPr>
        <p:spPr>
          <a:xfrm>
            <a:off x="401010" y="2444345"/>
            <a:ext cx="834198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b="1" dirty="0"/>
              <a:t>Organizarea loturilor demonstrative</a:t>
            </a:r>
          </a:p>
          <a:p>
            <a:pPr algn="just"/>
            <a:r>
              <a:rPr lang="ro-RO" sz="1600" dirty="0"/>
              <a:t>Au fost organizate loturi demonstrative cu variantele de </a:t>
            </a:r>
            <a:r>
              <a:rPr lang="ro-RO" sz="1600" dirty="0" err="1"/>
              <a:t>mulcire</a:t>
            </a:r>
            <a:r>
              <a:rPr lang="ro-RO" sz="1600" dirty="0"/>
              <a:t> studiate: folie neagră, albă-neagră, maro, </a:t>
            </a:r>
            <a:r>
              <a:rPr lang="ro-RO" sz="1600" dirty="0" err="1"/>
              <a:t>mulci</a:t>
            </a:r>
            <a:r>
              <a:rPr lang="ro-RO" sz="1600" dirty="0"/>
              <a:t> din paie și scoarță. Au fost utilizate următoarele specii și cultivare: ardei gogoșar Asteroid 204, pătlăgele vinete Luiza, ardei lung Cosmin, ardei gras Cantemir, tomate Pontica 102 și 	tomate Viorica. </a:t>
            </a:r>
          </a:p>
        </p:txBody>
      </p:sp>
      <p:sp>
        <p:nvSpPr>
          <p:cNvPr id="4" name="TextBox 3">
            <a:extLst>
              <a:ext uri="{FF2B5EF4-FFF2-40B4-BE49-F238E27FC236}">
                <a16:creationId xmlns:a16="http://schemas.microsoft.com/office/drawing/2014/main" id="{164DF44C-2E1C-050A-5930-6407AE360042}"/>
              </a:ext>
            </a:extLst>
          </p:cNvPr>
          <p:cNvSpPr txBox="1"/>
          <p:nvPr/>
        </p:nvSpPr>
        <p:spPr>
          <a:xfrm>
            <a:off x="401010" y="3959564"/>
            <a:ext cx="834198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lvl="0"/>
            <a:r>
              <a:rPr lang="ro-RO" b="1" dirty="0"/>
              <a:t>Elaborarea şi publicarea de lucrări ştiinţifice</a:t>
            </a:r>
            <a:endParaRPr lang="en-GB" dirty="0"/>
          </a:p>
          <a:p>
            <a:r>
              <a:rPr lang="ro-RO" dirty="0"/>
              <a:t>Rezultatele obținute în etapele anterioare ale prezentului proiect au fost prezentate în cadrul unei conferințe internaționale, fiind acceptată pentru publicare o lucrare științifică.</a:t>
            </a:r>
            <a:endParaRPr lang="en-GB" dirty="0"/>
          </a:p>
          <a:p>
            <a:r>
              <a:rPr lang="ro-RO" dirty="0"/>
              <a:t>În cadrul Conferinței internaționale ”Agriculture for Life, Life for Agriculture” din 5-7 iunie 2025, a USAMV București, a fost prezentată o lucrare în plen – ” Enhancing fruit yield and quality in pepper and eggplant: the role of mulching techniques” (autori Delia–Cristina Constantin, Mihaela Paraschiv).</a:t>
            </a:r>
            <a:endParaRPr lang="en-GB" dirty="0"/>
          </a:p>
        </p:txBody>
      </p:sp>
    </p:spTree>
    <p:extLst>
      <p:ext uri="{BB962C8B-B14F-4D97-AF65-F5344CB8AC3E}">
        <p14:creationId xmlns:p14="http://schemas.microsoft.com/office/powerpoint/2010/main" val="136152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D1A7B-E22A-BE06-2D2A-966F836394BF}"/>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A1CBB036-C32D-5943-0046-033FD51E3973}"/>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B997E11-D8B0-7AD3-088A-D66E9983497B}"/>
              </a:ext>
            </a:extLst>
          </p:cNvPr>
          <p:cNvSpPr txBox="1"/>
          <p:nvPr/>
        </p:nvSpPr>
        <p:spPr>
          <a:xfrm>
            <a:off x="1353295" y="1007591"/>
            <a:ext cx="1728191" cy="338555"/>
          </a:xfrm>
          <a:prstGeom prst="rect">
            <a:avLst/>
          </a:prstGeom>
          <a:solidFill>
            <a:schemeClr val="accent3">
              <a:lumMod val="95000"/>
            </a:schemeClr>
          </a:solidFill>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ro-RO"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CONTRACTOR:</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4" name="Picture 5" descr="antet">
            <a:extLst>
              <a:ext uri="{FF2B5EF4-FFF2-40B4-BE49-F238E27FC236}">
                <a16:creationId xmlns:a16="http://schemas.microsoft.com/office/drawing/2014/main" id="{8845B684-DA89-39A2-564B-BA34AEB9C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1937"/>
            <a:ext cx="720725" cy="719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8164C2-D219-BEC7-C58C-39F23E270935}"/>
              </a:ext>
            </a:extLst>
          </p:cNvPr>
          <p:cNvSpPr txBox="1"/>
          <p:nvPr/>
        </p:nvSpPr>
        <p:spPr>
          <a:xfrm>
            <a:off x="3276600" y="981075"/>
            <a:ext cx="5400675" cy="5445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ctr" eaLnBrk="1" hangingPunct="1">
              <a:defRPr/>
            </a:pPr>
            <a:r>
              <a:rPr lang="pt-BR" altLang="ro-RO" sz="1300" b="1">
                <a:latin typeface="Times New Roman" pitchFamily="18" charset="0"/>
                <a:cs typeface="Times New Roman" pitchFamily="18" charset="0"/>
              </a:rPr>
              <a:t>INSTITUTUL DE CERCETARE – </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DEZVOLTARE</a:t>
            </a:r>
            <a:endParaRPr lang="ro-RO" altLang="ro-RO" sz="1300" b="1">
              <a:latin typeface="Times New Roman" pitchFamily="18" charset="0"/>
              <a:cs typeface="Times New Roman" pitchFamily="18" charset="0"/>
            </a:endParaRPr>
          </a:p>
          <a:p>
            <a:pPr algn="ctr" eaLnBrk="1" hangingPunct="1">
              <a:defRPr/>
            </a:pPr>
            <a:r>
              <a:rPr lang="pt-BR" altLang="ro-RO" sz="1300" b="1">
                <a:latin typeface="Times New Roman" pitchFamily="18" charset="0"/>
                <a:cs typeface="Times New Roman" pitchFamily="18" charset="0"/>
              </a:rPr>
              <a:t>PENTRU LEGUMICULTURĂ ŞI</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FLORICULTURĂ</a:t>
            </a:r>
            <a:r>
              <a:rPr lang="ro-RO" altLang="ro-RO" sz="1300" b="1">
                <a:latin typeface="Times New Roman" pitchFamily="18" charset="0"/>
                <a:cs typeface="Times New Roman" pitchFamily="18" charset="0"/>
              </a:rPr>
              <a:t> </a:t>
            </a:r>
            <a:r>
              <a:rPr lang="pt-BR" altLang="ro-RO" sz="1300" b="1">
                <a:latin typeface="Times New Roman" pitchFamily="18" charset="0"/>
                <a:cs typeface="Times New Roman" pitchFamily="18" charset="0"/>
              </a:rPr>
              <a:t>- VIDRA</a:t>
            </a:r>
            <a:endParaRPr lang="en-US" altLang="ro-RO" sz="1300" b="1">
              <a:latin typeface="Times New Roman" pitchFamily="18" charset="0"/>
              <a:cs typeface="Times New Roman" pitchFamily="18" charset="0"/>
            </a:endParaRPr>
          </a:p>
        </p:txBody>
      </p:sp>
      <p:grpSp>
        <p:nvGrpSpPr>
          <p:cNvPr id="13" name="Group 10">
            <a:extLst>
              <a:ext uri="{FF2B5EF4-FFF2-40B4-BE49-F238E27FC236}">
                <a16:creationId xmlns:a16="http://schemas.microsoft.com/office/drawing/2014/main" id="{EC7BAAF7-4709-9725-5D4A-C785B6FDDE63}"/>
              </a:ext>
            </a:extLst>
          </p:cNvPr>
          <p:cNvGrpSpPr>
            <a:grpSpLocks/>
          </p:cNvGrpSpPr>
          <p:nvPr/>
        </p:nvGrpSpPr>
        <p:grpSpPr bwMode="auto">
          <a:xfrm>
            <a:off x="899319" y="1730375"/>
            <a:ext cx="7345362" cy="1011237"/>
            <a:chOff x="0" y="0"/>
            <a:chExt cx="8352928" cy="1491100"/>
          </a:xfrm>
          <a:solidFill>
            <a:schemeClr val="accent1">
              <a:lumMod val="60000"/>
              <a:lumOff val="40000"/>
            </a:schemeClr>
          </a:solidFill>
        </p:grpSpPr>
        <p:sp>
          <p:nvSpPr>
            <p:cNvPr id="14" name="Up Arrow Callout 11">
              <a:extLst>
                <a:ext uri="{FF2B5EF4-FFF2-40B4-BE49-F238E27FC236}">
                  <a16:creationId xmlns:a16="http://schemas.microsoft.com/office/drawing/2014/main" id="{A331BE74-75A3-2FF8-29C6-217D9B7FC1C9}"/>
                </a:ext>
              </a:extLst>
            </p:cNvPr>
            <p:cNvSpPr/>
            <p:nvPr/>
          </p:nvSpPr>
          <p:spPr>
            <a:xfrm rot="10800000">
              <a:off x="0" y="0"/>
              <a:ext cx="8352928" cy="1491100"/>
            </a:xfrm>
            <a:prstGeom prst="upArrowCallou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Up Arrow Callout 4">
              <a:extLst>
                <a:ext uri="{FF2B5EF4-FFF2-40B4-BE49-F238E27FC236}">
                  <a16:creationId xmlns:a16="http://schemas.microsoft.com/office/drawing/2014/main" id="{BB3F371C-46BE-D0A0-7F1F-E050819B4979}"/>
                </a:ext>
              </a:extLst>
            </p:cNvPr>
            <p:cNvSpPr/>
            <p:nvPr/>
          </p:nvSpPr>
          <p:spPr>
            <a:xfrm>
              <a:off x="0" y="152152"/>
              <a:ext cx="8352928" cy="816946"/>
            </a:xfrm>
            <a:prstGeom prst="rect">
              <a:avLst/>
            </a:prstGeom>
            <a:grp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defRPr>
              </a:lvl1pPr>
              <a:lvl2pPr marL="742950" indent="-285750" defTabSz="933450">
                <a:defRPr>
                  <a:solidFill>
                    <a:schemeClr val="tx1"/>
                  </a:solidFill>
                  <a:latin typeface="Arial" panose="020B0604020202020204" pitchFamily="34" charset="0"/>
                </a:defRPr>
              </a:lvl2pPr>
              <a:lvl3pPr marL="1143000" indent="-228600" defTabSz="933450">
                <a:defRPr>
                  <a:solidFill>
                    <a:schemeClr val="tx1"/>
                  </a:solidFill>
                  <a:latin typeface="Arial" panose="020B0604020202020204" pitchFamily="34" charset="0"/>
                </a:defRPr>
              </a:lvl3pPr>
              <a:lvl4pPr marL="1600200" indent="-228600" defTabSz="933450">
                <a:defRPr>
                  <a:solidFill>
                    <a:schemeClr val="tx1"/>
                  </a:solidFill>
                  <a:latin typeface="Arial" panose="020B0604020202020204" pitchFamily="34" charset="0"/>
                </a:defRPr>
              </a:lvl4pPr>
              <a:lvl5pPr marL="2057400" indent="-228600" defTabSz="933450">
                <a:defRPr>
                  <a:solidFill>
                    <a:schemeClr val="tx1"/>
                  </a:solidFill>
                  <a:latin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lnSpc>
                  <a:spcPct val="90000"/>
                </a:lnSpc>
                <a:spcBef>
                  <a:spcPts val="0"/>
                </a:spcBef>
                <a:spcAft>
                  <a:spcPct val="35000"/>
                </a:spcAft>
                <a:defRPr/>
              </a:pPr>
              <a:r>
                <a:rPr lang="en-US" sz="2000" b="1" dirty="0">
                  <a:latin typeface="Times New Roman" panose="02020603050405020304" pitchFamily="18" charset="0"/>
                  <a:cs typeface="Times New Roman" panose="02020603050405020304" pitchFamily="18" charset="0"/>
                </a:rPr>
                <a:t>OBIECTIVUL</a:t>
              </a:r>
              <a:r>
                <a:rPr lang="ro-RO" sz="2000" b="1" dirty="0">
                  <a:latin typeface="Times New Roman" panose="02020603050405020304" pitchFamily="18" charset="0"/>
                  <a:cs typeface="Times New Roman" panose="02020603050405020304" pitchFamily="18" charset="0"/>
                </a:rPr>
                <a:t> PROIECTULUI</a:t>
              </a:r>
              <a:endParaRPr lang="en-US" sz="2000" dirty="0">
                <a:latin typeface="Lucida Sans Unicode" panose="020B0602030504020204" pitchFamily="34" charset="0"/>
              </a:endParaRPr>
            </a:p>
          </p:txBody>
        </p:sp>
      </p:grpSp>
      <p:sp>
        <p:nvSpPr>
          <p:cNvPr id="16" name="Rectangle 10">
            <a:extLst>
              <a:ext uri="{FF2B5EF4-FFF2-40B4-BE49-F238E27FC236}">
                <a16:creationId xmlns:a16="http://schemas.microsoft.com/office/drawing/2014/main" id="{10E78D26-EAE5-7C24-3CA2-80BCBEEBAC1B}"/>
              </a:ext>
            </a:extLst>
          </p:cNvPr>
          <p:cNvSpPr>
            <a:spLocks noChangeArrowheads="1"/>
          </p:cNvSpPr>
          <p:nvPr/>
        </p:nvSpPr>
        <p:spPr bwMode="auto">
          <a:xfrm>
            <a:off x="548481" y="2731775"/>
            <a:ext cx="8210550" cy="129266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en-US" altLang="en-US" b="1" dirty="0">
                <a:latin typeface="Trebuchet MS" pitchFamily="34" charset="0"/>
                <a:cs typeface="Times New Roman" pitchFamily="18" charset="0"/>
              </a:rPr>
              <a:t>SCOPUL </a:t>
            </a:r>
            <a:r>
              <a:rPr lang="ro-RO" altLang="en-US" b="1" dirty="0">
                <a:latin typeface="Trebuchet MS" pitchFamily="34" charset="0"/>
                <a:cs typeface="Times New Roman" pitchFamily="18" charset="0"/>
              </a:rPr>
              <a:t>proiectului este experimentarea unor verigi tehnologice inovative care să atenueze </a:t>
            </a:r>
            <a:r>
              <a:rPr lang="ro-RO" sz="2000" b="1" dirty="0"/>
              <a:t>efectele schimbărilor climatice şi să crească toleranţa culturilor de tomate, ardei şi pătlăgele vinete la condiţiile nefavorabile de mediu.</a:t>
            </a:r>
            <a:endParaRPr lang="en-US" altLang="en-US" sz="2000" b="1" dirty="0">
              <a:latin typeface="Times New Roman" pitchFamily="18" charset="0"/>
              <a:cs typeface="Times New Roman" pitchFamily="18" charset="0"/>
            </a:endParaRPr>
          </a:p>
        </p:txBody>
      </p:sp>
      <p:grpSp>
        <p:nvGrpSpPr>
          <p:cNvPr id="17" name="Group 10">
            <a:extLst>
              <a:ext uri="{FF2B5EF4-FFF2-40B4-BE49-F238E27FC236}">
                <a16:creationId xmlns:a16="http://schemas.microsoft.com/office/drawing/2014/main" id="{8D644CB4-32CD-2AFE-4499-F5CFA61AE638}"/>
              </a:ext>
            </a:extLst>
          </p:cNvPr>
          <p:cNvGrpSpPr>
            <a:grpSpLocks/>
          </p:cNvGrpSpPr>
          <p:nvPr/>
        </p:nvGrpSpPr>
        <p:grpSpPr bwMode="auto">
          <a:xfrm>
            <a:off x="1169988" y="4282529"/>
            <a:ext cx="7345363" cy="969963"/>
            <a:chOff x="12636" y="-279939"/>
            <a:chExt cx="8352027" cy="1846615"/>
          </a:xfrm>
          <a:solidFill>
            <a:schemeClr val="accent1">
              <a:lumMod val="60000"/>
              <a:lumOff val="40000"/>
            </a:schemeClr>
          </a:solidFill>
        </p:grpSpPr>
        <p:sp>
          <p:nvSpPr>
            <p:cNvPr id="18" name="Up Arrow Callout 11">
              <a:extLst>
                <a:ext uri="{FF2B5EF4-FFF2-40B4-BE49-F238E27FC236}">
                  <a16:creationId xmlns:a16="http://schemas.microsoft.com/office/drawing/2014/main" id="{536B8B77-E7FA-E992-EC73-7BB0CB2ACF57}"/>
                </a:ext>
              </a:extLst>
            </p:cNvPr>
            <p:cNvSpPr/>
            <p:nvPr/>
          </p:nvSpPr>
          <p:spPr>
            <a:xfrm rot="10800000">
              <a:off x="12636" y="-279939"/>
              <a:ext cx="8352026" cy="1846615"/>
            </a:xfrm>
            <a:prstGeom prst="upArrowCallou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Up Arrow Callout 4">
              <a:extLst>
                <a:ext uri="{FF2B5EF4-FFF2-40B4-BE49-F238E27FC236}">
                  <a16:creationId xmlns:a16="http://schemas.microsoft.com/office/drawing/2014/main" id="{036B6E62-EA2E-2658-6DFA-15A670E4E655}"/>
                </a:ext>
              </a:extLst>
            </p:cNvPr>
            <p:cNvSpPr/>
            <p:nvPr/>
          </p:nvSpPr>
          <p:spPr>
            <a:xfrm>
              <a:off x="12636" y="-41291"/>
              <a:ext cx="8352027" cy="816016"/>
            </a:xfrm>
            <a:prstGeom prst="rect">
              <a:avLst/>
            </a:prstGeom>
            <a:grpFill/>
          </p:spPr>
          <p:style>
            <a:lnRef idx="0">
              <a:scrgbClr r="0" g="0" b="0"/>
            </a:lnRef>
            <a:fillRef idx="0">
              <a:scrgbClr r="0" g="0" b="0"/>
            </a:fillRef>
            <a:effectRef idx="0">
              <a:scrgbClr r="0" g="0" b="0"/>
            </a:effectRef>
            <a:fontRef idx="minor">
              <a:schemeClr val="lt1"/>
            </a:fontRef>
          </p:style>
          <p:txBody>
            <a:bodyPr lIns="149352" tIns="149352" rIns="149352" bIns="149352" spcCol="1270" anchor="ctr"/>
            <a:lstStyle/>
            <a:p>
              <a:pPr algn="ctr" defTabSz="933450" eaLnBrk="1" fontAlgn="auto" hangingPunct="1">
                <a:lnSpc>
                  <a:spcPct val="90000"/>
                </a:lnSpc>
                <a:spcBef>
                  <a:spcPts val="0"/>
                </a:spcBef>
                <a:spcAft>
                  <a:spcPct val="35000"/>
                </a:spcAft>
                <a:defRPr/>
              </a:pPr>
              <a:r>
                <a:rPr lang="en-GB" sz="2000" b="1" dirty="0" err="1">
                  <a:solidFill>
                    <a:schemeClr val="tx1"/>
                  </a:solidFill>
                  <a:latin typeface="Times New Roman" pitchFamily="18" charset="0"/>
                  <a:cs typeface="Times New Roman" pitchFamily="18" charset="0"/>
                </a:rPr>
                <a:t>Rezultate</a:t>
              </a:r>
              <a:r>
                <a:rPr lang="en-GB" sz="2000" b="1" dirty="0">
                  <a:solidFill>
                    <a:schemeClr val="tx1"/>
                  </a:solidFill>
                  <a:latin typeface="Times New Roman" pitchFamily="18" charset="0"/>
                  <a:cs typeface="Times New Roman" pitchFamily="18" charset="0"/>
                </a:rPr>
                <a:t> </a:t>
              </a:r>
              <a:r>
                <a:rPr lang="en-GB" sz="2000" b="1" dirty="0" err="1">
                  <a:solidFill>
                    <a:schemeClr val="tx1"/>
                  </a:solidFill>
                  <a:latin typeface="Times New Roman" pitchFamily="18" charset="0"/>
                  <a:cs typeface="Times New Roman" pitchFamily="18" charset="0"/>
                </a:rPr>
                <a:t>preconizate</a:t>
              </a:r>
              <a:r>
                <a:rPr lang="en-GB" sz="2000" b="1" dirty="0">
                  <a:solidFill>
                    <a:schemeClr val="tx1"/>
                  </a:solidFill>
                  <a:latin typeface="Times New Roman" pitchFamily="18" charset="0"/>
                  <a:cs typeface="Times New Roman" pitchFamily="18" charset="0"/>
                </a:rPr>
                <a:t> </a:t>
              </a:r>
              <a:r>
                <a:rPr lang="en-GB" sz="2000" b="1" dirty="0" err="1">
                  <a:solidFill>
                    <a:schemeClr val="tx1"/>
                  </a:solidFill>
                  <a:latin typeface="Times New Roman" pitchFamily="18" charset="0"/>
                  <a:cs typeface="Times New Roman" pitchFamily="18" charset="0"/>
                </a:rPr>
                <a:t>pentru</a:t>
              </a:r>
              <a:r>
                <a:rPr lang="en-GB" sz="2000" b="1" dirty="0">
                  <a:solidFill>
                    <a:schemeClr val="tx1"/>
                  </a:solidFill>
                  <a:latin typeface="Times New Roman" pitchFamily="18" charset="0"/>
                  <a:cs typeface="Times New Roman" pitchFamily="18" charset="0"/>
                </a:rPr>
                <a:t> </a:t>
              </a:r>
              <a:r>
                <a:rPr lang="en-GB" sz="2000" b="1" dirty="0" err="1">
                  <a:solidFill>
                    <a:schemeClr val="tx1"/>
                  </a:solidFill>
                  <a:latin typeface="Times New Roman" pitchFamily="18" charset="0"/>
                  <a:cs typeface="Times New Roman" pitchFamily="18" charset="0"/>
                </a:rPr>
                <a:t>atingerea</a:t>
              </a:r>
              <a:r>
                <a:rPr lang="en-GB" sz="2000" b="1" dirty="0">
                  <a:solidFill>
                    <a:schemeClr val="tx1"/>
                  </a:solidFill>
                  <a:latin typeface="Times New Roman" pitchFamily="18" charset="0"/>
                  <a:cs typeface="Times New Roman" pitchFamily="18" charset="0"/>
                </a:rPr>
                <a:t> </a:t>
              </a:r>
              <a:r>
                <a:rPr lang="en-GB" sz="2000" b="1" dirty="0" err="1">
                  <a:solidFill>
                    <a:schemeClr val="tx1"/>
                  </a:solidFill>
                  <a:latin typeface="Times New Roman" pitchFamily="18" charset="0"/>
                  <a:cs typeface="Times New Roman" pitchFamily="18" charset="0"/>
                </a:rPr>
                <a:t>obiectivului</a:t>
              </a:r>
              <a:endParaRPr lang="en-US" sz="2000" dirty="0">
                <a:solidFill>
                  <a:schemeClr val="tx1"/>
                </a:solidFill>
              </a:endParaRPr>
            </a:p>
          </p:txBody>
        </p:sp>
      </p:grpSp>
      <p:sp>
        <p:nvSpPr>
          <p:cNvPr id="20" name="Rectangle 19">
            <a:extLst>
              <a:ext uri="{FF2B5EF4-FFF2-40B4-BE49-F238E27FC236}">
                <a16:creationId xmlns:a16="http://schemas.microsoft.com/office/drawing/2014/main" id="{6E87CDF0-200C-69BC-0BBA-3F38F7577E35}"/>
              </a:ext>
            </a:extLst>
          </p:cNvPr>
          <p:cNvSpPr/>
          <p:nvPr/>
        </p:nvSpPr>
        <p:spPr>
          <a:xfrm>
            <a:off x="838200" y="5219952"/>
            <a:ext cx="74676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fontAlgn="auto" hangingPunct="1">
              <a:spcBef>
                <a:spcPts val="0"/>
              </a:spcBef>
              <a:spcAft>
                <a:spcPts val="0"/>
              </a:spcAft>
              <a:defRPr/>
            </a:pP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Influența</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utilizării</a:t>
            </a:r>
            <a:r>
              <a:rPr lang="en-US" b="1" dirty="0">
                <a:solidFill>
                  <a:schemeClr val="accent6">
                    <a:lumMod val="75000"/>
                  </a:schemeClr>
                </a:solidFill>
                <a:latin typeface="Trebuchet MS" pitchFamily="34" charset="0"/>
                <a:cs typeface="Times New Roman" pitchFamily="18" charset="0"/>
              </a:rPr>
              <a:t> a </a:t>
            </a:r>
            <a:r>
              <a:rPr lang="en-US" b="1" dirty="0" err="1">
                <a:solidFill>
                  <a:schemeClr val="accent6">
                    <a:lumMod val="75000"/>
                  </a:schemeClr>
                </a:solidFill>
                <a:latin typeface="Trebuchet MS" pitchFamily="34" charset="0"/>
                <a:cs typeface="Times New Roman" pitchFamily="18" charset="0"/>
              </a:rPr>
              <a:t>diferite</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tipuri</a:t>
            </a:r>
            <a:r>
              <a:rPr lang="en-US" b="1" dirty="0">
                <a:solidFill>
                  <a:schemeClr val="accent6">
                    <a:lumMod val="75000"/>
                  </a:schemeClr>
                </a:solidFill>
                <a:latin typeface="Trebuchet MS" pitchFamily="34" charset="0"/>
                <a:cs typeface="Times New Roman" pitchFamily="18" charset="0"/>
              </a:rPr>
              <a:t> de </a:t>
            </a:r>
            <a:r>
              <a:rPr lang="en-US" b="1" dirty="0" err="1">
                <a:solidFill>
                  <a:schemeClr val="accent6">
                    <a:lumMod val="75000"/>
                  </a:schemeClr>
                </a:solidFill>
                <a:latin typeface="Trebuchet MS" pitchFamily="34" charset="0"/>
                <a:cs typeface="Times New Roman" pitchFamily="18" charset="0"/>
              </a:rPr>
              <a:t>mulci</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prin</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diferite</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metode</a:t>
            </a:r>
            <a:endParaRPr lang="en-US" b="1" dirty="0">
              <a:solidFill>
                <a:schemeClr val="accent6">
                  <a:lumMod val="75000"/>
                </a:schemeClr>
              </a:solidFill>
              <a:latin typeface="Trebuchet MS" pitchFamily="34" charset="0"/>
              <a:cs typeface="Times New Roman" pitchFamily="18" charset="0"/>
            </a:endParaRPr>
          </a:p>
          <a:p>
            <a:pPr algn="just" eaLnBrk="1" fontAlgn="auto" hangingPunct="1">
              <a:spcBef>
                <a:spcPts val="0"/>
              </a:spcBef>
              <a:spcAft>
                <a:spcPts val="0"/>
              </a:spcAft>
              <a:defRPr/>
            </a:pPr>
            <a:r>
              <a:rPr lang="en-US" b="1" dirty="0">
                <a:solidFill>
                  <a:schemeClr val="accent6">
                    <a:lumMod val="75000"/>
                  </a:schemeClr>
                </a:solidFill>
                <a:latin typeface="Trebuchet MS" pitchFamily="34" charset="0"/>
                <a:cs typeface="Times New Roman" pitchFamily="18" charset="0"/>
              </a:rPr>
              <a:t>-</a:t>
            </a:r>
            <a:r>
              <a:rPr lang="en-US" b="1" dirty="0" err="1">
                <a:solidFill>
                  <a:schemeClr val="accent6">
                    <a:lumMod val="75000"/>
                  </a:schemeClr>
                </a:solidFill>
                <a:latin typeface="Trebuchet MS" pitchFamily="34" charset="0"/>
                <a:cs typeface="Times New Roman" pitchFamily="18" charset="0"/>
              </a:rPr>
              <a:t>Optimizarea</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lucrărilor</a:t>
            </a:r>
            <a:r>
              <a:rPr lang="ro-RO" b="1" dirty="0">
                <a:solidFill>
                  <a:schemeClr val="accent6">
                    <a:lumMod val="75000"/>
                  </a:schemeClr>
                </a:solidFill>
                <a:latin typeface="Trebuchet MS" pitchFamily="34" charset="0"/>
                <a:cs typeface="Times New Roman" pitchFamily="18" charset="0"/>
              </a:rPr>
              <a:t> </a:t>
            </a:r>
            <a:r>
              <a:rPr lang="en-US" b="1" dirty="0">
                <a:solidFill>
                  <a:schemeClr val="accent6">
                    <a:lumMod val="75000"/>
                  </a:schemeClr>
                </a:solidFill>
                <a:latin typeface="Trebuchet MS" pitchFamily="34" charset="0"/>
                <a:cs typeface="Times New Roman" pitchFamily="18" charset="0"/>
              </a:rPr>
              <a:t>de</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fertilizare</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și</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alegerea</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unor</a:t>
            </a:r>
            <a:r>
              <a:rPr lang="ro-RO" b="1" dirty="0">
                <a:solidFill>
                  <a:schemeClr val="accent6">
                    <a:lumMod val="75000"/>
                  </a:schemeClr>
                </a:solidFill>
                <a:latin typeface="Trebuchet MS" pitchFamily="34" charset="0"/>
                <a:cs typeface="Times New Roman" pitchFamily="18" charset="0"/>
              </a:rPr>
              <a:t> </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fertilizanți</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potriviți</a:t>
            </a:r>
            <a:r>
              <a:rPr lang="en-US" b="1" dirty="0">
                <a:solidFill>
                  <a:schemeClr val="accent6">
                    <a:lumMod val="75000"/>
                  </a:schemeClr>
                </a:solidFill>
                <a:latin typeface="Trebuchet MS" pitchFamily="34" charset="0"/>
                <a:cs typeface="Times New Roman" pitchFamily="18" charset="0"/>
              </a:rPr>
              <a:t>,</a:t>
            </a:r>
            <a:r>
              <a:rPr lang="ro-RO"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ușor</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asimilabili</a:t>
            </a:r>
            <a:r>
              <a:rPr lang="en-US" b="1" dirty="0">
                <a:solidFill>
                  <a:schemeClr val="accent6">
                    <a:lumMod val="75000"/>
                  </a:schemeClr>
                </a:solidFill>
                <a:latin typeface="Trebuchet MS" pitchFamily="34" charset="0"/>
                <a:cs typeface="Times New Roman" pitchFamily="18" charset="0"/>
              </a:rPr>
              <a:t> de </a:t>
            </a:r>
            <a:r>
              <a:rPr lang="en-US" b="1" dirty="0" err="1">
                <a:solidFill>
                  <a:schemeClr val="accent6">
                    <a:lumMod val="75000"/>
                  </a:schemeClr>
                </a:solidFill>
                <a:latin typeface="Trebuchet MS" pitchFamily="34" charset="0"/>
                <a:cs typeface="Times New Roman" pitchFamily="18" charset="0"/>
              </a:rPr>
              <a:t>către</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plantă</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și</a:t>
            </a:r>
            <a:r>
              <a:rPr lang="en-US" b="1" dirty="0">
                <a:solidFill>
                  <a:schemeClr val="accent6">
                    <a:lumMod val="75000"/>
                  </a:schemeClr>
                </a:solidFill>
                <a:latin typeface="Trebuchet MS" pitchFamily="34" charset="0"/>
                <a:cs typeface="Times New Roman" pitchFamily="18" charset="0"/>
              </a:rPr>
              <a:t> cu impact </a:t>
            </a:r>
            <a:r>
              <a:rPr lang="en-US" b="1" dirty="0" err="1">
                <a:solidFill>
                  <a:schemeClr val="accent6">
                    <a:lumMod val="75000"/>
                  </a:schemeClr>
                </a:solidFill>
                <a:latin typeface="Trebuchet MS" pitchFamily="34" charset="0"/>
                <a:cs typeface="Times New Roman" pitchFamily="18" charset="0"/>
              </a:rPr>
              <a:t>negativ</a:t>
            </a:r>
            <a:r>
              <a:rPr lang="en-US" b="1" dirty="0">
                <a:solidFill>
                  <a:schemeClr val="accent6">
                    <a:lumMod val="75000"/>
                  </a:schemeClr>
                </a:solidFill>
                <a:latin typeface="Trebuchet MS" pitchFamily="34" charset="0"/>
                <a:cs typeface="Times New Roman" pitchFamily="18" charset="0"/>
              </a:rPr>
              <a:t> minim </a:t>
            </a:r>
            <a:r>
              <a:rPr lang="en-US" b="1" dirty="0" err="1">
                <a:solidFill>
                  <a:schemeClr val="accent6">
                    <a:lumMod val="75000"/>
                  </a:schemeClr>
                </a:solidFill>
                <a:latin typeface="Trebuchet MS" pitchFamily="34" charset="0"/>
                <a:cs typeface="Times New Roman" pitchFamily="18" charset="0"/>
              </a:rPr>
              <a:t>asupra</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mediului</a:t>
            </a:r>
            <a:r>
              <a:rPr lang="en-US" b="1" dirty="0">
                <a:solidFill>
                  <a:schemeClr val="accent6">
                    <a:lumMod val="75000"/>
                  </a:schemeClr>
                </a:solidFill>
                <a:latin typeface="Trebuchet MS" pitchFamily="34" charset="0"/>
                <a:cs typeface="Times New Roman" pitchFamily="18" charset="0"/>
              </a:rPr>
              <a:t> </a:t>
            </a:r>
            <a:r>
              <a:rPr lang="en-US" b="1" dirty="0" err="1">
                <a:solidFill>
                  <a:schemeClr val="accent6">
                    <a:lumMod val="75000"/>
                  </a:schemeClr>
                </a:solidFill>
                <a:latin typeface="Trebuchet MS" pitchFamily="34" charset="0"/>
                <a:cs typeface="Times New Roman" pitchFamily="18" charset="0"/>
              </a:rPr>
              <a:t>înconjurător</a:t>
            </a:r>
            <a:endParaRPr lang="en-US" b="1" dirty="0">
              <a:solidFill>
                <a:schemeClr val="accent6">
                  <a:lumMod val="75000"/>
                </a:schemeClr>
              </a:solidFill>
              <a:latin typeface="Trebuchet MS" pitchFamily="34" charset="0"/>
              <a:cs typeface="Times New Roman" pitchFamily="18" charset="0"/>
            </a:endParaRPr>
          </a:p>
        </p:txBody>
      </p:sp>
    </p:spTree>
    <p:extLst>
      <p:ext uri="{BB962C8B-B14F-4D97-AF65-F5344CB8AC3E}">
        <p14:creationId xmlns:p14="http://schemas.microsoft.com/office/powerpoint/2010/main" val="918577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75E0-497A-7391-5CD4-DFCF504BF90D}"/>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3999D677-A544-63B9-9920-FF722A037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64C0E3AA-71A3-8AF1-A6C0-EB050F920EE7}"/>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F4605B0-1ADC-C823-9BFB-4F606667FB35}"/>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3" name="Up Arrow Callout 4">
            <a:extLst>
              <a:ext uri="{FF2B5EF4-FFF2-40B4-BE49-F238E27FC236}">
                <a16:creationId xmlns:a16="http://schemas.microsoft.com/office/drawing/2014/main" id="{B06DF421-F87C-3B5B-3F3F-929FE696B9A6}"/>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 – </a:t>
            </a:r>
            <a:r>
              <a:rPr lang="en-GB" altLang="en-US" sz="2000" b="1" dirty="0" err="1">
                <a:latin typeface="Times New Roman" panose="02020603050405020304" pitchFamily="18" charset="0"/>
                <a:cs typeface="Times New Roman" panose="02020603050405020304" pitchFamily="18" charset="0"/>
              </a:rPr>
              <a:t>Diseminarea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rezultatelor</a:t>
            </a:r>
            <a:endParaRPr lang="en-US" altLang="en-US" sz="2000" dirty="0">
              <a:latin typeface="Lucida Sans Unicode" panose="020B0602030504020204" pitchFamily="34" charset="0"/>
            </a:endParaRPr>
          </a:p>
        </p:txBody>
      </p:sp>
      <p:pic>
        <p:nvPicPr>
          <p:cNvPr id="4" name="Picture 3">
            <a:extLst>
              <a:ext uri="{FF2B5EF4-FFF2-40B4-BE49-F238E27FC236}">
                <a16:creationId xmlns:a16="http://schemas.microsoft.com/office/drawing/2014/main" id="{4427DD57-AFE0-534E-3256-ADFE6B84E22E}"/>
              </a:ext>
            </a:extLst>
          </p:cNvPr>
          <p:cNvPicPr>
            <a:picLocks noChangeAspect="1"/>
          </p:cNvPicPr>
          <p:nvPr/>
        </p:nvPicPr>
        <p:blipFill>
          <a:blip r:embed="rId3"/>
          <a:stretch>
            <a:fillRect/>
          </a:stretch>
        </p:blipFill>
        <p:spPr>
          <a:xfrm>
            <a:off x="159533" y="2019396"/>
            <a:ext cx="3901778" cy="2926334"/>
          </a:xfrm>
          <a:prstGeom prst="rect">
            <a:avLst/>
          </a:prstGeom>
        </p:spPr>
      </p:pic>
      <p:pic>
        <p:nvPicPr>
          <p:cNvPr id="5" name="Picture 4">
            <a:extLst>
              <a:ext uri="{FF2B5EF4-FFF2-40B4-BE49-F238E27FC236}">
                <a16:creationId xmlns:a16="http://schemas.microsoft.com/office/drawing/2014/main" id="{12423859-01DB-6700-1441-62DF438B8D37}"/>
              </a:ext>
            </a:extLst>
          </p:cNvPr>
          <p:cNvPicPr>
            <a:picLocks noChangeAspect="1"/>
          </p:cNvPicPr>
          <p:nvPr/>
        </p:nvPicPr>
        <p:blipFill>
          <a:blip r:embed="rId4"/>
          <a:stretch>
            <a:fillRect/>
          </a:stretch>
        </p:blipFill>
        <p:spPr>
          <a:xfrm>
            <a:off x="4189129" y="3761466"/>
            <a:ext cx="4795338" cy="2989301"/>
          </a:xfrm>
          <a:prstGeom prst="rect">
            <a:avLst/>
          </a:prstGeom>
        </p:spPr>
      </p:pic>
    </p:spTree>
    <p:extLst>
      <p:ext uri="{BB962C8B-B14F-4D97-AF65-F5344CB8AC3E}">
        <p14:creationId xmlns:p14="http://schemas.microsoft.com/office/powerpoint/2010/main" val="289049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EEC9-E759-E662-359D-1FC3B0C3112D}"/>
            </a:ext>
          </a:extLst>
        </p:cNvPr>
        <p:cNvGrpSpPr/>
        <p:nvPr/>
      </p:nvGrpSpPr>
      <p:grpSpPr>
        <a:xfrm>
          <a:off x="0" y="0"/>
          <a:ext cx="0" cy="0"/>
          <a:chOff x="0" y="0"/>
          <a:chExt cx="0" cy="0"/>
        </a:xfrm>
      </p:grpSpPr>
      <p:pic>
        <p:nvPicPr>
          <p:cNvPr id="5" name="Picture 5" descr="antet">
            <a:extLst>
              <a:ext uri="{FF2B5EF4-FFF2-40B4-BE49-F238E27FC236}">
                <a16:creationId xmlns:a16="http://schemas.microsoft.com/office/drawing/2014/main" id="{D9C0A418-50B5-44D9-65A4-3EAEDD46C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200"/>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D24C817-1179-D332-FF66-7969809DB304}"/>
              </a:ext>
            </a:extLst>
          </p:cNvPr>
          <p:cNvGrpSpPr>
            <a:grpSpLocks/>
          </p:cNvGrpSpPr>
          <p:nvPr/>
        </p:nvGrpSpPr>
        <p:grpSpPr bwMode="auto">
          <a:xfrm>
            <a:off x="821532" y="1062923"/>
            <a:ext cx="7345362" cy="749300"/>
            <a:chOff x="785044" y="2132010"/>
            <a:chExt cx="7345362" cy="1011237"/>
          </a:xfrm>
        </p:grpSpPr>
        <p:sp>
          <p:nvSpPr>
            <p:cNvPr id="8" name="Up Arrow Callout 11">
              <a:extLst>
                <a:ext uri="{FF2B5EF4-FFF2-40B4-BE49-F238E27FC236}">
                  <a16:creationId xmlns:a16="http://schemas.microsoft.com/office/drawing/2014/main" id="{83CDD8B3-7647-8B10-B6BC-733283B610F9}"/>
                </a:ext>
              </a:extLst>
            </p:cNvPr>
            <p:cNvSpPr/>
            <p:nvPr/>
          </p:nvSpPr>
          <p:spPr bwMode="auto">
            <a:xfrm rot="10800000">
              <a:off x="785044" y="2132010"/>
              <a:ext cx="7345362" cy="1011237"/>
            </a:xfrm>
            <a:prstGeom prst="upArrowCallout">
              <a:avLst/>
            </a:pr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Up Arrow Callout 4">
              <a:extLst>
                <a:ext uri="{FF2B5EF4-FFF2-40B4-BE49-F238E27FC236}">
                  <a16:creationId xmlns:a16="http://schemas.microsoft.com/office/drawing/2014/main" id="{1306A6CB-997A-85CA-069B-5FE9CBBB5A8C}"/>
                </a:ext>
              </a:extLst>
            </p:cNvPr>
            <p:cNvSpPr/>
            <p:nvPr/>
          </p:nvSpPr>
          <p:spPr bwMode="auto">
            <a:xfrm>
              <a:off x="927919" y="2215565"/>
              <a:ext cx="7131050" cy="552752"/>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REZULTATE  SCONTATE </a:t>
              </a:r>
              <a:endParaRPr lang="en-US" altLang="en-US" sz="2000" dirty="0">
                <a:latin typeface="Lucida Sans Unicode" panose="020B0602030504020204" pitchFamily="34" charset="0"/>
              </a:endParaRPr>
            </a:p>
          </p:txBody>
        </p:sp>
      </p:grpSp>
      <p:sp>
        <p:nvSpPr>
          <p:cNvPr id="10" name="TextBox 3">
            <a:extLst>
              <a:ext uri="{FF2B5EF4-FFF2-40B4-BE49-F238E27FC236}">
                <a16:creationId xmlns:a16="http://schemas.microsoft.com/office/drawing/2014/main" id="{9540CB33-876C-0189-1FA2-25281CDDFB3A}"/>
              </a:ext>
            </a:extLst>
          </p:cNvPr>
          <p:cNvSpPr txBox="1">
            <a:spLocks noChangeArrowheads="1"/>
          </p:cNvSpPr>
          <p:nvPr/>
        </p:nvSpPr>
        <p:spPr bwMode="auto">
          <a:xfrm>
            <a:off x="1476375" y="76200"/>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F5DE50B-88FC-9F7C-BB3E-4CA05D740B9C}"/>
              </a:ext>
            </a:extLst>
          </p:cNvPr>
          <p:cNvSpPr txBox="1"/>
          <p:nvPr/>
        </p:nvSpPr>
        <p:spPr>
          <a:xfrm>
            <a:off x="2394613" y="638860"/>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US"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graphicFrame>
        <p:nvGraphicFramePr>
          <p:cNvPr id="22" name="Table 21">
            <a:extLst>
              <a:ext uri="{FF2B5EF4-FFF2-40B4-BE49-F238E27FC236}">
                <a16:creationId xmlns:a16="http://schemas.microsoft.com/office/drawing/2014/main" id="{C9FD4499-EFCF-6519-4E82-D3B8E812EF46}"/>
              </a:ext>
            </a:extLst>
          </p:cNvPr>
          <p:cNvGraphicFramePr>
            <a:graphicFrameLocks noGrp="1"/>
          </p:cNvGraphicFramePr>
          <p:nvPr>
            <p:extLst>
              <p:ext uri="{D42A27DB-BD31-4B8C-83A1-F6EECF244321}">
                <p14:modId xmlns:p14="http://schemas.microsoft.com/office/powerpoint/2010/main" val="856325652"/>
              </p:ext>
            </p:extLst>
          </p:nvPr>
        </p:nvGraphicFramePr>
        <p:xfrm>
          <a:off x="821532" y="2096098"/>
          <a:ext cx="6886957" cy="4295927"/>
        </p:xfrm>
        <a:graphic>
          <a:graphicData uri="http://schemas.openxmlformats.org/drawingml/2006/table">
            <a:tbl>
              <a:tblPr firstRow="1" firstCol="1" bandRow="1"/>
              <a:tblGrid>
                <a:gridCol w="1382081">
                  <a:extLst>
                    <a:ext uri="{9D8B030D-6E8A-4147-A177-3AD203B41FA5}">
                      <a16:colId xmlns:a16="http://schemas.microsoft.com/office/drawing/2014/main" val="3514451694"/>
                    </a:ext>
                  </a:extLst>
                </a:gridCol>
                <a:gridCol w="5504876">
                  <a:extLst>
                    <a:ext uri="{9D8B030D-6E8A-4147-A177-3AD203B41FA5}">
                      <a16:colId xmlns:a16="http://schemas.microsoft.com/office/drawing/2014/main" val="113446491"/>
                    </a:ext>
                  </a:extLst>
                </a:gridCol>
              </a:tblGrid>
              <a:tr h="223902">
                <a:tc>
                  <a:txBody>
                    <a:bodyPr/>
                    <a:lstStyle/>
                    <a:p>
                      <a:pPr algn="ctr">
                        <a:lnSpc>
                          <a:spcPct val="115000"/>
                        </a:lnSpc>
                        <a:spcAft>
                          <a:spcPts val="800"/>
                        </a:spcAft>
                        <a:buNone/>
                      </a:pPr>
                      <a:r>
                        <a:rPr lang="ro-RO" sz="1050" b="1">
                          <a:effectLst/>
                          <a:latin typeface="+mn-lt"/>
                          <a:ea typeface="Calibri" panose="020F0502020204030204" pitchFamily="34" charset="0"/>
                          <a:cs typeface="Arial" panose="020B0604020202020204" pitchFamily="34" charset="0"/>
                        </a:rPr>
                        <a:t>Activităţi</a:t>
                      </a:r>
                      <a:endParaRPr lang="en-GB" sz="1050">
                        <a:effectLst/>
                        <a:latin typeface="+mn-lt"/>
                        <a:ea typeface="Calibri" panose="020F0502020204030204" pitchFamily="34" charset="0"/>
                        <a:cs typeface="Times New Roman" panose="02020603050405020304" pitchFamily="18" charset="0"/>
                      </a:endParaRPr>
                    </a:p>
                    <a:p>
                      <a:pPr algn="ctr">
                        <a:lnSpc>
                          <a:spcPct val="115000"/>
                        </a:lnSpc>
                        <a:spcAft>
                          <a:spcPts val="800"/>
                        </a:spcAft>
                        <a:buNone/>
                      </a:pPr>
                      <a:r>
                        <a:rPr lang="ro-RO" sz="1050" i="1">
                          <a:effectLst/>
                          <a:latin typeface="+mn-lt"/>
                          <a:ea typeface="Calibri" panose="020F0502020204030204" pitchFamily="34" charset="0"/>
                          <a:cs typeface="Arial" panose="020B0604020202020204" pitchFamily="34" charset="0"/>
                        </a:rPr>
                        <a:t> </a:t>
                      </a:r>
                      <a:endParaRPr lang="en-GB" sz="1050">
                        <a:effectLst/>
                        <a:latin typeface="+mn-lt"/>
                        <a:ea typeface="Calibri" panose="020F0502020204030204" pitchFamily="34" charset="0"/>
                        <a:cs typeface="Times New Roman" panose="02020603050405020304" pitchFamily="18" charset="0"/>
                      </a:endParaRPr>
                    </a:p>
                  </a:txBody>
                  <a:tcPr marL="31610" marR="3161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ro-RO" sz="1050" b="1">
                          <a:effectLst/>
                          <a:latin typeface="+mn-lt"/>
                          <a:ea typeface="Calibri" panose="020F0502020204030204" pitchFamily="34" charset="0"/>
                          <a:cs typeface="Arial" panose="020B0604020202020204" pitchFamily="34" charset="0"/>
                        </a:rPr>
                        <a:t>Rezultate </a:t>
                      </a:r>
                      <a:endParaRPr lang="en-GB" sz="1050">
                        <a:effectLst/>
                        <a:latin typeface="+mn-lt"/>
                        <a:ea typeface="Calibri" panose="020F0502020204030204" pitchFamily="34" charset="0"/>
                        <a:cs typeface="Times New Roman" panose="02020603050405020304" pitchFamily="18" charset="0"/>
                      </a:endParaRPr>
                    </a:p>
                  </a:txBody>
                  <a:tcPr marL="31610" marR="3161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2359551"/>
                  </a:ext>
                </a:extLst>
              </a:tr>
              <a:tr h="844477">
                <a:tc>
                  <a:txBody>
                    <a:bodyPr/>
                    <a:lstStyle/>
                    <a:p>
                      <a:pPr algn="just">
                        <a:lnSpc>
                          <a:spcPct val="107000"/>
                        </a:lnSpc>
                        <a:spcAft>
                          <a:spcPts val="800"/>
                        </a:spcAft>
                        <a:buNone/>
                      </a:pPr>
                      <a:r>
                        <a:rPr lang="ro-RO" sz="1050" b="1">
                          <a:effectLst/>
                          <a:latin typeface="+mn-lt"/>
                          <a:ea typeface="Times New Roman" panose="02020603050405020304" pitchFamily="18" charset="0"/>
                          <a:cs typeface="Arial" panose="020B0604020202020204" pitchFamily="34" charset="0"/>
                        </a:rPr>
                        <a:t>Activitatea 4.1 </a:t>
                      </a:r>
                      <a:endParaRPr lang="en-GB" sz="1050">
                        <a:effectLst/>
                        <a:latin typeface="+mn-lt"/>
                        <a:ea typeface="Calibri" panose="020F0502020204030204" pitchFamily="34" charset="0"/>
                        <a:cs typeface="Times New Roman" panose="02020603050405020304" pitchFamily="18" charset="0"/>
                      </a:endParaRPr>
                    </a:p>
                    <a:p>
                      <a:pPr algn="just">
                        <a:lnSpc>
                          <a:spcPct val="115000"/>
                        </a:lnSpc>
                        <a:spcAft>
                          <a:spcPts val="800"/>
                        </a:spcAft>
                        <a:buNone/>
                      </a:pPr>
                      <a:r>
                        <a:rPr lang="en-US" sz="1050" b="1">
                          <a:solidFill>
                            <a:srgbClr val="000000"/>
                          </a:solidFill>
                          <a:effectLst/>
                          <a:latin typeface="+mn-lt"/>
                          <a:ea typeface="Calibri" panose="020F0502020204030204" pitchFamily="34" charset="0"/>
                          <a:cs typeface="Times New Roman" panose="02020603050405020304" pitchFamily="18" charset="0"/>
                        </a:rPr>
                        <a:t>Elaborare model experimental în seră</a:t>
                      </a:r>
                      <a:endParaRPr lang="en-GB" sz="105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-Stabilirea variantelor experimentale </a:t>
                      </a:r>
                      <a:endParaRPr lang="en-GB" sz="1050">
                        <a:effectLst/>
                        <a:latin typeface="+mn-lt"/>
                        <a:ea typeface="Calibri" panose="020F0502020204030204" pitchFamily="34" charset="0"/>
                        <a:cs typeface="Times New Roman" panose="02020603050405020304" pitchFamily="18" charset="0"/>
                      </a:endParaRPr>
                    </a:p>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-Elaborare schemă de semănat în vederea producerii răsadurilor pe specii/variante experimentale;</a:t>
                      </a:r>
                      <a:endParaRPr lang="en-GB" sz="1050">
                        <a:effectLst/>
                        <a:latin typeface="+mn-lt"/>
                        <a:ea typeface="Calibri" panose="020F0502020204030204" pitchFamily="34" charset="0"/>
                        <a:cs typeface="Times New Roman" panose="02020603050405020304" pitchFamily="18" charset="0"/>
                      </a:endParaRPr>
                    </a:p>
                    <a:p>
                      <a:pPr algn="just">
                        <a:lnSpc>
                          <a:spcPct val="115000"/>
                        </a:lnSpc>
                        <a:spcAft>
                          <a:spcPts val="800"/>
                        </a:spcAft>
                        <a:buNone/>
                      </a:pPr>
                      <a:r>
                        <a:rPr lang="it-IT" sz="1050">
                          <a:effectLst/>
                          <a:latin typeface="+mn-lt"/>
                          <a:ea typeface="Times New Roman" panose="02020603050405020304" pitchFamily="18" charset="0"/>
                          <a:cs typeface="Arial" panose="020B0604020202020204" pitchFamily="34" charset="0"/>
                        </a:rPr>
                        <a:t>-Pregătirea câmpurilor experimentale</a:t>
                      </a:r>
                      <a:endParaRPr lang="en-GB" sz="105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3042988"/>
                  </a:ext>
                </a:extLst>
              </a:tr>
              <a:tr h="761794">
                <a:tc>
                  <a:txBody>
                    <a:bodyPr/>
                    <a:lstStyle/>
                    <a:p>
                      <a:pPr algn="just">
                        <a:lnSpc>
                          <a:spcPct val="115000"/>
                        </a:lnSpc>
                        <a:buNone/>
                      </a:pPr>
                      <a:r>
                        <a:rPr lang="ro-RO" sz="1050" b="1">
                          <a:solidFill>
                            <a:srgbClr val="000000"/>
                          </a:solidFill>
                          <a:effectLst/>
                          <a:latin typeface="+mn-lt"/>
                          <a:ea typeface="Times New Roman" panose="02020603050405020304" pitchFamily="18" charset="0"/>
                          <a:cs typeface="Times New Roman" panose="02020603050405020304" pitchFamily="18" charset="0"/>
                        </a:rPr>
                        <a:t>Activitatea 4.2 - Realizarea  modelului experimental în seră</a:t>
                      </a:r>
                      <a:endParaRPr lang="en-GB" sz="1200">
                        <a:effectLst/>
                        <a:latin typeface="+mn-lt"/>
                        <a:ea typeface="Times New Roman" panose="02020603050405020304" pitchFamily="18" charset="0"/>
                        <a:cs typeface="Times New Roman" panose="02020603050405020304" pitchFamily="18" charset="0"/>
                      </a:endParaRPr>
                    </a:p>
                    <a:p>
                      <a:pPr algn="just">
                        <a:lnSpc>
                          <a:spcPct val="115000"/>
                        </a:lnSpc>
                        <a:spcAft>
                          <a:spcPts val="800"/>
                        </a:spcAft>
                        <a:buNone/>
                      </a:pPr>
                      <a:r>
                        <a:rPr lang="it-IT" sz="1050" b="1">
                          <a:effectLst/>
                          <a:latin typeface="+mn-lt"/>
                          <a:ea typeface="Calibri" panose="020F0502020204030204" pitchFamily="34" charset="0"/>
                          <a:cs typeface="Arial" panose="020B0604020202020204" pitchFamily="34" charset="0"/>
                        </a:rPr>
                        <a:t> </a:t>
                      </a:r>
                      <a:endParaRPr lang="en-GB" sz="105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-Semănat pe specii/ câmpuri experimentale/ genotipuri</a:t>
                      </a:r>
                      <a:endParaRPr lang="en-GB" sz="1050">
                        <a:effectLst/>
                        <a:latin typeface="+mn-lt"/>
                        <a:ea typeface="Calibri" panose="020F0502020204030204" pitchFamily="34" charset="0"/>
                        <a:cs typeface="Times New Roman" panose="02020603050405020304" pitchFamily="18" charset="0"/>
                      </a:endParaRPr>
                    </a:p>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-Observații fenologice la răsad</a:t>
                      </a:r>
                      <a:endParaRPr lang="en-GB" sz="1050">
                        <a:effectLst/>
                        <a:latin typeface="+mn-lt"/>
                        <a:ea typeface="Calibri" panose="020F0502020204030204" pitchFamily="34" charset="0"/>
                        <a:cs typeface="Times New Roman" panose="02020603050405020304" pitchFamily="18" charset="0"/>
                      </a:endParaRPr>
                    </a:p>
                    <a:p>
                      <a:pPr algn="just">
                        <a:lnSpc>
                          <a:spcPct val="115000"/>
                        </a:lnSpc>
                        <a:spcAft>
                          <a:spcPts val="800"/>
                        </a:spcAft>
                        <a:buNone/>
                      </a:pPr>
                      <a:r>
                        <a:rPr lang="it-IT" sz="1050">
                          <a:effectLst/>
                          <a:latin typeface="+mn-lt"/>
                          <a:ea typeface="Times New Roman" panose="02020603050405020304" pitchFamily="18" charset="0"/>
                          <a:cs typeface="Arial" panose="020B0604020202020204" pitchFamily="34" charset="0"/>
                        </a:rPr>
                        <a:t>-Lucrări de întreținere la răsad</a:t>
                      </a:r>
                      <a:endParaRPr lang="en-GB" sz="105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381883"/>
                  </a:ext>
                </a:extLst>
              </a:tr>
              <a:tr h="1222534">
                <a:tc>
                  <a:txBody>
                    <a:bodyPr/>
                    <a:lstStyle/>
                    <a:p>
                      <a:pPr>
                        <a:lnSpc>
                          <a:spcPct val="115000"/>
                        </a:lnSpc>
                        <a:buNone/>
                      </a:pPr>
                      <a:r>
                        <a:rPr lang="ro-RO" sz="1050" b="1">
                          <a:solidFill>
                            <a:srgbClr val="000000"/>
                          </a:solidFill>
                          <a:effectLst/>
                          <a:latin typeface="+mn-lt"/>
                          <a:ea typeface="Times New Roman" panose="02020603050405020304" pitchFamily="18" charset="0"/>
                          <a:cs typeface="Times New Roman" panose="02020603050405020304" pitchFamily="18" charset="0"/>
                        </a:rPr>
                        <a:t>Activitatea 4.3 Experimentarea  modelului  în câmp</a:t>
                      </a:r>
                      <a:endParaRPr lang="en-GB" sz="1200">
                        <a:effectLst/>
                        <a:latin typeface="+mn-lt"/>
                        <a:ea typeface="Times New Roman" panose="02020603050405020304" pitchFamily="18" charset="0"/>
                        <a:cs typeface="Times New Roman" panose="02020603050405020304" pitchFamily="18" charset="0"/>
                      </a:endParaRPr>
                    </a:p>
                    <a:p>
                      <a:pPr algn="just">
                        <a:lnSpc>
                          <a:spcPct val="115000"/>
                        </a:lnSpc>
                        <a:buNone/>
                      </a:pPr>
                      <a:r>
                        <a:rPr lang="ro-RO" sz="1050" b="1">
                          <a:solidFill>
                            <a:srgbClr val="000000"/>
                          </a:solidFill>
                          <a:effectLst/>
                          <a:latin typeface="+mn-lt"/>
                          <a:ea typeface="Times New Roman" panose="02020603050405020304" pitchFamily="18" charset="0"/>
                          <a:cs typeface="Times New Roman" panose="02020603050405020304" pitchFamily="18" charset="0"/>
                        </a:rPr>
                        <a:t> </a:t>
                      </a:r>
                      <a:endParaRPr lang="en-GB" sz="1200">
                        <a:effectLst/>
                        <a:latin typeface="+mn-lt"/>
                        <a:ea typeface="Times New Roman" panose="02020603050405020304" pitchFamily="18"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-Elaborare schemă de amplasare a experiențelor în câmp și a lotului demonstrativ conform tehnicii experimentale și obiectivelor stabilite</a:t>
                      </a:r>
                      <a:endParaRPr lang="en-GB" sz="1050">
                        <a:effectLst/>
                        <a:latin typeface="+mn-lt"/>
                        <a:ea typeface="Calibri" panose="020F0502020204030204" pitchFamily="34" charset="0"/>
                        <a:cs typeface="Times New Roman" panose="02020603050405020304" pitchFamily="18" charset="0"/>
                      </a:endParaRPr>
                    </a:p>
                    <a:p>
                      <a:pPr algn="just">
                        <a:lnSpc>
                          <a:spcPct val="107000"/>
                        </a:lnSpc>
                        <a:spcAft>
                          <a:spcPts val="800"/>
                        </a:spcAft>
                        <a:buNone/>
                      </a:pPr>
                      <a:r>
                        <a:rPr lang="it-IT" sz="1050">
                          <a:effectLst/>
                          <a:latin typeface="+mn-lt"/>
                          <a:ea typeface="Times New Roman" panose="02020603050405020304" pitchFamily="18" charset="0"/>
                          <a:cs typeface="Arial" panose="020B0604020202020204" pitchFamily="34" charset="0"/>
                        </a:rPr>
                        <a:t>-Plantat pe specii/ soiuri/ variante tehnologice (tomate, ardei, pătlăgele vinete)</a:t>
                      </a:r>
                      <a:endParaRPr lang="en-GB" sz="1050">
                        <a:effectLst/>
                        <a:latin typeface="+mn-lt"/>
                        <a:ea typeface="Calibri" panose="020F0502020204030204" pitchFamily="34" charset="0"/>
                        <a:cs typeface="Times New Roman" panose="02020603050405020304" pitchFamily="18" charset="0"/>
                      </a:endParaRPr>
                    </a:p>
                    <a:p>
                      <a:pPr algn="just">
                        <a:lnSpc>
                          <a:spcPct val="150000"/>
                        </a:lnSpc>
                        <a:spcAft>
                          <a:spcPts val="800"/>
                        </a:spcAft>
                        <a:buNone/>
                      </a:pPr>
                      <a:r>
                        <a:rPr lang="it-IT" sz="1050">
                          <a:effectLst/>
                          <a:latin typeface="+mn-lt"/>
                          <a:ea typeface="Times New Roman" panose="02020603050405020304" pitchFamily="18" charset="0"/>
                          <a:cs typeface="Arial" panose="020B0604020202020204" pitchFamily="34" charset="0"/>
                        </a:rPr>
                        <a:t>-Întreținerea culturilor conform tehnologiei</a:t>
                      </a:r>
                      <a:endParaRPr lang="en-GB" sz="105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6527182"/>
                  </a:ext>
                </a:extLst>
              </a:tr>
              <a:tr h="828730">
                <a:tc>
                  <a:txBody>
                    <a:bodyPr/>
                    <a:lstStyle/>
                    <a:p>
                      <a:pPr>
                        <a:lnSpc>
                          <a:spcPct val="115000"/>
                        </a:lnSpc>
                        <a:buNone/>
                      </a:pPr>
                      <a:r>
                        <a:rPr lang="ro-RO" sz="1050" b="1" dirty="0">
                          <a:solidFill>
                            <a:srgbClr val="000000"/>
                          </a:solidFill>
                          <a:effectLst/>
                          <a:latin typeface="+mn-lt"/>
                          <a:ea typeface="Times New Roman" panose="02020603050405020304" pitchFamily="18" charset="0"/>
                          <a:cs typeface="Times New Roman" panose="02020603050405020304" pitchFamily="18" charset="0"/>
                        </a:rPr>
                        <a:t>Activitatea 4.4 Diseminarea rezultatelor</a:t>
                      </a:r>
                      <a:endParaRPr lang="en-GB" sz="1200" dirty="0">
                        <a:effectLst/>
                        <a:latin typeface="+mn-lt"/>
                        <a:ea typeface="Times New Roman" panose="02020603050405020304" pitchFamily="18" charset="0"/>
                        <a:cs typeface="Times New Roman" panose="02020603050405020304" pitchFamily="18" charset="0"/>
                      </a:endParaRPr>
                    </a:p>
                    <a:p>
                      <a:pPr algn="just">
                        <a:lnSpc>
                          <a:spcPct val="115000"/>
                        </a:lnSpc>
                        <a:buNone/>
                      </a:pPr>
                      <a:r>
                        <a:rPr lang="ro-RO" sz="1050" b="1" dirty="0">
                          <a:solidFill>
                            <a:srgbClr val="000000"/>
                          </a:solidFill>
                          <a:effectLst/>
                          <a:latin typeface="+mn-lt"/>
                          <a:ea typeface="Times New Roman" panose="02020603050405020304" pitchFamily="18" charset="0"/>
                          <a:cs typeface="Times New Roman" panose="02020603050405020304" pitchFamily="18" charset="0"/>
                        </a:rPr>
                        <a:t> </a:t>
                      </a:r>
                      <a:endParaRPr lang="en-GB" sz="1200" dirty="0">
                        <a:effectLst/>
                        <a:latin typeface="+mn-lt"/>
                        <a:ea typeface="Times New Roman" panose="02020603050405020304" pitchFamily="18"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pPr>
                      <a:r>
                        <a:rPr lang="it-IT" sz="1050" dirty="0">
                          <a:effectLst/>
                          <a:latin typeface="+mn-lt"/>
                          <a:ea typeface="Times New Roman" panose="02020603050405020304" pitchFamily="18" charset="0"/>
                          <a:cs typeface="Arial" panose="020B0604020202020204" pitchFamily="34" charset="0"/>
                        </a:rPr>
                        <a:t>-Organizarea de loturi demonstrative cu verigile tehnologice studiate</a:t>
                      </a:r>
                      <a:endParaRPr lang="en-GB" sz="1050" dirty="0">
                        <a:effectLst/>
                        <a:latin typeface="+mn-lt"/>
                        <a:ea typeface="Calibri" panose="020F0502020204030204" pitchFamily="34" charset="0"/>
                        <a:cs typeface="Times New Roman" panose="02020603050405020304" pitchFamily="18" charset="0"/>
                      </a:endParaRPr>
                    </a:p>
                    <a:p>
                      <a:pPr algn="just">
                        <a:lnSpc>
                          <a:spcPct val="150000"/>
                        </a:lnSpc>
                        <a:spcAft>
                          <a:spcPts val="800"/>
                        </a:spcAft>
                        <a:buNone/>
                      </a:pPr>
                      <a:r>
                        <a:rPr lang="it-IT" sz="1050" dirty="0">
                          <a:effectLst/>
                          <a:latin typeface="+mn-lt"/>
                          <a:ea typeface="Times New Roman" panose="02020603050405020304" pitchFamily="18" charset="0"/>
                          <a:cs typeface="Arial" panose="020B0604020202020204" pitchFamily="34" charset="0"/>
                        </a:rPr>
                        <a:t>- Participarea la manifestări tehnico-științifice din domeniile specifice proiectului</a:t>
                      </a:r>
                      <a:endParaRPr lang="en-GB" sz="1050" dirty="0">
                        <a:effectLst/>
                        <a:latin typeface="+mn-lt"/>
                        <a:ea typeface="Calibri" panose="020F0502020204030204" pitchFamily="34" charset="0"/>
                        <a:cs typeface="Times New Roman" panose="02020603050405020304" pitchFamily="18" charset="0"/>
                      </a:endParaRPr>
                    </a:p>
                  </a:txBody>
                  <a:tcPr marL="31610" marR="3161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5660981"/>
                  </a:ext>
                </a:extLst>
              </a:tr>
            </a:tbl>
          </a:graphicData>
        </a:graphic>
      </p:graphicFrame>
    </p:spTree>
    <p:extLst>
      <p:ext uri="{BB962C8B-B14F-4D97-AF65-F5344CB8AC3E}">
        <p14:creationId xmlns:p14="http://schemas.microsoft.com/office/powerpoint/2010/main" val="17732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DAE0-392A-0D09-FC8C-D0411FB280AD}"/>
            </a:ext>
          </a:extLst>
        </p:cNvPr>
        <p:cNvGrpSpPr/>
        <p:nvPr/>
      </p:nvGrpSpPr>
      <p:grpSpPr>
        <a:xfrm>
          <a:off x="0" y="0"/>
          <a:ext cx="0" cy="0"/>
          <a:chOff x="0" y="0"/>
          <a:chExt cx="0" cy="0"/>
        </a:xfrm>
      </p:grpSpPr>
      <p:pic>
        <p:nvPicPr>
          <p:cNvPr id="2" name="Picture 5" descr="antet">
            <a:extLst>
              <a:ext uri="{FF2B5EF4-FFF2-40B4-BE49-F238E27FC236}">
                <a16:creationId xmlns:a16="http://schemas.microsoft.com/office/drawing/2014/main" id="{D164E4C6-68C2-6817-8AAC-827C9CE41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05557"/>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Up Arrow Callout 4">
            <a:extLst>
              <a:ext uri="{FF2B5EF4-FFF2-40B4-BE49-F238E27FC236}">
                <a16:creationId xmlns:a16="http://schemas.microsoft.com/office/drawing/2014/main" id="{648F07E1-FDB6-7C14-0E9D-F1347E1A8694}"/>
              </a:ext>
            </a:extLst>
          </p:cNvPr>
          <p:cNvSpPr/>
          <p:nvPr/>
        </p:nvSpPr>
        <p:spPr bwMode="auto">
          <a:xfrm>
            <a:off x="854075" y="1250772"/>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
        <p:nvSpPr>
          <p:cNvPr id="12" name="TextBox 3">
            <a:extLst>
              <a:ext uri="{FF2B5EF4-FFF2-40B4-BE49-F238E27FC236}">
                <a16:creationId xmlns:a16="http://schemas.microsoft.com/office/drawing/2014/main" id="{46841E6F-25DF-EEAF-E04C-D91534E47109}"/>
              </a:ext>
            </a:extLst>
          </p:cNvPr>
          <p:cNvSpPr txBox="1">
            <a:spLocks noChangeArrowheads="1"/>
          </p:cNvSpPr>
          <p:nvPr/>
        </p:nvSpPr>
        <p:spPr bwMode="auto">
          <a:xfrm>
            <a:off x="1476375" y="205557"/>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1B96BCD-9604-D117-574C-6812FCE065E6}"/>
              </a:ext>
            </a:extLst>
          </p:cNvPr>
          <p:cNvSpPr txBox="1"/>
          <p:nvPr/>
        </p:nvSpPr>
        <p:spPr>
          <a:xfrm>
            <a:off x="2394613" y="768217"/>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5374E1E-0A87-9EC5-FE93-BDCB7C4C0A38}"/>
              </a:ext>
            </a:extLst>
          </p:cNvPr>
          <p:cNvSpPr txBox="1"/>
          <p:nvPr/>
        </p:nvSpPr>
        <p:spPr>
          <a:xfrm>
            <a:off x="2819400" y="1929582"/>
            <a:ext cx="3200400"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defRPr/>
            </a:pPr>
            <a:r>
              <a:rPr lang="ro-RO" altLang="ro-RO" sz="1500" b="1" dirty="0">
                <a:latin typeface="Times New Roman" pitchFamily="18" charset="0"/>
                <a:cs typeface="Times New Roman" pitchFamily="18" charset="0"/>
              </a:rPr>
              <a:t>1. </a:t>
            </a:r>
            <a:r>
              <a:rPr lang="ro-RO" sz="1500" b="1" dirty="0">
                <a:latin typeface="Times New Roman" pitchFamily="18" charset="0"/>
                <a:cs typeface="Times New Roman" pitchFamily="18" charset="0"/>
              </a:rPr>
              <a:t>Prezentarea materialului biologic</a:t>
            </a:r>
            <a:endParaRPr lang="en-US" altLang="ro-RO" sz="2300" b="1"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4401DB54-CB05-6C97-F24E-108DDA606F03}"/>
              </a:ext>
            </a:extLst>
          </p:cNvPr>
          <p:cNvSpPr txBox="1"/>
          <p:nvPr/>
        </p:nvSpPr>
        <p:spPr>
          <a:xfrm>
            <a:off x="354313" y="2667000"/>
            <a:ext cx="8447087"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r>
              <a:rPr lang="ro-RO" dirty="0"/>
              <a:t>Pentru desfășurarea experiențelor din cadrul fazei I, a fost ales câte un soi din fiecare specie. La tomate, a fost ales soiul </a:t>
            </a:r>
            <a:r>
              <a:rPr lang="ro-RO" b="1" u="sng" dirty="0"/>
              <a:t>Pontica 102</a:t>
            </a:r>
            <a:r>
              <a:rPr lang="ro-RO" dirty="0"/>
              <a:t>, la ardei – soiul </a:t>
            </a:r>
            <a:r>
              <a:rPr lang="ro-RO" b="1" u="sng" dirty="0"/>
              <a:t>Asteroid 204</a:t>
            </a:r>
            <a:r>
              <a:rPr lang="ro-RO" dirty="0"/>
              <a:t>, iar la pătlăgele vinete – soiul </a:t>
            </a:r>
            <a:r>
              <a:rPr lang="en-GB" b="1" u="sng" dirty="0"/>
              <a:t>Luiza</a:t>
            </a:r>
            <a:r>
              <a:rPr lang="ro-RO" dirty="0"/>
              <a:t>. </a:t>
            </a:r>
            <a:endParaRPr lang="en-US" dirty="0"/>
          </a:p>
        </p:txBody>
      </p:sp>
      <p:sp>
        <p:nvSpPr>
          <p:cNvPr id="16" name="TextBox 15">
            <a:extLst>
              <a:ext uri="{FF2B5EF4-FFF2-40B4-BE49-F238E27FC236}">
                <a16:creationId xmlns:a16="http://schemas.microsoft.com/office/drawing/2014/main" id="{392392CB-82D1-03CE-C3A8-AE7083AC9CB7}"/>
              </a:ext>
            </a:extLst>
          </p:cNvPr>
          <p:cNvSpPr txBox="1"/>
          <p:nvPr/>
        </p:nvSpPr>
        <p:spPr>
          <a:xfrm>
            <a:off x="354312" y="6096000"/>
            <a:ext cx="844708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r>
              <a:rPr lang="ro-RO" dirty="0"/>
              <a:t>Cele trei soiuri au fost create la ICDLF Vidra, fiind adaptate condițiilor din țara noastră și cu potențial de a se obține rezultate concludente în cadrul proiectului actual.</a:t>
            </a:r>
            <a:endParaRPr lang="en-US" dirty="0"/>
          </a:p>
        </p:txBody>
      </p:sp>
      <p:pic>
        <p:nvPicPr>
          <p:cNvPr id="21" name="Picture 3">
            <a:extLst>
              <a:ext uri="{FF2B5EF4-FFF2-40B4-BE49-F238E27FC236}">
                <a16:creationId xmlns:a16="http://schemas.microsoft.com/office/drawing/2014/main" id="{8407479A-A54C-15FA-514A-A64EB207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455" y="3769799"/>
            <a:ext cx="2916751" cy="218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ine 1">
            <a:extLst>
              <a:ext uri="{FF2B5EF4-FFF2-40B4-BE49-F238E27FC236}">
                <a16:creationId xmlns:a16="http://schemas.microsoft.com/office/drawing/2014/main" id="{EBC712F8-B53B-204D-65DA-FDFB6780FFFF}"/>
              </a:ext>
            </a:extLst>
          </p:cNvPr>
          <p:cNvPicPr>
            <a:picLocks noChangeAspect="1"/>
          </p:cNvPicPr>
          <p:nvPr/>
        </p:nvPicPr>
        <p:blipFill>
          <a:blip r:embed="rId4"/>
          <a:stretch>
            <a:fillRect/>
          </a:stretch>
        </p:blipFill>
        <p:spPr>
          <a:xfrm>
            <a:off x="85502" y="3775075"/>
            <a:ext cx="2903703" cy="2186889"/>
          </a:xfrm>
          <a:prstGeom prst="rect">
            <a:avLst/>
          </a:prstGeom>
        </p:spPr>
      </p:pic>
      <p:pic>
        <p:nvPicPr>
          <p:cNvPr id="25" name="Picture 24">
            <a:extLst>
              <a:ext uri="{FF2B5EF4-FFF2-40B4-BE49-F238E27FC236}">
                <a16:creationId xmlns:a16="http://schemas.microsoft.com/office/drawing/2014/main" id="{C65C3F7F-D1BB-20C4-CBDE-FC2A5EFE2D86}"/>
              </a:ext>
            </a:extLst>
          </p:cNvPr>
          <p:cNvPicPr>
            <a:picLocks noChangeAspect="1"/>
          </p:cNvPicPr>
          <p:nvPr/>
        </p:nvPicPr>
        <p:blipFill>
          <a:blip r:embed="rId5"/>
          <a:stretch>
            <a:fillRect/>
          </a:stretch>
        </p:blipFill>
        <p:spPr>
          <a:xfrm>
            <a:off x="6134632" y="3749720"/>
            <a:ext cx="2920880" cy="2186889"/>
          </a:xfrm>
          <a:prstGeom prst="rect">
            <a:avLst/>
          </a:prstGeom>
        </p:spPr>
      </p:pic>
    </p:spTree>
    <p:extLst>
      <p:ext uri="{BB962C8B-B14F-4D97-AF65-F5344CB8AC3E}">
        <p14:creationId xmlns:p14="http://schemas.microsoft.com/office/powerpoint/2010/main" val="286497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E5662-FC7E-323D-5777-BFAA0DC5FB08}"/>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817AA26D-6F81-9CF8-8D35-CD2753AB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182A1C10-CAA5-8690-EEE5-12C33B0C5E09}"/>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B930BA7-0BFF-5B51-571D-772C30870D08}"/>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60F88E19-F7B9-601A-B7E4-191534966DDC}"/>
              </a:ext>
            </a:extLst>
          </p:cNvPr>
          <p:cNvSpPr txBox="1"/>
          <p:nvPr/>
        </p:nvSpPr>
        <p:spPr>
          <a:xfrm>
            <a:off x="754627" y="2588342"/>
            <a:ext cx="3810000"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Pentru înființarea experiențelor a fost utilizat răsad obținut în serele înmulțitor de la ICDLF Vidra, din semințe din categoria </a:t>
            </a:r>
            <a:r>
              <a:rPr lang="en-US" sz="1600" dirty="0"/>
              <a:t>“</a:t>
            </a:r>
            <a:r>
              <a:rPr lang="en-US" sz="1600" dirty="0" err="1"/>
              <a:t>Certificată</a:t>
            </a:r>
            <a:r>
              <a:rPr lang="en-US" sz="1600" dirty="0"/>
              <a:t>”</a:t>
            </a:r>
            <a:r>
              <a:rPr lang="ro-RO" sz="1600" dirty="0"/>
              <a:t>, din cele trei specii și cultivaruri amintite anterior.</a:t>
            </a:r>
          </a:p>
          <a:p>
            <a:pPr algn="just"/>
            <a:endParaRPr lang="ro-RO" sz="1600" dirty="0"/>
          </a:p>
          <a:p>
            <a:pPr algn="just"/>
            <a:r>
              <a:rPr lang="ro-RO" sz="1600" dirty="0"/>
              <a:t>Răsadul a fost produs în palete alveolare, cu 70 de alveole, fiecare alveolă având un volum de 50 ml. Substratul utilizat a constat în turbă fertilizată, produsul Domoflor Mix, la care s-a adăugat un procent de 1% perlit. </a:t>
            </a:r>
            <a:endParaRPr lang="en-GB" sz="1600" dirty="0"/>
          </a:p>
          <a:p>
            <a:pPr algn="just"/>
            <a:endParaRPr lang="en-GB" sz="1600" dirty="0"/>
          </a:p>
          <a:p>
            <a:pPr algn="just"/>
            <a:r>
              <a:rPr lang="en-GB" sz="1600" dirty="0" err="1"/>
              <a:t>Răsadul</a:t>
            </a:r>
            <a:r>
              <a:rPr lang="en-GB" sz="1600" dirty="0"/>
              <a:t>  a </a:t>
            </a:r>
            <a:r>
              <a:rPr lang="en-GB" sz="1600" dirty="0" err="1"/>
              <a:t>fost</a:t>
            </a:r>
            <a:r>
              <a:rPr lang="en-GB" sz="1600" dirty="0"/>
              <a:t> </a:t>
            </a:r>
            <a:r>
              <a:rPr lang="en-GB" sz="1600" dirty="0" err="1"/>
              <a:t>produs</a:t>
            </a:r>
            <a:r>
              <a:rPr lang="en-GB" sz="1600" dirty="0"/>
              <a:t> </a:t>
            </a:r>
            <a:r>
              <a:rPr lang="en-GB" sz="1600" dirty="0" err="1"/>
              <a:t>pentru</a:t>
            </a:r>
            <a:r>
              <a:rPr lang="en-GB" sz="1600" dirty="0"/>
              <a:t> </a:t>
            </a:r>
            <a:r>
              <a:rPr lang="en-GB" sz="1600" dirty="0" err="1"/>
              <a:t>utilizarea</a:t>
            </a:r>
            <a:r>
              <a:rPr lang="en-GB" sz="1600" dirty="0"/>
              <a:t> </a:t>
            </a:r>
            <a:r>
              <a:rPr lang="en-GB" sz="1600" dirty="0" err="1"/>
              <a:t>pentru</a:t>
            </a:r>
            <a:r>
              <a:rPr lang="en-GB" sz="1600" dirty="0"/>
              <a:t> </a:t>
            </a:r>
            <a:r>
              <a:rPr lang="en-GB" sz="1600" dirty="0" err="1"/>
              <a:t>variantele</a:t>
            </a:r>
            <a:r>
              <a:rPr lang="en-GB" sz="1600" dirty="0"/>
              <a:t> </a:t>
            </a:r>
            <a:r>
              <a:rPr lang="en-GB" sz="1600" dirty="0" err="1"/>
              <a:t>experimentale</a:t>
            </a:r>
            <a:r>
              <a:rPr lang="en-GB" sz="1600" dirty="0"/>
              <a:t> </a:t>
            </a:r>
            <a:r>
              <a:rPr lang="en-GB" sz="1600" dirty="0" err="1"/>
              <a:t>propuse</a:t>
            </a:r>
            <a:r>
              <a:rPr lang="en-GB" sz="1600" dirty="0"/>
              <a:t>.</a:t>
            </a:r>
            <a:endParaRPr lang="en-US" sz="1600" dirty="0"/>
          </a:p>
        </p:txBody>
      </p:sp>
      <p:pic>
        <p:nvPicPr>
          <p:cNvPr id="32" name="Picture 31">
            <a:extLst>
              <a:ext uri="{FF2B5EF4-FFF2-40B4-BE49-F238E27FC236}">
                <a16:creationId xmlns:a16="http://schemas.microsoft.com/office/drawing/2014/main" id="{C602BD3D-497A-E073-FEEE-D496784A68B8}"/>
              </a:ext>
            </a:extLst>
          </p:cNvPr>
          <p:cNvPicPr>
            <a:picLocks noChangeAspect="1"/>
          </p:cNvPicPr>
          <p:nvPr/>
        </p:nvPicPr>
        <p:blipFill>
          <a:blip r:embed="rId3"/>
          <a:stretch>
            <a:fillRect/>
          </a:stretch>
        </p:blipFill>
        <p:spPr>
          <a:xfrm>
            <a:off x="5031533" y="2569221"/>
            <a:ext cx="2853580" cy="3804773"/>
          </a:xfrm>
          <a:prstGeom prst="rect">
            <a:avLst/>
          </a:prstGeom>
        </p:spPr>
      </p:pic>
      <p:sp>
        <p:nvSpPr>
          <p:cNvPr id="33" name="Up Arrow Callout 4">
            <a:extLst>
              <a:ext uri="{FF2B5EF4-FFF2-40B4-BE49-F238E27FC236}">
                <a16:creationId xmlns:a16="http://schemas.microsoft.com/office/drawing/2014/main" id="{19AA4117-1873-393C-0A78-F68163AD06DE}"/>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Tree>
    <p:extLst>
      <p:ext uri="{BB962C8B-B14F-4D97-AF65-F5344CB8AC3E}">
        <p14:creationId xmlns:p14="http://schemas.microsoft.com/office/powerpoint/2010/main" val="1321295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0E3AA-7431-F948-EC21-EE93E1E82F29}"/>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12371B59-9A27-A8BF-A0D6-976A26E10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99920439-F242-DC3A-D968-77B2342AFB0C}"/>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5DE3AEF-D6F4-7337-7143-CA354CF20952}"/>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5389F79C-50F5-F81D-E342-C83AFB37785C}"/>
              </a:ext>
            </a:extLst>
          </p:cNvPr>
          <p:cNvSpPr txBox="1"/>
          <p:nvPr/>
        </p:nvSpPr>
        <p:spPr>
          <a:xfrm>
            <a:off x="754627" y="2077064"/>
            <a:ext cx="7130486"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În cea </a:t>
            </a:r>
            <a:r>
              <a:rPr lang="ro-RO" sz="1600" b="1" dirty="0"/>
              <a:t>de-a patra etapă de proiect</a:t>
            </a:r>
            <a:r>
              <a:rPr lang="ro-RO" sz="1600" dirty="0"/>
              <a:t>, coordonatorul şi-a propus efectuarea a unei  experiențe asupra răsadului în seră și stabilirea variantelor experimentale pentru experiențele care se vor desfășura în câmp și plantarea acestora în câmp pe variante experimentale.</a:t>
            </a:r>
            <a:endParaRPr lang="en-US" sz="1600" dirty="0"/>
          </a:p>
        </p:txBody>
      </p:sp>
      <p:sp>
        <p:nvSpPr>
          <p:cNvPr id="33" name="Up Arrow Callout 4">
            <a:extLst>
              <a:ext uri="{FF2B5EF4-FFF2-40B4-BE49-F238E27FC236}">
                <a16:creationId xmlns:a16="http://schemas.microsoft.com/office/drawing/2014/main" id="{FAC3109E-B98B-ED60-6821-BF0D4EC79621}"/>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
        <p:nvSpPr>
          <p:cNvPr id="2" name="TextBox 1">
            <a:extLst>
              <a:ext uri="{FF2B5EF4-FFF2-40B4-BE49-F238E27FC236}">
                <a16:creationId xmlns:a16="http://schemas.microsoft.com/office/drawing/2014/main" id="{22D2F0A7-436F-34E0-1031-EFC60ECBE3C0}"/>
              </a:ext>
            </a:extLst>
          </p:cNvPr>
          <p:cNvSpPr txBox="1"/>
          <p:nvPr/>
        </p:nvSpPr>
        <p:spPr>
          <a:xfrm>
            <a:off x="754627" y="3470632"/>
            <a:ext cx="7130486" cy="28007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600" dirty="0"/>
              <a:t>Totodată, au fost montate </a:t>
            </a:r>
            <a:r>
              <a:rPr lang="ro-RO" sz="1600" b="1" dirty="0"/>
              <a:t>în câmp 6 experiențe</a:t>
            </a:r>
            <a:r>
              <a:rPr lang="ro-RO" sz="1600" dirty="0"/>
              <a:t>, după cum sunt prezentate  în cele cu urmează. Acestea vor fi plantate pe parcursul fazei 4, dar observațiile și lucrările se vor desfășura și de-a lungul celei de-a 5-a etape a prezentului proiect, etapă în care se vor și  analiza datele obținute obținute și se va realiza interpretarea.</a:t>
            </a:r>
            <a:endParaRPr lang="en-GB" sz="1600" dirty="0"/>
          </a:p>
          <a:p>
            <a:pPr algn="just"/>
            <a:endParaRPr lang="ro-RO" sz="1600" dirty="0"/>
          </a:p>
          <a:p>
            <a:pPr algn="just"/>
            <a:r>
              <a:rPr lang="ro-RO" sz="1600" dirty="0"/>
              <a:t>Primele </a:t>
            </a:r>
            <a:r>
              <a:rPr lang="ro-RO" sz="1600" b="1" dirty="0"/>
              <a:t>3 experiențe </a:t>
            </a:r>
            <a:r>
              <a:rPr lang="ro-RO" sz="1600" dirty="0"/>
              <a:t>își propun să stabilească influența unor diferite tipuri de mulci, de origine naturală sau din diferite tipuri de folie, asupra producției la tomate, ardei și pătlăgele vinete.</a:t>
            </a:r>
          </a:p>
          <a:p>
            <a:pPr algn="just"/>
            <a:r>
              <a:rPr lang="ro-RO" sz="1600" dirty="0"/>
              <a:t>Următoarele 3 experiențe își propun să stabilească influența unor combinații de fertilizanți asupra producțiilor la culturile de tomate, ardei și pătlăgele vinete.</a:t>
            </a:r>
          </a:p>
        </p:txBody>
      </p:sp>
    </p:spTree>
    <p:extLst>
      <p:ext uri="{BB962C8B-B14F-4D97-AF65-F5344CB8AC3E}">
        <p14:creationId xmlns:p14="http://schemas.microsoft.com/office/powerpoint/2010/main" val="32051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4BE66-6820-F774-A62E-EC4B9791FD72}"/>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A6ACBEEB-19C8-568F-9FC7-C043DEFB5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4A1847BD-BE74-B7E6-7F94-2912D7008BB9}"/>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149E682-E1DF-56A1-FBC1-46A89F14815F}"/>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6433AE28-C8E4-B0B3-2294-5F097F818425}"/>
              </a:ext>
            </a:extLst>
          </p:cNvPr>
          <p:cNvSpPr txBox="1"/>
          <p:nvPr/>
        </p:nvSpPr>
        <p:spPr>
          <a:xfrm>
            <a:off x="338087" y="2240453"/>
            <a:ext cx="7967764" cy="24622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400" dirty="0"/>
              <a:t>Experiențele realizate la răsad (Experiența 1+2) își propun să atingă unul dintre obiectivele noastre de cercetare, și anume îmbunătățirea calității răsadurilor de ardei pătlăgele vinete utilizate pentru înființarea culturilor în câmp, prin folosirea unor tratamente foliare cu biostimulatori și fertilizanți. Aceste experiențe s-au desfășurat integral de-a lungul acestei etape, fiind realizată inclusiv interpretarea statistică a datelor experimentale obținute.</a:t>
            </a:r>
          </a:p>
          <a:p>
            <a:pPr algn="just"/>
            <a:r>
              <a:rPr lang="ro-RO" sz="1400" dirty="0"/>
              <a:t>În vederea atingerii scopului propus, au fost îndeplinite următoarele obiective:</a:t>
            </a:r>
          </a:p>
          <a:p>
            <a:pPr algn="just"/>
            <a:r>
              <a:rPr lang="ro-RO" sz="1400" dirty="0"/>
              <a:t>-	Studiul influenţei factorului studiat (tratament) asupra înălțimii plantelor;</a:t>
            </a:r>
          </a:p>
          <a:p>
            <a:pPr algn="just"/>
            <a:r>
              <a:rPr lang="ro-RO" sz="1400" dirty="0"/>
              <a:t>-	Studiul influenţei factorului studiat (tratament) asupra grosimii tulpinii la colet;</a:t>
            </a:r>
          </a:p>
          <a:p>
            <a:pPr algn="just"/>
            <a:r>
              <a:rPr lang="ro-RO" sz="1400" dirty="0"/>
              <a:t>-	Studiul influenţei factorului studiat (tratament) asupra masei proaspete a plantei întregi, a rădăcinilor și a frunzelor;</a:t>
            </a:r>
          </a:p>
          <a:p>
            <a:pPr algn="just"/>
            <a:endParaRPr lang="ro-RO" sz="1400" dirty="0"/>
          </a:p>
        </p:txBody>
      </p:sp>
      <p:sp>
        <p:nvSpPr>
          <p:cNvPr id="33" name="Up Arrow Callout 4">
            <a:extLst>
              <a:ext uri="{FF2B5EF4-FFF2-40B4-BE49-F238E27FC236}">
                <a16:creationId xmlns:a16="http://schemas.microsoft.com/office/drawing/2014/main" id="{3348B590-2350-2A2A-185F-77DA5ED3D0E2}"/>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Tree>
    <p:extLst>
      <p:ext uri="{BB962C8B-B14F-4D97-AF65-F5344CB8AC3E}">
        <p14:creationId xmlns:p14="http://schemas.microsoft.com/office/powerpoint/2010/main" val="132811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EA3CB-F167-4FDC-E1B4-C11137ED148F}"/>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9D90FCB5-DCF3-38EB-34C3-F0A65222F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51500D32-6599-4F27-F0A9-33270C1DC949}"/>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E239DD8-BB46-7548-CFA5-57F14ABB2B58}"/>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891453E7-3040-5411-0785-FC2207C6DC57}"/>
              </a:ext>
            </a:extLst>
          </p:cNvPr>
          <p:cNvSpPr txBox="1"/>
          <p:nvPr/>
        </p:nvSpPr>
        <p:spPr>
          <a:xfrm>
            <a:off x="261246" y="2063012"/>
            <a:ext cx="8121446" cy="37548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400" dirty="0"/>
              <a:t>Experiențele la răsad au studiat influența unor tratamente foliare asupra calității răsadurilor de ardei și pătlăgele vinete. </a:t>
            </a:r>
          </a:p>
          <a:p>
            <a:pPr algn="just"/>
            <a:r>
              <a:rPr lang="ro-RO" sz="1400" dirty="0"/>
              <a:t>Pentru ardei, variantele experimentale au fost următoarele:</a:t>
            </a:r>
          </a:p>
          <a:p>
            <a:pPr algn="just"/>
            <a:r>
              <a:rPr lang="ro-RO" sz="1400" dirty="0"/>
              <a:t>V1 = Asteroid 204 netratat</a:t>
            </a:r>
          </a:p>
          <a:p>
            <a:pPr algn="just"/>
            <a:r>
              <a:rPr lang="ro-RO" sz="1400" dirty="0"/>
              <a:t>V2 = Asteroid 204 tratat cu Sprintene (2 mL/L apă);</a:t>
            </a:r>
          </a:p>
          <a:p>
            <a:pPr algn="just"/>
            <a:r>
              <a:rPr lang="ro-RO" sz="1400" dirty="0"/>
              <a:t>V3 = Asteroid 204 tratat cu Kelpak (2 mL/L apă)</a:t>
            </a:r>
          </a:p>
          <a:p>
            <a:pPr algn="just"/>
            <a:r>
              <a:rPr lang="ro-RO" sz="1400" dirty="0"/>
              <a:t>V4 = Asteroid 204 tratat cu E-Dalgin (2 mL/L apă)</a:t>
            </a:r>
          </a:p>
          <a:p>
            <a:pPr algn="just"/>
            <a:r>
              <a:rPr lang="ro-RO" sz="1400" dirty="0"/>
              <a:t>V5 = Asteroid 204 tratat cu Sprintene (2 mL/L apă) + Kelpak (2 mL/L apă)</a:t>
            </a:r>
          </a:p>
          <a:p>
            <a:pPr algn="just"/>
            <a:r>
              <a:rPr lang="ro-RO" sz="1400" dirty="0"/>
              <a:t>V6 = Asteroid 204 tratat cu Sprintene (2 mL/L apă) + E-Dalgin (2 mL/L apă)</a:t>
            </a:r>
            <a:endParaRPr lang="en-GB" sz="1400" dirty="0"/>
          </a:p>
          <a:p>
            <a:pPr algn="just"/>
            <a:endParaRPr lang="ro-RO" sz="1400" dirty="0"/>
          </a:p>
          <a:p>
            <a:pPr algn="just"/>
            <a:r>
              <a:rPr lang="ro-RO" sz="1400" dirty="0"/>
              <a:t>Pentru pătlăgele vinete, variantele experimentale au fost următoarele:</a:t>
            </a:r>
          </a:p>
          <a:p>
            <a:pPr algn="just"/>
            <a:r>
              <a:rPr lang="ro-RO" sz="1400" dirty="0"/>
              <a:t>V1 = Luiza netratat</a:t>
            </a:r>
          </a:p>
          <a:p>
            <a:pPr algn="just"/>
            <a:r>
              <a:rPr lang="ro-RO" sz="1400" dirty="0"/>
              <a:t>V2 = Luiza tratat cu Sprintene (2 mL/L apă);</a:t>
            </a:r>
          </a:p>
          <a:p>
            <a:pPr algn="just"/>
            <a:r>
              <a:rPr lang="ro-RO" sz="1400" dirty="0"/>
              <a:t>V3 = Luiza tratat cu Kelpak (2 mL/L apă)</a:t>
            </a:r>
          </a:p>
          <a:p>
            <a:pPr algn="just"/>
            <a:r>
              <a:rPr lang="ro-RO" sz="1400" dirty="0"/>
              <a:t>V4 = Luiza tratat cu E-Dalgin (2 mL/L apă)</a:t>
            </a:r>
          </a:p>
          <a:p>
            <a:pPr algn="just"/>
            <a:r>
              <a:rPr lang="ro-RO" sz="1400" dirty="0"/>
              <a:t>V5 = Luiza tratat cu Sprintene (2 mL/L apă) + Kelpak (2 mL/L apă)</a:t>
            </a:r>
          </a:p>
          <a:p>
            <a:pPr algn="just"/>
            <a:r>
              <a:rPr lang="ro-RO" sz="1400" dirty="0"/>
              <a:t>V6 = Luiza tratat cu Sprintene (2 mL/L apă) + E-Dalgin (2 mL/L apă)</a:t>
            </a:r>
          </a:p>
        </p:txBody>
      </p:sp>
      <p:sp>
        <p:nvSpPr>
          <p:cNvPr id="33" name="Up Arrow Callout 4">
            <a:extLst>
              <a:ext uri="{FF2B5EF4-FFF2-40B4-BE49-F238E27FC236}">
                <a16:creationId xmlns:a16="http://schemas.microsoft.com/office/drawing/2014/main" id="{8B58ECF7-0E86-C5CF-A03A-6C34D3CF4C1E}"/>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Tree>
    <p:extLst>
      <p:ext uri="{BB962C8B-B14F-4D97-AF65-F5344CB8AC3E}">
        <p14:creationId xmlns:p14="http://schemas.microsoft.com/office/powerpoint/2010/main" val="12984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5E44-D633-EB31-795E-DED238BA3ECB}"/>
            </a:ext>
          </a:extLst>
        </p:cNvPr>
        <p:cNvGrpSpPr/>
        <p:nvPr/>
      </p:nvGrpSpPr>
      <p:grpSpPr>
        <a:xfrm>
          <a:off x="0" y="0"/>
          <a:ext cx="0" cy="0"/>
          <a:chOff x="0" y="0"/>
          <a:chExt cx="0" cy="0"/>
        </a:xfrm>
      </p:grpSpPr>
      <p:pic>
        <p:nvPicPr>
          <p:cNvPr id="20" name="Picture 5" descr="antet">
            <a:extLst>
              <a:ext uri="{FF2B5EF4-FFF2-40B4-BE49-F238E27FC236}">
                <a16:creationId xmlns:a16="http://schemas.microsoft.com/office/drawing/2014/main" id="{64F8071E-F97F-4FF2-74BC-A53AE9D74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576262" cy="57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id="{3302C67B-2634-059A-405A-7A17F990B1AD}"/>
              </a:ext>
            </a:extLst>
          </p:cNvPr>
          <p:cNvSpPr txBox="1">
            <a:spLocks noChangeArrowheads="1"/>
          </p:cNvSpPr>
          <p:nvPr/>
        </p:nvSpPr>
        <p:spPr bwMode="auto">
          <a:xfrm>
            <a:off x="1476375" y="333375"/>
            <a:ext cx="6408738" cy="442913"/>
          </a:xfrm>
          <a:prstGeom prst="rect">
            <a:avLst/>
          </a:prstGeom>
          <a:solidFill>
            <a:schemeClr val="accent2">
              <a:lumMod val="40000"/>
              <a:lumOff val="60000"/>
            </a:schemeClr>
          </a:solidFill>
          <a:ln>
            <a:noFill/>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auto" hangingPunct="1">
              <a:spcBef>
                <a:spcPct val="0"/>
              </a:spcBef>
              <a:spcAft>
                <a:spcPts val="0"/>
              </a:spcAft>
              <a:buClrTx/>
              <a:buSzTx/>
              <a:buFontTx/>
              <a:buNone/>
              <a:defRPr/>
            </a:pPr>
            <a:r>
              <a:rPr lang="ro-RO" altLang="ro-RO" sz="2300" b="1" dirty="0">
                <a:solidFill>
                  <a:schemeClr val="tx2"/>
                </a:solidFill>
                <a:latin typeface="Times New Roman" panose="02020603050405020304" pitchFamily="18" charset="0"/>
                <a:cs typeface="Times New Roman" panose="02020603050405020304" pitchFamily="18" charset="0"/>
              </a:rPr>
              <a:t>PLAN  SECTORIAL  ADER 2026</a:t>
            </a:r>
            <a:endParaRPr lang="en-US" altLang="ro-RO" sz="2300" b="1" dirty="0">
              <a:solidFill>
                <a:schemeClr val="tx2"/>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54E4F6E-EB8D-38DD-6461-DAF8A4A1A764}"/>
              </a:ext>
            </a:extLst>
          </p:cNvPr>
          <p:cNvSpPr txBox="1"/>
          <p:nvPr/>
        </p:nvSpPr>
        <p:spPr>
          <a:xfrm>
            <a:off x="2394613" y="896035"/>
            <a:ext cx="4538662" cy="3231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eaLnBrk="1" hangingPunct="1">
              <a:defRPr/>
            </a:pPr>
            <a:r>
              <a:rPr lang="en-US" altLang="ro-RO" sz="1500" b="1" dirty="0" err="1">
                <a:latin typeface="Times New Roman" pitchFamily="18" charset="0"/>
                <a:cs typeface="Times New Roman" pitchFamily="18" charset="0"/>
              </a:rPr>
              <a:t>Numărul</a:t>
            </a:r>
            <a:r>
              <a:rPr lang="en-US" altLang="ro-RO" sz="1500" b="1" dirty="0">
                <a:latin typeface="Times New Roman" pitchFamily="18" charset="0"/>
                <a:cs typeface="Times New Roman" pitchFamily="18" charset="0"/>
              </a:rPr>
              <a:t>/</a:t>
            </a:r>
            <a:r>
              <a:rPr lang="en-US" altLang="ro-RO" sz="1500" b="1" dirty="0" err="1">
                <a:latin typeface="Times New Roman" pitchFamily="18" charset="0"/>
                <a:cs typeface="Times New Roman" pitchFamily="18" charset="0"/>
              </a:rPr>
              <a:t>codul</a:t>
            </a:r>
            <a:r>
              <a:rPr lang="en-US" altLang="ro-RO" sz="1500" b="1" dirty="0">
                <a:latin typeface="Times New Roman" pitchFamily="18" charset="0"/>
                <a:cs typeface="Times New Roman" pitchFamily="18" charset="0"/>
              </a:rPr>
              <a:t> </a:t>
            </a:r>
            <a:r>
              <a:rPr lang="en-US" altLang="ro-RO" sz="1500" b="1" dirty="0" err="1">
                <a:latin typeface="Times New Roman" pitchFamily="18" charset="0"/>
                <a:cs typeface="Times New Roman" pitchFamily="18" charset="0"/>
              </a:rPr>
              <a:t>proiectului</a:t>
            </a:r>
            <a:r>
              <a:rPr lang="ro-RO" altLang="ro-RO" sz="1500" b="1" dirty="0">
                <a:latin typeface="Times New Roman" pitchFamily="18" charset="0"/>
                <a:cs typeface="Times New Roman" pitchFamily="18" charset="0"/>
              </a:rPr>
              <a:t> : ADER</a:t>
            </a:r>
            <a:r>
              <a:rPr lang="en-US" altLang="ro-RO" sz="1500" b="1" dirty="0">
                <a:latin typeface="Times New Roman" pitchFamily="18" charset="0"/>
                <a:cs typeface="Times New Roman" pitchFamily="18" charset="0"/>
              </a:rPr>
              <a:t> </a:t>
            </a:r>
            <a:r>
              <a:rPr lang="ro-RO" altLang="ro-RO" sz="1500" b="1" dirty="0">
                <a:latin typeface="Times New Roman" pitchFamily="18" charset="0"/>
                <a:cs typeface="Times New Roman" pitchFamily="18" charset="0"/>
              </a:rPr>
              <a:t>6.3.8 – Faza </a:t>
            </a:r>
            <a:r>
              <a:rPr lang="en-GB" altLang="ro-RO" sz="1500" b="1" dirty="0">
                <a:latin typeface="Times New Roman" pitchFamily="18" charset="0"/>
                <a:cs typeface="Times New Roman" pitchFamily="18" charset="0"/>
              </a:rPr>
              <a:t>4</a:t>
            </a:r>
            <a:endParaRPr lang="en-US" altLang="ro-RO" sz="2300" b="1"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4ADB6EEE-3AC5-4F75-8E2E-88B31FDC1629}"/>
              </a:ext>
            </a:extLst>
          </p:cNvPr>
          <p:cNvSpPr txBox="1"/>
          <p:nvPr/>
        </p:nvSpPr>
        <p:spPr>
          <a:xfrm>
            <a:off x="261246" y="2063012"/>
            <a:ext cx="834198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400" b="1" dirty="0"/>
              <a:t>Primele trei experiențe așezate în câmp </a:t>
            </a:r>
            <a:r>
              <a:rPr lang="ro-RO" sz="1400" dirty="0"/>
              <a:t>au urmărit studiul influenței unor diferite tipuri de mulci, de origine naturală sau din diferite tipuri de folie, asupra producției la tomate, ardei și pătlăgele vinete. </a:t>
            </a:r>
          </a:p>
        </p:txBody>
      </p:sp>
      <p:sp>
        <p:nvSpPr>
          <p:cNvPr id="33" name="Up Arrow Callout 4">
            <a:extLst>
              <a:ext uri="{FF2B5EF4-FFF2-40B4-BE49-F238E27FC236}">
                <a16:creationId xmlns:a16="http://schemas.microsoft.com/office/drawing/2014/main" id="{D444AAFB-E873-5C7A-89B7-B076F11560AA}"/>
              </a:ext>
            </a:extLst>
          </p:cNvPr>
          <p:cNvSpPr/>
          <p:nvPr/>
        </p:nvSpPr>
        <p:spPr bwMode="auto">
          <a:xfrm>
            <a:off x="756444" y="1369941"/>
            <a:ext cx="7131050" cy="542330"/>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lIns="149352" tIns="149352" rIns="149352" bIns="149352" anchor="ct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lnSpc>
                <a:spcPct val="90000"/>
              </a:lnSpc>
              <a:spcBef>
                <a:spcPts val="0"/>
              </a:spcBef>
              <a:spcAft>
                <a:spcPct val="35000"/>
              </a:spcAft>
              <a:defRPr/>
            </a:pPr>
            <a:r>
              <a:rPr lang="ro-RO" altLang="en-US" sz="2000" b="1" dirty="0">
                <a:latin typeface="Times New Roman" panose="02020603050405020304" pitchFamily="18" charset="0"/>
                <a:cs typeface="Times New Roman" panose="02020603050405020304" pitchFamily="18" charset="0"/>
              </a:rPr>
              <a:t>ACTIVITATEA </a:t>
            </a:r>
            <a:r>
              <a:rPr lang="en-GB" altLang="en-US" sz="2000" b="1" dirty="0">
                <a:latin typeface="Times New Roman" panose="02020603050405020304" pitchFamily="18" charset="0"/>
                <a:cs typeface="Times New Roman" panose="02020603050405020304" pitchFamily="18" charset="0"/>
              </a:rPr>
              <a:t>4</a:t>
            </a:r>
            <a:r>
              <a:rPr lang="ro-RO" altLang="en-US" sz="2000" b="1" dirty="0">
                <a:latin typeface="Times New Roman" panose="02020603050405020304" pitchFamily="18" charset="0"/>
                <a:cs typeface="Times New Roman" panose="02020603050405020304" pitchFamily="18" charset="0"/>
              </a:rPr>
              <a:t>.1 – E</a:t>
            </a:r>
            <a:r>
              <a:rPr lang="en-GB" altLang="en-US" sz="2000" b="1" dirty="0" err="1">
                <a:latin typeface="Times New Roman" panose="02020603050405020304" pitchFamily="18" charset="0"/>
                <a:cs typeface="Times New Roman" panose="02020603050405020304" pitchFamily="18" charset="0"/>
              </a:rPr>
              <a:t>laborarea</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modelului</a:t>
            </a:r>
            <a:r>
              <a:rPr lang="en-GB" altLang="en-US" sz="2000" b="1" dirty="0">
                <a:latin typeface="Times New Roman" panose="02020603050405020304" pitchFamily="18" charset="0"/>
                <a:cs typeface="Times New Roman" panose="02020603050405020304" pitchFamily="18" charset="0"/>
              </a:rPr>
              <a:t> experimental </a:t>
            </a:r>
            <a:r>
              <a:rPr lang="en-GB" altLang="en-US" sz="2000" b="1" dirty="0" err="1">
                <a:latin typeface="Times New Roman" panose="02020603050405020304" pitchFamily="18" charset="0"/>
                <a:cs typeface="Times New Roman" panose="02020603050405020304" pitchFamily="18" charset="0"/>
              </a:rPr>
              <a:t>în</a:t>
            </a:r>
            <a:r>
              <a:rPr lang="en-GB" altLang="en-US" sz="2000" b="1" dirty="0">
                <a:latin typeface="Times New Roman" panose="02020603050405020304" pitchFamily="18" charset="0"/>
                <a:cs typeface="Times New Roman" panose="02020603050405020304" pitchFamily="18" charset="0"/>
              </a:rPr>
              <a:t> </a:t>
            </a:r>
            <a:r>
              <a:rPr lang="en-GB" altLang="en-US" sz="2000" b="1" dirty="0" err="1">
                <a:latin typeface="Times New Roman" panose="02020603050405020304" pitchFamily="18" charset="0"/>
                <a:cs typeface="Times New Roman" panose="02020603050405020304" pitchFamily="18" charset="0"/>
              </a:rPr>
              <a:t>seră</a:t>
            </a:r>
            <a:endParaRPr lang="en-US" altLang="en-US" sz="2000" dirty="0">
              <a:latin typeface="Lucida Sans Unicode" panose="020B0602030504020204" pitchFamily="34" charset="0"/>
            </a:endParaRPr>
          </a:p>
        </p:txBody>
      </p:sp>
      <p:sp>
        <p:nvSpPr>
          <p:cNvPr id="3" name="TextBox 2">
            <a:extLst>
              <a:ext uri="{FF2B5EF4-FFF2-40B4-BE49-F238E27FC236}">
                <a16:creationId xmlns:a16="http://schemas.microsoft.com/office/drawing/2014/main" id="{A6EE9BB1-F145-7718-C58A-364B97C70F6C}"/>
              </a:ext>
            </a:extLst>
          </p:cNvPr>
          <p:cNvSpPr txBox="1"/>
          <p:nvPr/>
        </p:nvSpPr>
        <p:spPr>
          <a:xfrm>
            <a:off x="261246" y="2851304"/>
            <a:ext cx="3750315"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ardei</a:t>
            </a:r>
            <a:r>
              <a:rPr lang="ro-RO" sz="1200" dirty="0"/>
              <a:t> variantele experimentale sunt următoarele:</a:t>
            </a:r>
          </a:p>
          <a:p>
            <a:pPr algn="just"/>
            <a:r>
              <a:rPr lang="ro-RO" sz="1200" dirty="0"/>
              <a:t>V1 = Asteroid 204 pe folie transparentă;</a:t>
            </a:r>
          </a:p>
          <a:p>
            <a:pPr algn="just"/>
            <a:r>
              <a:rPr lang="ro-RO" sz="1200" dirty="0"/>
              <a:t>V2 = Asteroid 204 pe folie neagră;</a:t>
            </a:r>
          </a:p>
          <a:p>
            <a:pPr algn="just"/>
            <a:r>
              <a:rPr lang="ro-RO" sz="1200" dirty="0"/>
              <a:t>V3 = Asteroid 204 pe folie albă – neagră;</a:t>
            </a:r>
          </a:p>
          <a:p>
            <a:pPr algn="just"/>
            <a:r>
              <a:rPr lang="ro-RO" sz="1200" dirty="0"/>
              <a:t>V4 = Asteroid 204 pe folie maro;</a:t>
            </a:r>
          </a:p>
          <a:p>
            <a:pPr algn="just"/>
            <a:r>
              <a:rPr lang="ro-RO" sz="1200" dirty="0"/>
              <a:t>V5 = Asteroid 204 pe mulci din paie și scoarță;</a:t>
            </a:r>
          </a:p>
          <a:p>
            <a:pPr algn="just"/>
            <a:r>
              <a:rPr lang="ro-RO" sz="1200" dirty="0"/>
              <a:t>V6 = Asteroid 204 pe teren nemulcit.</a:t>
            </a:r>
          </a:p>
        </p:txBody>
      </p:sp>
      <p:sp>
        <p:nvSpPr>
          <p:cNvPr id="4" name="TextBox 3">
            <a:extLst>
              <a:ext uri="{FF2B5EF4-FFF2-40B4-BE49-F238E27FC236}">
                <a16:creationId xmlns:a16="http://schemas.microsoft.com/office/drawing/2014/main" id="{CFAD1430-CF09-4506-0811-FD882B692CE9}"/>
              </a:ext>
            </a:extLst>
          </p:cNvPr>
          <p:cNvSpPr txBox="1"/>
          <p:nvPr/>
        </p:nvSpPr>
        <p:spPr>
          <a:xfrm>
            <a:off x="4748981" y="2851304"/>
            <a:ext cx="385355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tomate</a:t>
            </a:r>
            <a:r>
              <a:rPr lang="ro-RO" sz="1200" dirty="0"/>
              <a:t>, variantele experimentale sunt următoarele:</a:t>
            </a:r>
          </a:p>
          <a:p>
            <a:pPr algn="just"/>
            <a:r>
              <a:rPr lang="ro-RO" sz="1200" dirty="0"/>
              <a:t>V1 = Pontica 102 pe folie transparentă;</a:t>
            </a:r>
          </a:p>
          <a:p>
            <a:pPr algn="just"/>
            <a:r>
              <a:rPr lang="ro-RO" sz="1200" dirty="0"/>
              <a:t>V2 = Pontica 102 pe folie neagră;</a:t>
            </a:r>
          </a:p>
          <a:p>
            <a:pPr algn="just"/>
            <a:r>
              <a:rPr lang="ro-RO" sz="1200" dirty="0"/>
              <a:t>V3 = Pontica 102 pe folie albă – neagră;</a:t>
            </a:r>
          </a:p>
          <a:p>
            <a:pPr algn="just"/>
            <a:r>
              <a:rPr lang="ro-RO" sz="1200" dirty="0"/>
              <a:t>V4 = Pontica 102 pe folie maro;</a:t>
            </a:r>
          </a:p>
          <a:p>
            <a:pPr algn="just"/>
            <a:r>
              <a:rPr lang="ro-RO" sz="1200" dirty="0"/>
              <a:t>V5 = Pontica 102 pe mulci din paie și scoarță;</a:t>
            </a:r>
          </a:p>
          <a:p>
            <a:pPr algn="just"/>
            <a:r>
              <a:rPr lang="ro-RO" sz="1200" dirty="0"/>
              <a:t>V6 = Pontica 102 pe teren nemulcit</a:t>
            </a:r>
          </a:p>
        </p:txBody>
      </p:sp>
      <p:sp>
        <p:nvSpPr>
          <p:cNvPr id="2" name="TextBox 1">
            <a:extLst>
              <a:ext uri="{FF2B5EF4-FFF2-40B4-BE49-F238E27FC236}">
                <a16:creationId xmlns:a16="http://schemas.microsoft.com/office/drawing/2014/main" id="{A6DF30B1-D5C8-B948-E628-60304A33EB5A}"/>
              </a:ext>
            </a:extLst>
          </p:cNvPr>
          <p:cNvSpPr txBox="1"/>
          <p:nvPr/>
        </p:nvSpPr>
        <p:spPr>
          <a:xfrm>
            <a:off x="2557078" y="4596635"/>
            <a:ext cx="375031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defTabSz="457200" eaLnBrk="0" fontAlgn="base" hangingPunct="0">
              <a:spcBef>
                <a:spcPct val="0"/>
              </a:spcBef>
              <a:spcAft>
                <a:spcPct val="0"/>
              </a:spcAft>
              <a:defRPr>
                <a:solidFill>
                  <a:schemeClr val="tx1"/>
                </a:solidFill>
                <a:latin typeface="Corbel" pitchFamily="34" charset="0"/>
              </a:defRPr>
            </a:lvl6pPr>
            <a:lvl7pPr marL="2971800" indent="-228600" defTabSz="457200" eaLnBrk="0" fontAlgn="base" hangingPunct="0">
              <a:spcBef>
                <a:spcPct val="0"/>
              </a:spcBef>
              <a:spcAft>
                <a:spcPct val="0"/>
              </a:spcAft>
              <a:defRPr>
                <a:solidFill>
                  <a:schemeClr val="tx1"/>
                </a:solidFill>
                <a:latin typeface="Corbel" pitchFamily="34" charset="0"/>
              </a:defRPr>
            </a:lvl7pPr>
            <a:lvl8pPr marL="3429000" indent="-228600" defTabSz="457200" eaLnBrk="0" fontAlgn="base" hangingPunct="0">
              <a:spcBef>
                <a:spcPct val="0"/>
              </a:spcBef>
              <a:spcAft>
                <a:spcPct val="0"/>
              </a:spcAft>
              <a:defRPr>
                <a:solidFill>
                  <a:schemeClr val="tx1"/>
                </a:solidFill>
                <a:latin typeface="Corbel" pitchFamily="34" charset="0"/>
              </a:defRPr>
            </a:lvl8pPr>
            <a:lvl9pPr marL="3886200" indent="-228600" defTabSz="457200" eaLnBrk="0" fontAlgn="base" hangingPunct="0">
              <a:spcBef>
                <a:spcPct val="0"/>
              </a:spcBef>
              <a:spcAft>
                <a:spcPct val="0"/>
              </a:spcAft>
              <a:defRPr>
                <a:solidFill>
                  <a:schemeClr val="tx1"/>
                </a:solidFill>
                <a:latin typeface="Corbel" pitchFamily="34" charset="0"/>
              </a:defRPr>
            </a:lvl9pPr>
          </a:lstStyle>
          <a:p>
            <a:pPr algn="just"/>
            <a:r>
              <a:rPr lang="ro-RO" sz="1200" dirty="0"/>
              <a:t>La </a:t>
            </a:r>
            <a:r>
              <a:rPr lang="ro-RO" sz="1200" b="1" dirty="0"/>
              <a:t>pătlăgele vinete</a:t>
            </a:r>
            <a:r>
              <a:rPr lang="ro-RO" sz="1200" dirty="0"/>
              <a:t>, variantele experimentale sunt următoarele:</a:t>
            </a:r>
          </a:p>
          <a:p>
            <a:pPr algn="just"/>
            <a:r>
              <a:rPr lang="ro-RO" sz="1200" dirty="0"/>
              <a:t>V1 = Luiza pe folie transparentă;</a:t>
            </a:r>
          </a:p>
          <a:p>
            <a:pPr algn="just"/>
            <a:r>
              <a:rPr lang="ro-RO" sz="1200" dirty="0"/>
              <a:t>V2 = Luiza pe folie neagră;</a:t>
            </a:r>
          </a:p>
          <a:p>
            <a:pPr algn="just"/>
            <a:r>
              <a:rPr lang="ro-RO" sz="1200" dirty="0"/>
              <a:t>V3 = Luiza pe folie albă – neagră;</a:t>
            </a:r>
          </a:p>
          <a:p>
            <a:pPr algn="just"/>
            <a:r>
              <a:rPr lang="ro-RO" sz="1200" dirty="0"/>
              <a:t>V4 = Luiza pe folie maro;</a:t>
            </a:r>
          </a:p>
          <a:p>
            <a:pPr algn="just"/>
            <a:r>
              <a:rPr lang="ro-RO" sz="1200" dirty="0"/>
              <a:t>V5 = Luiza pe mulci din paie și scoarță;</a:t>
            </a:r>
          </a:p>
          <a:p>
            <a:pPr algn="just"/>
            <a:r>
              <a:rPr lang="ro-RO" sz="1200" dirty="0"/>
              <a:t>V6 = Luiza pe teren nemulcit.</a:t>
            </a:r>
          </a:p>
        </p:txBody>
      </p:sp>
    </p:spTree>
    <p:extLst>
      <p:ext uri="{BB962C8B-B14F-4D97-AF65-F5344CB8AC3E}">
        <p14:creationId xmlns:p14="http://schemas.microsoft.com/office/powerpoint/2010/main" val="122436866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72</TotalTime>
  <Words>3412</Words>
  <Application>Microsoft Office PowerPoint</Application>
  <PresentationFormat>Expunere pe ecran (4:3)</PresentationFormat>
  <Paragraphs>217</Paragraphs>
  <Slides>20</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20</vt:i4>
      </vt:variant>
    </vt:vector>
  </HeadingPairs>
  <TitlesOfParts>
    <vt:vector size="26" baseType="lpstr">
      <vt:lpstr>Arial</vt:lpstr>
      <vt:lpstr>Lucida Sans Unicode</vt:lpstr>
      <vt:lpstr>Times New Roman</vt:lpstr>
      <vt:lpstr>Trebuchet MS</vt:lpstr>
      <vt:lpstr>Wingdings 3</vt:lpstr>
      <vt:lpstr>Facet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Delia</dc:creator>
  <cp:lastModifiedBy>Sovarel</cp:lastModifiedBy>
  <cp:revision>9</cp:revision>
  <dcterms:created xsi:type="dcterms:W3CDTF">2025-06-16T17:02:48Z</dcterms:created>
  <dcterms:modified xsi:type="dcterms:W3CDTF">2025-10-23T08:37:25Z</dcterms:modified>
</cp:coreProperties>
</file>