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0"/>
  </p:notesMasterIdLst>
  <p:sldIdLst>
    <p:sldId id="257" r:id="rId2"/>
    <p:sldId id="258" r:id="rId3"/>
    <p:sldId id="259" r:id="rId4"/>
    <p:sldId id="262" r:id="rId5"/>
    <p:sldId id="261" r:id="rId6"/>
    <p:sldId id="263" r:id="rId7"/>
    <p:sldId id="295" r:id="rId8"/>
    <p:sldId id="296" r:id="rId9"/>
    <p:sldId id="299" r:id="rId10"/>
    <p:sldId id="301" r:id="rId11"/>
    <p:sldId id="300" r:id="rId12"/>
    <p:sldId id="302" r:id="rId13"/>
    <p:sldId id="303" r:id="rId14"/>
    <p:sldId id="320" r:id="rId15"/>
    <p:sldId id="282" r:id="rId16"/>
    <p:sldId id="283" r:id="rId17"/>
    <p:sldId id="310" r:id="rId18"/>
    <p:sldId id="311" r:id="rId19"/>
    <p:sldId id="312" r:id="rId20"/>
    <p:sldId id="313" r:id="rId21"/>
    <p:sldId id="314" r:id="rId22"/>
    <p:sldId id="315" r:id="rId23"/>
    <p:sldId id="316" r:id="rId24"/>
    <p:sldId id="321" r:id="rId25"/>
    <p:sldId id="317" r:id="rId26"/>
    <p:sldId id="318" r:id="rId27"/>
    <p:sldId id="319" r:id="rId28"/>
    <p:sldId id="32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65" d="100"/>
          <a:sy n="65" d="100"/>
        </p:scale>
        <p:origin x="145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3DFBB-036F-41BD-9375-72EF71210E3D}" type="datetimeFigureOut">
              <a:rPr lang="en-US" smtClean="0"/>
              <a:t>10/20/2025</a:t>
            </a:fld>
            <a:endParaRPr lang="en-US"/>
          </a:p>
        </p:txBody>
      </p:sp>
      <p:sp>
        <p:nvSpPr>
          <p:cNvPr id="4" name="Substituent imagine diapozitiv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88F66-CE88-4BEC-9EFB-E4F51B6DAF7D}" type="slidenum">
              <a:rPr lang="en-US" smtClean="0"/>
              <a:t>‹#›</a:t>
            </a:fld>
            <a:endParaRPr lang="en-US"/>
          </a:p>
        </p:txBody>
      </p:sp>
    </p:spTree>
    <p:extLst>
      <p:ext uri="{BB962C8B-B14F-4D97-AF65-F5344CB8AC3E}">
        <p14:creationId xmlns:p14="http://schemas.microsoft.com/office/powerpoint/2010/main" val="190186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E8888F66-CE88-4BEC-9EFB-E4F51B6DAF7D}" type="slidenum">
              <a:rPr lang="en-US" smtClean="0"/>
              <a:t>7</a:t>
            </a:fld>
            <a:endParaRPr lang="en-US"/>
          </a:p>
        </p:txBody>
      </p:sp>
    </p:spTree>
    <p:extLst>
      <p:ext uri="{BB962C8B-B14F-4D97-AF65-F5344CB8AC3E}">
        <p14:creationId xmlns:p14="http://schemas.microsoft.com/office/powerpoint/2010/main" val="303496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E8888F66-CE88-4BEC-9EFB-E4F51B6DAF7D}" type="slidenum">
              <a:rPr lang="en-US" smtClean="0"/>
              <a:t>8</a:t>
            </a:fld>
            <a:endParaRPr lang="en-US"/>
          </a:p>
        </p:txBody>
      </p:sp>
    </p:spTree>
    <p:extLst>
      <p:ext uri="{BB962C8B-B14F-4D97-AF65-F5344CB8AC3E}">
        <p14:creationId xmlns:p14="http://schemas.microsoft.com/office/powerpoint/2010/main" val="303496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E8888F66-CE88-4BEC-9EFB-E4F51B6DAF7D}" type="slidenum">
              <a:rPr lang="en-US" smtClean="0"/>
              <a:t>9</a:t>
            </a:fld>
            <a:endParaRPr lang="en-US"/>
          </a:p>
        </p:txBody>
      </p:sp>
    </p:spTree>
    <p:extLst>
      <p:ext uri="{BB962C8B-B14F-4D97-AF65-F5344CB8AC3E}">
        <p14:creationId xmlns:p14="http://schemas.microsoft.com/office/powerpoint/2010/main" val="303496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E8888F66-CE88-4BEC-9EFB-E4F51B6DAF7D}" type="slidenum">
              <a:rPr lang="en-US" smtClean="0"/>
              <a:t>10</a:t>
            </a:fld>
            <a:endParaRPr lang="en-US"/>
          </a:p>
        </p:txBody>
      </p:sp>
    </p:spTree>
    <p:extLst>
      <p:ext uri="{BB962C8B-B14F-4D97-AF65-F5344CB8AC3E}">
        <p14:creationId xmlns:p14="http://schemas.microsoft.com/office/powerpoint/2010/main" val="303496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E8888F66-CE88-4BEC-9EFB-E4F51B6DAF7D}" type="slidenum">
              <a:rPr lang="en-US" smtClean="0"/>
              <a:t>11</a:t>
            </a:fld>
            <a:endParaRPr lang="en-US"/>
          </a:p>
        </p:txBody>
      </p:sp>
    </p:spTree>
    <p:extLst>
      <p:ext uri="{BB962C8B-B14F-4D97-AF65-F5344CB8AC3E}">
        <p14:creationId xmlns:p14="http://schemas.microsoft.com/office/powerpoint/2010/main" val="303496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E8888F66-CE88-4BEC-9EFB-E4F51B6DAF7D}" type="slidenum">
              <a:rPr lang="en-US" smtClean="0"/>
              <a:t>12</a:t>
            </a:fld>
            <a:endParaRPr lang="en-US"/>
          </a:p>
        </p:txBody>
      </p:sp>
    </p:spTree>
    <p:extLst>
      <p:ext uri="{BB962C8B-B14F-4D97-AF65-F5344CB8AC3E}">
        <p14:creationId xmlns:p14="http://schemas.microsoft.com/office/powerpoint/2010/main" val="303496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E8888F66-CE88-4BEC-9EFB-E4F51B6DAF7D}" type="slidenum">
              <a:rPr lang="en-US" smtClean="0"/>
              <a:t>13</a:t>
            </a:fld>
            <a:endParaRPr lang="en-US"/>
          </a:p>
        </p:txBody>
      </p:sp>
    </p:spTree>
    <p:extLst>
      <p:ext uri="{BB962C8B-B14F-4D97-AF65-F5344CB8AC3E}">
        <p14:creationId xmlns:p14="http://schemas.microsoft.com/office/powerpoint/2010/main" val="3034962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D2289-5825-6762-CCFE-FDE4155F072C}"/>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B1E0317B-7F11-1DC8-CBE1-A1095B49FEE8}"/>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DAA48560-C378-52B3-E851-63FAF9D0140D}"/>
              </a:ext>
            </a:extLst>
          </p:cNvPr>
          <p:cNvSpPr>
            <a:spLocks noGrp="1"/>
          </p:cNvSpPr>
          <p:nvPr>
            <p:ph type="body" idx="1"/>
          </p:nvPr>
        </p:nvSpPr>
        <p:spPr/>
        <p:txBody>
          <a:bodyPr/>
          <a:lstStyle/>
          <a:p>
            <a:endParaRPr lang="en-US" dirty="0"/>
          </a:p>
        </p:txBody>
      </p:sp>
      <p:sp>
        <p:nvSpPr>
          <p:cNvPr id="4" name="Substituent număr diapozitiv 3">
            <a:extLst>
              <a:ext uri="{FF2B5EF4-FFF2-40B4-BE49-F238E27FC236}">
                <a16:creationId xmlns:a16="http://schemas.microsoft.com/office/drawing/2014/main" id="{5DD5007E-E8EE-C699-2769-93DEDEC8F738}"/>
              </a:ext>
            </a:extLst>
          </p:cNvPr>
          <p:cNvSpPr>
            <a:spLocks noGrp="1"/>
          </p:cNvSpPr>
          <p:nvPr>
            <p:ph type="sldNum" sz="quarter" idx="5"/>
          </p:nvPr>
        </p:nvSpPr>
        <p:spPr/>
        <p:txBody>
          <a:bodyPr/>
          <a:lstStyle/>
          <a:p>
            <a:fld id="{E8888F66-CE88-4BEC-9EFB-E4F51B6DAF7D}" type="slidenum">
              <a:rPr lang="en-US" smtClean="0"/>
              <a:t>14</a:t>
            </a:fld>
            <a:endParaRPr lang="en-US"/>
          </a:p>
        </p:txBody>
      </p:sp>
    </p:spTree>
    <p:extLst>
      <p:ext uri="{BB962C8B-B14F-4D97-AF65-F5344CB8AC3E}">
        <p14:creationId xmlns:p14="http://schemas.microsoft.com/office/powerpoint/2010/main" val="706454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10/20/2025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53295" y="1007591"/>
            <a:ext cx="1728191" cy="338555"/>
          </a:xfrm>
          <a:prstGeom prst="rect">
            <a:avLst/>
          </a:prstGeom>
          <a:solidFill>
            <a:schemeClr val="accent3">
              <a:lumMod val="95000"/>
            </a:schemeClr>
          </a:solidFill>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ro-RO"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CONTRACTOR:</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100" name="Picture 5" descr="ant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720725" cy="7191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00338" y="1885950"/>
            <a:ext cx="4032250" cy="3238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a:t>
            </a:r>
            <a:endParaRPr lang="en-US" altLang="ro-RO" sz="2300" b="1" dirty="0">
              <a:latin typeface="Times New Roman" pitchFamily="18" charset="0"/>
              <a:cs typeface="Times New Roman" pitchFamily="18" charset="0"/>
            </a:endParaRPr>
          </a:p>
        </p:txBody>
      </p:sp>
      <p:sp>
        <p:nvSpPr>
          <p:cNvPr id="10" name="TextBox 9"/>
          <p:cNvSpPr txBox="1"/>
          <p:nvPr/>
        </p:nvSpPr>
        <p:spPr>
          <a:xfrm>
            <a:off x="3276600" y="981075"/>
            <a:ext cx="5400675" cy="5445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eaLnBrk="1" hangingPunct="1">
              <a:defRPr/>
            </a:pPr>
            <a:r>
              <a:rPr lang="pt-BR" altLang="ro-RO" sz="1300" b="1" dirty="0">
                <a:latin typeface="Times New Roman" pitchFamily="18" charset="0"/>
                <a:cs typeface="Times New Roman" pitchFamily="18" charset="0"/>
              </a:rPr>
              <a:t>INSTITUTUL DE CERCETARE – </a:t>
            </a:r>
            <a:r>
              <a:rPr lang="ro-RO" altLang="ro-RO" sz="1300" b="1" dirty="0">
                <a:latin typeface="Times New Roman" pitchFamily="18" charset="0"/>
                <a:cs typeface="Times New Roman" pitchFamily="18" charset="0"/>
              </a:rPr>
              <a:t> </a:t>
            </a:r>
            <a:r>
              <a:rPr lang="pt-BR" altLang="ro-RO" sz="1300" b="1" dirty="0">
                <a:latin typeface="Times New Roman" pitchFamily="18" charset="0"/>
                <a:cs typeface="Times New Roman" pitchFamily="18" charset="0"/>
              </a:rPr>
              <a:t>DEZVOLTARE</a:t>
            </a:r>
            <a:endParaRPr lang="ro-RO" altLang="ro-RO" sz="1300" b="1" dirty="0">
              <a:latin typeface="Times New Roman" pitchFamily="18" charset="0"/>
              <a:cs typeface="Times New Roman" pitchFamily="18" charset="0"/>
            </a:endParaRPr>
          </a:p>
          <a:p>
            <a:pPr algn="ctr" eaLnBrk="1" hangingPunct="1">
              <a:defRPr/>
            </a:pPr>
            <a:r>
              <a:rPr lang="pt-BR" altLang="ro-RO" sz="1300" b="1" dirty="0">
                <a:latin typeface="Times New Roman" pitchFamily="18" charset="0"/>
                <a:cs typeface="Times New Roman" pitchFamily="18" charset="0"/>
              </a:rPr>
              <a:t>PENTRU LEGUMICULTURĂ ŞI</a:t>
            </a:r>
            <a:r>
              <a:rPr lang="ro-RO" altLang="ro-RO" sz="1300" b="1" dirty="0">
                <a:latin typeface="Times New Roman" pitchFamily="18" charset="0"/>
                <a:cs typeface="Times New Roman" pitchFamily="18" charset="0"/>
              </a:rPr>
              <a:t> </a:t>
            </a:r>
            <a:r>
              <a:rPr lang="pt-BR" altLang="ro-RO" sz="1300" b="1" dirty="0">
                <a:latin typeface="Times New Roman" pitchFamily="18" charset="0"/>
                <a:cs typeface="Times New Roman" pitchFamily="18" charset="0"/>
              </a:rPr>
              <a:t>FLORICULTURĂ</a:t>
            </a:r>
            <a:r>
              <a:rPr lang="ro-RO" altLang="ro-RO" sz="1300" b="1" dirty="0">
                <a:latin typeface="Times New Roman" pitchFamily="18" charset="0"/>
                <a:cs typeface="Times New Roman" pitchFamily="18" charset="0"/>
              </a:rPr>
              <a:t> </a:t>
            </a:r>
            <a:r>
              <a:rPr lang="pt-BR" altLang="ro-RO" sz="1300" b="1" dirty="0">
                <a:latin typeface="Times New Roman" pitchFamily="18" charset="0"/>
                <a:cs typeface="Times New Roman" pitchFamily="18" charset="0"/>
              </a:rPr>
              <a:t>- VIDRA</a:t>
            </a:r>
            <a:endParaRPr lang="en-US" altLang="ro-RO" sz="1300" b="1" dirty="0">
              <a:latin typeface="Times New Roman" pitchFamily="18" charset="0"/>
              <a:cs typeface="Times New Roman" pitchFamily="18" charset="0"/>
            </a:endParaRPr>
          </a:p>
        </p:txBody>
      </p:sp>
      <p:sp>
        <p:nvSpPr>
          <p:cNvPr id="12" name="TextBox 11"/>
          <p:cNvSpPr txBox="1"/>
          <p:nvPr/>
        </p:nvSpPr>
        <p:spPr>
          <a:xfrm>
            <a:off x="1692275" y="2636838"/>
            <a:ext cx="2520950" cy="30797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en-US" sz="1400" b="1" dirty="0" err="1">
                <a:solidFill>
                  <a:schemeClr val="tx1"/>
                </a:solidFill>
                <a:latin typeface="Times New Roman" pitchFamily="18" charset="0"/>
                <a:cs typeface="Times New Roman" pitchFamily="18" charset="0"/>
              </a:rPr>
              <a:t>Anul</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începerii</a:t>
            </a:r>
            <a:r>
              <a:rPr lang="en-US" sz="1400" b="1" dirty="0">
                <a:solidFill>
                  <a:schemeClr val="tx1"/>
                </a:solidFill>
                <a:latin typeface="Times New Roman" pitchFamily="18" charset="0"/>
                <a:cs typeface="Times New Roman" pitchFamily="18" charset="0"/>
              </a:rPr>
              <a:t> </a:t>
            </a:r>
            <a:r>
              <a:rPr lang="ro-RO" sz="1400" b="1" dirty="0">
                <a:solidFill>
                  <a:schemeClr val="tx1"/>
                </a:solidFill>
                <a:latin typeface="Times New Roman" pitchFamily="18" charset="0"/>
                <a:cs typeface="Times New Roman" pitchFamily="18" charset="0"/>
              </a:rPr>
              <a:t>:</a:t>
            </a:r>
            <a:r>
              <a:rPr lang="en-US" sz="1400" b="1" dirty="0">
                <a:solidFill>
                  <a:schemeClr val="tx1"/>
                </a:solidFill>
                <a:latin typeface="Times New Roman" pitchFamily="18" charset="0"/>
                <a:cs typeface="Times New Roman" pitchFamily="18" charset="0"/>
              </a:rPr>
              <a:t> </a:t>
            </a:r>
            <a:r>
              <a:rPr lang="ro-RO" sz="1400" b="1" dirty="0">
                <a:solidFill>
                  <a:schemeClr val="tx1"/>
                </a:solidFill>
                <a:latin typeface="Times New Roman" pitchFamily="18" charset="0"/>
                <a:cs typeface="Times New Roman" pitchFamily="18" charset="0"/>
              </a:rPr>
              <a:t>21.</a:t>
            </a:r>
            <a:r>
              <a:rPr lang="en-US" sz="1400" b="1" dirty="0">
                <a:solidFill>
                  <a:schemeClr val="tx1"/>
                </a:solidFill>
                <a:latin typeface="Times New Roman" pitchFamily="18" charset="0"/>
                <a:cs typeface="Times New Roman" pitchFamily="18" charset="0"/>
              </a:rPr>
              <a:t>0</a:t>
            </a:r>
            <a:r>
              <a:rPr lang="ro-RO" sz="1400" b="1" dirty="0">
                <a:solidFill>
                  <a:schemeClr val="tx1"/>
                </a:solidFill>
                <a:latin typeface="Times New Roman" pitchFamily="18" charset="0"/>
                <a:cs typeface="Times New Roman" pitchFamily="18" charset="0"/>
              </a:rPr>
              <a:t>7.2023</a:t>
            </a:r>
            <a:endParaRPr lang="en-US" sz="1400" b="1" dirty="0">
              <a:solidFill>
                <a:schemeClr val="tx1"/>
              </a:solidFill>
              <a:latin typeface="Times New Roman" pitchFamily="18" charset="0"/>
              <a:cs typeface="Times New Roman" pitchFamily="18" charset="0"/>
            </a:endParaRPr>
          </a:p>
        </p:txBody>
      </p:sp>
      <p:sp>
        <p:nvSpPr>
          <p:cNvPr id="13" name="TextBox 12"/>
          <p:cNvSpPr txBox="1"/>
          <p:nvPr/>
        </p:nvSpPr>
        <p:spPr>
          <a:xfrm>
            <a:off x="4932363" y="2636838"/>
            <a:ext cx="2520950" cy="3238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Anul</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finalizării:</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05.10.20</a:t>
            </a:r>
            <a:r>
              <a:rPr lang="en-US" altLang="ro-RO" sz="1500" b="1" dirty="0">
                <a:latin typeface="Times New Roman" pitchFamily="18" charset="0"/>
                <a:cs typeface="Times New Roman" pitchFamily="18" charset="0"/>
              </a:rPr>
              <a:t>2</a:t>
            </a:r>
            <a:r>
              <a:rPr lang="ro-RO" altLang="ro-RO" sz="1500" b="1" dirty="0">
                <a:latin typeface="Times New Roman" pitchFamily="18" charset="0"/>
                <a:cs typeface="Times New Roman" pitchFamily="18" charset="0"/>
              </a:rPr>
              <a:t>6</a:t>
            </a:r>
            <a:endParaRPr lang="en-US" altLang="ro-RO" sz="2300" dirty="0">
              <a:solidFill>
                <a:schemeClr val="bg1"/>
              </a:solidFill>
              <a:latin typeface="Times New Roman" pitchFamily="18" charset="0"/>
              <a:cs typeface="Times New Roman" pitchFamily="18" charset="0"/>
            </a:endParaRPr>
          </a:p>
        </p:txBody>
      </p:sp>
      <p:sp>
        <p:nvSpPr>
          <p:cNvPr id="15" name="TextBox 14"/>
          <p:cNvSpPr txBox="1"/>
          <p:nvPr/>
        </p:nvSpPr>
        <p:spPr>
          <a:xfrm>
            <a:off x="395288" y="3122613"/>
            <a:ext cx="8353425" cy="954107"/>
          </a:xfrm>
          <a:prstGeom prst="rect">
            <a:avLst/>
          </a:prstGeom>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just">
              <a:defRPr/>
            </a:pPr>
            <a:r>
              <a:rPr lang="en-US" altLang="en-US" sz="2000" b="1" dirty="0" err="1">
                <a:latin typeface="Times New Roman" pitchFamily="18" charset="0"/>
                <a:cs typeface="Times New Roman" pitchFamily="18" charset="0"/>
              </a:rPr>
              <a:t>Denumirea</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proiectului</a:t>
            </a:r>
            <a:r>
              <a:rPr lang="en-US" altLang="en-US" sz="2000" b="1" dirty="0">
                <a:latin typeface="Times New Roman" pitchFamily="18" charset="0"/>
                <a:cs typeface="Times New Roman" pitchFamily="18" charset="0"/>
              </a:rPr>
              <a:t>:</a:t>
            </a:r>
            <a:r>
              <a:rPr lang="ro-RO" altLang="en-US" sz="2000" b="1" dirty="0">
                <a:latin typeface="Times New Roman" pitchFamily="18" charset="0"/>
                <a:cs typeface="Times New Roman" pitchFamily="18" charset="0"/>
              </a:rPr>
              <a:t> </a:t>
            </a:r>
            <a:r>
              <a:rPr lang="ro-RO" altLang="en-US" b="1" dirty="0">
                <a:latin typeface="Times New Roman" pitchFamily="18" charset="0"/>
                <a:cs typeface="Arial" pitchFamily="34" charset="0"/>
              </a:rPr>
              <a:t>”</a:t>
            </a:r>
            <a:r>
              <a:rPr lang="ro-RO" b="1" dirty="0">
                <a:latin typeface="Times New Roman" pitchFamily="18" charset="0"/>
                <a:cs typeface="Arial" pitchFamily="34" charset="0"/>
              </a:rPr>
              <a:t>Influenţa unor măsuri tehnologice inovative pentru cultura legumelor în câmp, în vederea atenuării efectelor schimbărilor climatice; fundamentarea  de metode agrofitotehnice</a:t>
            </a:r>
            <a:r>
              <a:rPr lang="it-IT" altLang="en-US" b="1" dirty="0">
                <a:latin typeface="Times New Roman" pitchFamily="18" charset="0"/>
                <a:cs typeface="Arial" pitchFamily="34" charset="0"/>
              </a:rPr>
              <a:t> </a:t>
            </a:r>
            <a:r>
              <a:rPr lang="ro-RO" altLang="en-US" b="1" dirty="0">
                <a:latin typeface="Times New Roman" pitchFamily="18" charset="0"/>
                <a:cs typeface="Times New Roman" pitchFamily="18" charset="0"/>
              </a:rPr>
              <a:t>”</a:t>
            </a:r>
            <a:endParaRPr lang="en-US" altLang="en-US" b="1" i="1" dirty="0">
              <a:latin typeface="Times New Roman" pitchFamily="18" charset="0"/>
              <a:cs typeface="Times New Roman" pitchFamily="18" charset="0"/>
            </a:endParaRPr>
          </a:p>
        </p:txBody>
      </p:sp>
      <p:sp>
        <p:nvSpPr>
          <p:cNvPr id="16" name="TextBox 15"/>
          <p:cNvSpPr txBox="1"/>
          <p:nvPr/>
        </p:nvSpPr>
        <p:spPr>
          <a:xfrm>
            <a:off x="684213" y="4376738"/>
            <a:ext cx="7740650" cy="67710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just">
              <a:defRPr/>
            </a:pPr>
            <a:r>
              <a:rPr lang="en-US" altLang="ro-RO" sz="1900" b="1" dirty="0" err="1">
                <a:latin typeface="Times New Roman" pitchFamily="18" charset="0"/>
                <a:cs typeface="Times New Roman" pitchFamily="18" charset="0"/>
              </a:rPr>
              <a:t>Denumirea</a:t>
            </a:r>
            <a:r>
              <a:rPr lang="en-US" altLang="ro-RO" sz="1900" b="1" dirty="0">
                <a:latin typeface="Times New Roman" pitchFamily="18" charset="0"/>
                <a:cs typeface="Times New Roman" pitchFamily="18" charset="0"/>
              </a:rPr>
              <a:t> </a:t>
            </a:r>
            <a:r>
              <a:rPr lang="ro-RO" altLang="ro-RO" sz="1900" b="1" dirty="0">
                <a:latin typeface="Times New Roman" pitchFamily="18" charset="0"/>
                <a:cs typeface="Times New Roman" pitchFamily="18" charset="0"/>
              </a:rPr>
              <a:t>fazei</a:t>
            </a:r>
            <a:r>
              <a:rPr lang="en-US" altLang="ro-RO" sz="1900" b="1" dirty="0">
                <a:latin typeface="Times New Roman" pitchFamily="18" charset="0"/>
                <a:cs typeface="Times New Roman" pitchFamily="18" charset="0"/>
              </a:rPr>
              <a:t> 5:</a:t>
            </a:r>
            <a:r>
              <a:rPr lang="ro-RO" altLang="ro-RO" sz="1900" b="1">
                <a:latin typeface="Times New Roman" pitchFamily="18" charset="0"/>
                <a:cs typeface="Times New Roman" pitchFamily="18" charset="0"/>
              </a:rPr>
              <a:t> </a:t>
            </a:r>
            <a:r>
              <a:rPr lang="ro-RO" sz="1900" b="1">
                <a:latin typeface="Times New Roman" pitchFamily="18" charset="0"/>
                <a:cs typeface="Times New Roman" pitchFamily="18" charset="0"/>
              </a:rPr>
              <a:t>Evaluarea verigilor de tehnologie aplicate, în baza criteriilor stabilite, conform obiectivelor proiectului</a:t>
            </a:r>
            <a:endParaRPr lang="en-US" altLang="ro-RO" sz="1900" b="1" dirty="0">
              <a:latin typeface="Times New Roman" pitchFamily="18" charset="0"/>
              <a:cs typeface="Times New Roman" pitchFamily="18" charset="0"/>
            </a:endParaRPr>
          </a:p>
        </p:txBody>
      </p:sp>
      <p:sp>
        <p:nvSpPr>
          <p:cNvPr id="17" name="TextBox 16"/>
          <p:cNvSpPr txBox="1"/>
          <p:nvPr/>
        </p:nvSpPr>
        <p:spPr>
          <a:xfrm>
            <a:off x="3124200" y="5373688"/>
            <a:ext cx="5181600"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1500" b="1" dirty="0">
                <a:latin typeface="Times New Roman" panose="02020603050405020304" pitchFamily="18" charset="0"/>
                <a:cs typeface="Times New Roman" panose="02020603050405020304" pitchFamily="18" charset="0"/>
              </a:rPr>
              <a:t>Director de proiect</a:t>
            </a:r>
            <a:r>
              <a:rPr lang="en-US" altLang="ro-RO" sz="1500" b="1" dirty="0">
                <a:latin typeface="Times New Roman" panose="02020603050405020304" pitchFamily="18" charset="0"/>
                <a:cs typeface="Times New Roman" panose="02020603050405020304" pitchFamily="18" charset="0"/>
              </a:rPr>
              <a:t>:</a:t>
            </a:r>
            <a:r>
              <a:rPr lang="ro-RO" altLang="ro-RO" sz="1500" b="1" dirty="0">
                <a:latin typeface="Times New Roman" panose="02020603050405020304" pitchFamily="18" charset="0"/>
                <a:cs typeface="Times New Roman" panose="02020603050405020304" pitchFamily="18" charset="0"/>
              </a:rPr>
              <a:t> Drd. ing Delia – Cristina Constantin</a:t>
            </a:r>
            <a:endParaRPr lang="en-US" altLang="ro-RO" sz="15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643312" y="5786438"/>
            <a:ext cx="5195887" cy="738664"/>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eaLnBrk="1" fontAlgn="auto" hangingPunct="1">
              <a:spcBef>
                <a:spcPts val="0"/>
              </a:spcBef>
              <a:spcAft>
                <a:spcPts val="0"/>
              </a:spcAft>
              <a:defRPr/>
            </a:pPr>
            <a:r>
              <a:rPr lang="ro-RO" sz="1400" b="1" dirty="0">
                <a:solidFill>
                  <a:schemeClr val="tx1"/>
                </a:solidFill>
                <a:latin typeface="Times New Roman" pitchFamily="18" charset="0"/>
                <a:cs typeface="Times New Roman" pitchFamily="18" charset="0"/>
              </a:rPr>
              <a:t>Contact</a:t>
            </a:r>
          </a:p>
          <a:p>
            <a:pPr eaLnBrk="1" fontAlgn="auto" hangingPunct="1">
              <a:spcBef>
                <a:spcPts val="0"/>
              </a:spcBef>
              <a:spcAft>
                <a:spcPts val="0"/>
              </a:spcAft>
              <a:defRPr/>
            </a:pPr>
            <a:r>
              <a:rPr lang="ro-RO" sz="1400" b="1" dirty="0">
                <a:solidFill>
                  <a:schemeClr val="tx1"/>
                </a:solidFill>
                <a:latin typeface="Times New Roman" pitchFamily="18" charset="0"/>
                <a:cs typeface="Times New Roman" pitchFamily="18" charset="0"/>
              </a:rPr>
              <a:t>Tel: </a:t>
            </a:r>
            <a:r>
              <a:rPr lang="ro-RO" sz="1400" b="1" dirty="0">
                <a:latin typeface="Times New Roman" pitchFamily="18" charset="0"/>
                <a:cs typeface="Times New Roman" pitchFamily="18" charset="0"/>
              </a:rPr>
              <a:t>0723510123</a:t>
            </a:r>
            <a:r>
              <a:rPr lang="ro-RO" sz="1400" b="1" dirty="0">
                <a:solidFill>
                  <a:schemeClr val="tx1"/>
                </a:solidFill>
                <a:latin typeface="Times New Roman" pitchFamily="18" charset="0"/>
                <a:cs typeface="Times New Roman" pitchFamily="18" charset="0"/>
              </a:rPr>
              <a:t>; </a:t>
            </a:r>
            <a:endParaRPr lang="en-US" sz="1400" b="1"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ro-RO" sz="1400" b="1" dirty="0">
                <a:solidFill>
                  <a:schemeClr val="tx1"/>
                </a:solidFill>
                <a:latin typeface="Times New Roman" pitchFamily="18" charset="0"/>
                <a:cs typeface="Times New Roman" pitchFamily="18" charset="0"/>
              </a:rPr>
              <a:t>E-mail: deliacristinadascalu</a:t>
            </a:r>
            <a:r>
              <a:rPr lang="en-US" sz="1400" b="1" dirty="0">
                <a:solidFill>
                  <a:schemeClr val="tx1"/>
                </a:solidFill>
                <a:latin typeface="Times New Roman" pitchFamily="18" charset="0"/>
                <a:cs typeface="Times New Roman" pitchFamily="18" charset="0"/>
              </a:rPr>
              <a:t>@yahoo.com</a:t>
            </a:r>
            <a:r>
              <a:rPr lang="ro-RO" sz="1400" b="1" dirty="0">
                <a:solidFill>
                  <a:schemeClr val="tx1"/>
                </a:solidFill>
                <a:latin typeface="Times New Roman" pitchFamily="18" charset="0"/>
                <a:cs typeface="Times New Roman" pitchFamily="18" charset="0"/>
              </a:rPr>
              <a:t>; office@icdlfvidra.ro</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328800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t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8600"/>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p:cNvGrpSpPr>
            <a:grpSpLocks/>
          </p:cNvGrpSpPr>
          <p:nvPr/>
        </p:nvGrpSpPr>
        <p:grpSpPr bwMode="auto">
          <a:xfrm>
            <a:off x="838200" y="1164932"/>
            <a:ext cx="7345362" cy="749300"/>
            <a:chOff x="785044" y="2132010"/>
            <a:chExt cx="7345362" cy="1011237"/>
          </a:xfrm>
        </p:grpSpPr>
        <p:sp>
          <p:nvSpPr>
            <p:cNvPr id="20" name="Up Arrow Callout 11"/>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ACTIVITATEA 5.1 – Experimentarea modelului în câmp</a:t>
              </a:r>
              <a:endParaRPr lang="en-US" altLang="en-US" sz="2000" dirty="0">
                <a:latin typeface="Lucida Sans Unicode" panose="020B0602030504020204" pitchFamily="34" charset="0"/>
              </a:endParaRPr>
            </a:p>
          </p:txBody>
        </p:sp>
      </p:grpSp>
      <p:sp>
        <p:nvSpPr>
          <p:cNvPr id="13" name="TextBox 3"/>
          <p:cNvSpPr txBox="1">
            <a:spLocks noChangeArrowheads="1"/>
          </p:cNvSpPr>
          <p:nvPr/>
        </p:nvSpPr>
        <p:spPr bwMode="auto">
          <a:xfrm>
            <a:off x="1476375" y="228600"/>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94613" y="791260"/>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2" name="TextBox 9">
            <a:extLst>
              <a:ext uri="{FF2B5EF4-FFF2-40B4-BE49-F238E27FC236}">
                <a16:creationId xmlns:a16="http://schemas.microsoft.com/office/drawing/2014/main" id="{44117F3F-8418-1F5F-5149-5D6262A0AA11}"/>
              </a:ext>
            </a:extLst>
          </p:cNvPr>
          <p:cNvSpPr txBox="1"/>
          <p:nvPr/>
        </p:nvSpPr>
        <p:spPr>
          <a:xfrm>
            <a:off x="1881981" y="1981200"/>
            <a:ext cx="5257800" cy="33855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defRPr/>
            </a:pPr>
            <a:r>
              <a:rPr lang="vi-VN" sz="1600" b="1" dirty="0"/>
              <a:t>Determinarea potenţialului productiv </a:t>
            </a:r>
            <a:endParaRPr lang="en-US" sz="1600" b="1" dirty="0">
              <a:latin typeface="Times New Roman" pitchFamily="18" charset="0"/>
              <a:cs typeface="Times New Roman" pitchFamily="18" charset="0"/>
            </a:endParaRPr>
          </a:p>
        </p:txBody>
      </p:sp>
      <p:sp>
        <p:nvSpPr>
          <p:cNvPr id="3" name="Rectangle 2"/>
          <p:cNvSpPr/>
          <p:nvPr/>
        </p:nvSpPr>
        <p:spPr>
          <a:xfrm>
            <a:off x="266700" y="2628781"/>
            <a:ext cx="8610600" cy="16004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o-RO" sz="1400" kern="0" dirty="0">
                <a:latin typeface="Trebuchet MS" panose="020B0603020202020204" pitchFamily="34" charset="0"/>
                <a:ea typeface="Times New Roman" panose="02020603050405020304" pitchFamily="18" charset="0"/>
                <a:cs typeface="Arial" panose="020B0604020202020204" pitchFamily="34" charset="0"/>
              </a:rPr>
              <a:t>Temperaturile atmosferice, pentru anul 2025, au fost favorabile culturilor de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solano-fructoase</a:t>
            </a:r>
            <a:r>
              <a:rPr lang="ro-RO" sz="1400" kern="0" dirty="0">
                <a:latin typeface="Trebuchet MS" panose="020B0603020202020204" pitchFamily="34" charset="0"/>
                <a:ea typeface="Times New Roman" panose="02020603050405020304" pitchFamily="18" charset="0"/>
                <a:cs typeface="Arial" panose="020B0604020202020204" pitchFamily="34" charset="0"/>
              </a:rPr>
              <a:t>. Pentru acoperirea necesarului de apă al plantelor au fost efectuate lucrări de irigare. Prin urmare, au fost îndeplinite cerințele plantelor față de temperatură și umiditate, asigurând o dezvoltare bună. Fenomenul de avortare a florilor a fost semnificativ mai scăzut comparativ cu anul 2024, când temperaturile au fost deosebit de ridicate pentru luna iunie și iulie. Prin urmare, încă din luna iunie au fost preconizate producții bune la toate speciile care au făcut obiectul proiectului, producții confirmate la recoltarea fructelor. </a:t>
            </a:r>
            <a:endParaRPr lang="en-US" sz="1400" kern="0" dirty="0">
              <a:latin typeface="Trebuchet MS" panose="020B0603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804141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t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8600"/>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p:cNvGrpSpPr>
            <a:grpSpLocks/>
          </p:cNvGrpSpPr>
          <p:nvPr/>
        </p:nvGrpSpPr>
        <p:grpSpPr bwMode="auto">
          <a:xfrm>
            <a:off x="838200" y="1164932"/>
            <a:ext cx="7345362" cy="749300"/>
            <a:chOff x="785044" y="2132010"/>
            <a:chExt cx="7345362" cy="1011237"/>
          </a:xfrm>
        </p:grpSpPr>
        <p:sp>
          <p:nvSpPr>
            <p:cNvPr id="20" name="Up Arrow Callout 11"/>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ACTIVITATEA 5.1 – Experimentarea modelului în câmp</a:t>
              </a:r>
              <a:endParaRPr lang="en-US" altLang="en-US" sz="2000" dirty="0">
                <a:latin typeface="Lucida Sans Unicode" panose="020B0602030504020204" pitchFamily="34" charset="0"/>
              </a:endParaRPr>
            </a:p>
          </p:txBody>
        </p:sp>
      </p:grpSp>
      <p:sp>
        <p:nvSpPr>
          <p:cNvPr id="13" name="TextBox 3"/>
          <p:cNvSpPr txBox="1">
            <a:spLocks noChangeArrowheads="1"/>
          </p:cNvSpPr>
          <p:nvPr/>
        </p:nvSpPr>
        <p:spPr bwMode="auto">
          <a:xfrm>
            <a:off x="1476375" y="228600"/>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94613" y="791260"/>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2" name="TextBox 9">
            <a:extLst>
              <a:ext uri="{FF2B5EF4-FFF2-40B4-BE49-F238E27FC236}">
                <a16:creationId xmlns:a16="http://schemas.microsoft.com/office/drawing/2014/main" id="{44117F3F-8418-1F5F-5149-5D6262A0AA11}"/>
              </a:ext>
            </a:extLst>
          </p:cNvPr>
          <p:cNvSpPr txBox="1"/>
          <p:nvPr/>
        </p:nvSpPr>
        <p:spPr>
          <a:xfrm>
            <a:off x="1881981" y="1981200"/>
            <a:ext cx="5257800" cy="33855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defRPr/>
            </a:pPr>
            <a:r>
              <a:rPr lang="vi-VN" sz="1600" b="1" dirty="0"/>
              <a:t>Lucrări de îngrijire generale aplicate culturii</a:t>
            </a:r>
            <a:endParaRPr lang="en-US" sz="1600" b="1" dirty="0">
              <a:latin typeface="Times New Roman" pitchFamily="18" charset="0"/>
              <a:cs typeface="Times New Roman" pitchFamily="18" charset="0"/>
            </a:endParaRPr>
          </a:p>
        </p:txBody>
      </p:sp>
      <p:sp>
        <p:nvSpPr>
          <p:cNvPr id="3" name="Rectangle 2"/>
          <p:cNvSpPr/>
          <p:nvPr/>
        </p:nvSpPr>
        <p:spPr>
          <a:xfrm>
            <a:off x="241300" y="2535677"/>
            <a:ext cx="8610600" cy="24622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o-RO" sz="1400" dirty="0"/>
              <a:t>Au fost realizate lucrări de întreținere a culturilor conform tehnologiei speciilor studiate. Astfel, la toate variantele experimentale au fost realizate prașile manuale și mecanice, lucrări de irigare și </a:t>
            </a:r>
            <a:r>
              <a:rPr lang="ro-RO" sz="1400" dirty="0" err="1"/>
              <a:t>fertigare</a:t>
            </a:r>
            <a:r>
              <a:rPr lang="ro-RO" sz="1400" dirty="0"/>
              <a:t> cu </a:t>
            </a:r>
            <a:r>
              <a:rPr lang="ro-RO" sz="1400" dirty="0" err="1"/>
              <a:t>Calcinit</a:t>
            </a:r>
            <a:r>
              <a:rPr lang="ro-RO" sz="1400" dirty="0"/>
              <a:t> și </a:t>
            </a:r>
            <a:r>
              <a:rPr lang="ro-RO" sz="1400" dirty="0" err="1"/>
              <a:t>Polyfeed</a:t>
            </a:r>
            <a:r>
              <a:rPr lang="ro-RO" sz="1400" dirty="0"/>
              <a:t> 20-20-20 + </a:t>
            </a:r>
            <a:r>
              <a:rPr lang="ro-RO" sz="1400" dirty="0" err="1"/>
              <a:t>Me</a:t>
            </a:r>
            <a:r>
              <a:rPr lang="ro-RO" sz="1400" dirty="0"/>
              <a:t>. La variantele experimentale din cadrul experienței la care s-a studiat influența </a:t>
            </a:r>
            <a:r>
              <a:rPr lang="ro-RO" sz="1400" dirty="0" err="1"/>
              <a:t>mulcirii</a:t>
            </a:r>
            <a:r>
              <a:rPr lang="ro-RO" sz="1400" dirty="0"/>
              <a:t> asupra producției, au fost aplicate 2 tratamente </a:t>
            </a:r>
            <a:r>
              <a:rPr lang="ro-RO" sz="1400" dirty="0" err="1"/>
              <a:t>foliare</a:t>
            </a:r>
            <a:r>
              <a:rPr lang="ro-RO" sz="1400" dirty="0"/>
              <a:t> cu </a:t>
            </a:r>
            <a:r>
              <a:rPr lang="ro-RO" sz="1400" dirty="0" err="1"/>
              <a:t>Borocal</a:t>
            </a:r>
            <a:r>
              <a:rPr lang="ro-RO" sz="1400" dirty="0"/>
              <a:t>.</a:t>
            </a:r>
          </a:p>
          <a:p>
            <a:pPr algn="just"/>
            <a:endParaRPr lang="ro-RO" sz="1400" dirty="0"/>
          </a:p>
          <a:p>
            <a:pPr algn="just"/>
            <a:r>
              <a:rPr lang="ro-RO" sz="1400" dirty="0"/>
              <a:t>Udările au fost efectuate cu o normă de udare de 45-55 mc/ha, in funcție de temperatura atmosferică și de cantitățile de ploaie scăzute, la interval mediu de trei zile între udări. </a:t>
            </a:r>
          </a:p>
          <a:p>
            <a:pPr algn="just"/>
            <a:endParaRPr lang="ro-RO" sz="1400" dirty="0"/>
          </a:p>
          <a:p>
            <a:pPr algn="just"/>
            <a:r>
              <a:rPr lang="ro-RO" sz="1400" dirty="0" err="1"/>
              <a:t>Tototadă</a:t>
            </a:r>
            <a:r>
              <a:rPr lang="ro-RO" sz="1400" dirty="0"/>
              <a:t>, la experiența care a vizat studiul influenței unor tratamente </a:t>
            </a:r>
            <a:r>
              <a:rPr lang="ro-RO" sz="1400" dirty="0" err="1"/>
              <a:t>foliare</a:t>
            </a:r>
            <a:r>
              <a:rPr lang="ro-RO" sz="1400" dirty="0"/>
              <a:t> asupra producției, au fost realizate tratamentele </a:t>
            </a:r>
            <a:r>
              <a:rPr lang="ro-RO" sz="1400" dirty="0" err="1"/>
              <a:t>foliare</a:t>
            </a:r>
            <a:r>
              <a:rPr lang="ro-RO" sz="1400" dirty="0"/>
              <a:t> cu </a:t>
            </a:r>
            <a:r>
              <a:rPr lang="ro-RO" sz="1400" dirty="0" err="1"/>
              <a:t>Calcinit</a:t>
            </a:r>
            <a:r>
              <a:rPr lang="ro-RO" sz="1400" dirty="0"/>
              <a:t> simplu sau combinat cu diferiți biostimulatori, în funcție de variantele de tratament prezentate anterior, </a:t>
            </a:r>
            <a:r>
              <a:rPr lang="it-IT" sz="1400" dirty="0"/>
              <a:t>trei tratamente foliare la interval de 14 zile, începând cu formarea primului fruct</a:t>
            </a:r>
            <a:r>
              <a:rPr lang="ro-RO" sz="1400" dirty="0"/>
              <a:t>.</a:t>
            </a:r>
          </a:p>
        </p:txBody>
      </p:sp>
    </p:spTree>
    <p:extLst>
      <p:ext uri="{BB962C8B-B14F-4D97-AF65-F5344CB8AC3E}">
        <p14:creationId xmlns:p14="http://schemas.microsoft.com/office/powerpoint/2010/main" val="28175474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t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8600"/>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p:cNvGrpSpPr>
            <a:grpSpLocks/>
          </p:cNvGrpSpPr>
          <p:nvPr/>
        </p:nvGrpSpPr>
        <p:grpSpPr bwMode="auto">
          <a:xfrm>
            <a:off x="838200" y="1164932"/>
            <a:ext cx="7345362" cy="749300"/>
            <a:chOff x="785044" y="2132010"/>
            <a:chExt cx="7345362" cy="1011237"/>
          </a:xfrm>
        </p:grpSpPr>
        <p:sp>
          <p:nvSpPr>
            <p:cNvPr id="20" name="Up Arrow Callout 11"/>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ACTIVITATEA 5.1 – Experimentarea modelului în câmp</a:t>
              </a:r>
              <a:endParaRPr lang="en-US" altLang="en-US" sz="2000" dirty="0">
                <a:latin typeface="Lucida Sans Unicode" panose="020B0602030504020204" pitchFamily="34" charset="0"/>
              </a:endParaRPr>
            </a:p>
          </p:txBody>
        </p:sp>
      </p:grpSp>
      <p:sp>
        <p:nvSpPr>
          <p:cNvPr id="13" name="TextBox 3"/>
          <p:cNvSpPr txBox="1">
            <a:spLocks noChangeArrowheads="1"/>
          </p:cNvSpPr>
          <p:nvPr/>
        </p:nvSpPr>
        <p:spPr bwMode="auto">
          <a:xfrm>
            <a:off x="1476375" y="228600"/>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94613" y="791260"/>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2" name="TextBox 9">
            <a:extLst>
              <a:ext uri="{FF2B5EF4-FFF2-40B4-BE49-F238E27FC236}">
                <a16:creationId xmlns:a16="http://schemas.microsoft.com/office/drawing/2014/main" id="{44117F3F-8418-1F5F-5149-5D6262A0AA11}"/>
              </a:ext>
            </a:extLst>
          </p:cNvPr>
          <p:cNvSpPr txBox="1"/>
          <p:nvPr/>
        </p:nvSpPr>
        <p:spPr>
          <a:xfrm>
            <a:off x="1881981" y="1981200"/>
            <a:ext cx="5257800" cy="33855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defRPr/>
            </a:pPr>
            <a:r>
              <a:rPr lang="pt-BR" sz="1600" b="1" dirty="0"/>
              <a:t>Recoltarea fructelor şi determinările efectuate</a:t>
            </a:r>
            <a:endParaRPr lang="en-US" sz="1600" b="1" dirty="0">
              <a:latin typeface="Times New Roman" pitchFamily="18" charset="0"/>
              <a:cs typeface="Times New Roman" pitchFamily="18" charset="0"/>
            </a:endParaRPr>
          </a:p>
        </p:txBody>
      </p:sp>
      <p:sp>
        <p:nvSpPr>
          <p:cNvPr id="3" name="Rectangle 2"/>
          <p:cNvSpPr/>
          <p:nvPr/>
        </p:nvSpPr>
        <p:spPr>
          <a:xfrm>
            <a:off x="266700" y="2743200"/>
            <a:ext cx="86106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o-RO" sz="1400" kern="0" dirty="0">
                <a:latin typeface="Trebuchet MS" panose="020B0603020202020204" pitchFamily="34" charset="0"/>
                <a:ea typeface="Times New Roman" panose="02020603050405020304" pitchFamily="18" charset="0"/>
                <a:cs typeface="Arial" panose="020B0604020202020204" pitchFamily="34" charset="0"/>
              </a:rPr>
              <a:t>Recoltarea a fost realizată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eşalonat</a:t>
            </a:r>
            <a:r>
              <a:rPr lang="ro-RO" sz="1400" kern="0" dirty="0">
                <a:latin typeface="Trebuchet MS" panose="020B0603020202020204" pitchFamily="34" charset="0"/>
                <a:ea typeface="Times New Roman" panose="02020603050405020304" pitchFamily="18" charset="0"/>
                <a:cs typeface="Arial" panose="020B0604020202020204" pitchFamily="34" charset="0"/>
              </a:rPr>
              <a:t>, la maturitatea tehnologică a fiecărei specii în parte. Prima recoltare s-a realizat la data maturării tehnologice, urmată de încă două recoltări.</a:t>
            </a:r>
          </a:p>
          <a:p>
            <a:endParaRPr lang="ro-RO" sz="1400" kern="0" dirty="0">
              <a:latin typeface="Trebuchet MS" panose="020B0603020202020204" pitchFamily="34" charset="0"/>
              <a:ea typeface="Times New Roman" panose="02020603050405020304" pitchFamily="18" charset="0"/>
              <a:cs typeface="Arial" panose="020B0604020202020204" pitchFamily="34" charset="0"/>
            </a:endParaRPr>
          </a:p>
          <a:p>
            <a:r>
              <a:rPr lang="ro-RO" sz="1400" kern="0" dirty="0">
                <a:latin typeface="Trebuchet MS" panose="020B0603020202020204" pitchFamily="34" charset="0"/>
                <a:ea typeface="Times New Roman" panose="02020603050405020304" pitchFamily="18" charset="0"/>
                <a:cs typeface="Arial" panose="020B0604020202020204" pitchFamily="34" charset="0"/>
              </a:rPr>
              <a:t>La tomate și ardei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gogoşar</a:t>
            </a:r>
            <a:r>
              <a:rPr lang="ro-RO" sz="1400" kern="0" dirty="0">
                <a:latin typeface="Trebuchet MS" panose="020B0603020202020204" pitchFamily="34" charset="0"/>
                <a:ea typeface="Times New Roman" panose="02020603050405020304" pitchFamily="18" charset="0"/>
                <a:cs typeface="Arial" panose="020B0604020202020204" pitchFamily="34" charset="0"/>
              </a:rPr>
              <a:t>, maturarea tehnologică coincide cu maturarea fiziologică. Fructele au fost recoltate la culoarea specifică, care la tomatele Pontica 102, este roșu intens, iar la ardei Asteroid 204,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roşu</a:t>
            </a:r>
            <a:r>
              <a:rPr lang="ro-RO" sz="1400" kern="0" dirty="0">
                <a:latin typeface="Trebuchet MS" panose="020B0603020202020204" pitchFamily="34" charset="0"/>
                <a:ea typeface="Times New Roman" panose="02020603050405020304" pitchFamily="18" charset="0"/>
                <a:cs typeface="Arial" panose="020B0604020202020204" pitchFamily="34" charset="0"/>
              </a:rPr>
              <a:t> închis lucios.</a:t>
            </a:r>
          </a:p>
          <a:p>
            <a:endParaRPr lang="ro-RO" sz="1400" kern="0" dirty="0">
              <a:latin typeface="Trebuchet MS" panose="020B0603020202020204" pitchFamily="34" charset="0"/>
              <a:ea typeface="Times New Roman" panose="02020603050405020304" pitchFamily="18" charset="0"/>
              <a:cs typeface="Arial" panose="020B0604020202020204" pitchFamily="34" charset="0"/>
            </a:endParaRPr>
          </a:p>
          <a:p>
            <a:r>
              <a:rPr lang="ro-RO" sz="1400" kern="0" dirty="0">
                <a:latin typeface="Trebuchet MS" panose="020B0603020202020204" pitchFamily="34" charset="0"/>
                <a:ea typeface="Times New Roman" panose="02020603050405020304" pitchFamily="18" charset="0"/>
                <a:cs typeface="Arial" panose="020B0604020202020204" pitchFamily="34" charset="0"/>
              </a:rPr>
              <a:t> La pătlăgelele vinete, maturitatea de consum diferă de maturitatea de fiziologică. La pătlăgelele vinete Luiza, culoarea fructului la maturitate tehnologică este neagră.</a:t>
            </a:r>
          </a:p>
        </p:txBody>
      </p:sp>
    </p:spTree>
    <p:extLst>
      <p:ext uri="{BB962C8B-B14F-4D97-AF65-F5344CB8AC3E}">
        <p14:creationId xmlns:p14="http://schemas.microsoft.com/office/powerpoint/2010/main" val="13058191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t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8646"/>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p:cNvGrpSpPr>
            <a:grpSpLocks/>
          </p:cNvGrpSpPr>
          <p:nvPr/>
        </p:nvGrpSpPr>
        <p:grpSpPr bwMode="auto">
          <a:xfrm>
            <a:off x="838200" y="1054978"/>
            <a:ext cx="7345362" cy="749300"/>
            <a:chOff x="785044" y="2132010"/>
            <a:chExt cx="7345362" cy="1011237"/>
          </a:xfrm>
        </p:grpSpPr>
        <p:sp>
          <p:nvSpPr>
            <p:cNvPr id="20" name="Up Arrow Callout 11"/>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ACTIVITATEA 5.1 – Experimentarea modelului în câmp</a:t>
              </a:r>
              <a:endParaRPr lang="en-US" altLang="en-US" sz="2000" dirty="0">
                <a:latin typeface="Lucida Sans Unicode" panose="020B0602030504020204" pitchFamily="34" charset="0"/>
              </a:endParaRPr>
            </a:p>
          </p:txBody>
        </p:sp>
      </p:grpSp>
      <p:sp>
        <p:nvSpPr>
          <p:cNvPr id="13" name="TextBox 3"/>
          <p:cNvSpPr txBox="1">
            <a:spLocks noChangeArrowheads="1"/>
          </p:cNvSpPr>
          <p:nvPr/>
        </p:nvSpPr>
        <p:spPr bwMode="auto">
          <a:xfrm>
            <a:off x="1476375" y="118646"/>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94613" y="681306"/>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2" name="TextBox 9">
            <a:extLst>
              <a:ext uri="{FF2B5EF4-FFF2-40B4-BE49-F238E27FC236}">
                <a16:creationId xmlns:a16="http://schemas.microsoft.com/office/drawing/2014/main" id="{44117F3F-8418-1F5F-5149-5D6262A0AA11}"/>
              </a:ext>
            </a:extLst>
          </p:cNvPr>
          <p:cNvSpPr txBox="1"/>
          <p:nvPr/>
        </p:nvSpPr>
        <p:spPr>
          <a:xfrm>
            <a:off x="1881981" y="1828800"/>
            <a:ext cx="5257800" cy="33855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defRPr/>
            </a:pPr>
            <a:r>
              <a:rPr lang="pt-BR" sz="1600" b="1" dirty="0"/>
              <a:t>Recoltarea fructelor şi determinările efectuate</a:t>
            </a:r>
            <a:endParaRPr lang="en-US" sz="1600" b="1" dirty="0">
              <a:latin typeface="Times New Roman" pitchFamily="18" charset="0"/>
              <a:cs typeface="Times New Roman" pitchFamily="18" charset="0"/>
            </a:endParaRPr>
          </a:p>
        </p:txBody>
      </p:sp>
      <p:sp>
        <p:nvSpPr>
          <p:cNvPr id="3" name="Rectangle 2"/>
          <p:cNvSpPr/>
          <p:nvPr/>
        </p:nvSpPr>
        <p:spPr>
          <a:xfrm>
            <a:off x="468313" y="2297697"/>
            <a:ext cx="4724400" cy="418576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o-RO" sz="1400" kern="0" dirty="0">
                <a:latin typeface="Trebuchet MS" panose="020B0603020202020204" pitchFamily="34" charset="0"/>
                <a:ea typeface="Times New Roman" panose="02020603050405020304" pitchFamily="18" charset="0"/>
                <a:cs typeface="Arial" panose="020B0604020202020204" pitchFamily="34" charset="0"/>
              </a:rPr>
              <a:t>De asemenea, au fost extrase şi seminţe de la un număr de 20 de fructe bine coapte de ardei, luate aleator, pe fiecare variantă. Pentru aceasta, fructele au fost tăiate, iar separarea semințelor de receptacul a fost efectuată manual. Uscarea semințelor a fost efectuată în mod natural, prin adăpostirea lor în camere uscate și bine ventilate. </a:t>
            </a:r>
          </a:p>
          <a:p>
            <a:endParaRPr lang="en-US" sz="1400" kern="0" dirty="0">
              <a:latin typeface="Trebuchet MS" panose="020B0603020202020204" pitchFamily="34" charset="0"/>
              <a:ea typeface="Times New Roman" panose="02020603050405020304" pitchFamily="18" charset="0"/>
              <a:cs typeface="Arial" panose="020B0604020202020204" pitchFamily="34" charset="0"/>
            </a:endParaRPr>
          </a:p>
          <a:p>
            <a:r>
              <a:rPr lang="ro-RO" sz="1400" kern="0" dirty="0">
                <a:latin typeface="Trebuchet MS" panose="020B0603020202020204" pitchFamily="34" charset="0"/>
                <a:ea typeface="Times New Roman" panose="02020603050405020304" pitchFamily="18" charset="0"/>
                <a:cs typeface="Arial" panose="020B0604020202020204" pitchFamily="34" charset="0"/>
              </a:rPr>
              <a:t>Tot pentru extragerea seminţelor, la pătlăgelele vinete, la un număr de 10 plante, a fost păstrat câte un fruct pe plantă. Acesta a fost lăsate să ajungă la maturitatea fiziologică, când semințele s-au întărit și au căpătat o culoare galben-maronie, iar culoarea fructelor a devenit galben intens. Pentru extragerea semințelor la pătlăgelele vinete, fructele au fost tocate și puse la macerat, iar după 4 zile, procesul de fermentație a fost declanșat, semințele au fost extrase manual, prin spălare, și puse la uscat în camere uscate și bine ventilate.</a:t>
            </a:r>
            <a:endParaRPr lang="en-US" sz="1400" kern="0" dirty="0">
              <a:latin typeface="Trebuchet MS" panose="020B0603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80D63E7F-3E91-FB6A-A892-EF0AC5B3C225}"/>
              </a:ext>
            </a:extLst>
          </p:cNvPr>
          <p:cNvSpPr txBox="1"/>
          <p:nvPr/>
        </p:nvSpPr>
        <p:spPr>
          <a:xfrm>
            <a:off x="5562600" y="2497751"/>
            <a:ext cx="2959187"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just"/>
            <a:r>
              <a:rPr lang="ro-RO" sz="1600" b="1" dirty="0"/>
              <a:t>Elemente de productivitate:</a:t>
            </a:r>
          </a:p>
          <a:p>
            <a:pPr algn="just"/>
            <a:r>
              <a:rPr lang="vi-VN" sz="1600" dirty="0"/>
              <a:t>-</a:t>
            </a:r>
            <a:r>
              <a:rPr lang="ro-RO" sz="1600" dirty="0"/>
              <a:t> </a:t>
            </a:r>
            <a:r>
              <a:rPr lang="vi-VN" sz="1600" dirty="0"/>
              <a:t>numărul mediu de fructe pe plantă (bucăți);</a:t>
            </a:r>
          </a:p>
          <a:p>
            <a:pPr algn="just"/>
            <a:r>
              <a:rPr lang="vi-VN" sz="1600" dirty="0"/>
              <a:t>-</a:t>
            </a:r>
            <a:r>
              <a:rPr lang="ro-RO" sz="1600" dirty="0"/>
              <a:t> </a:t>
            </a:r>
            <a:r>
              <a:rPr lang="vi-VN" sz="1600" dirty="0"/>
              <a:t>masa medie a unui fruct (grame);</a:t>
            </a:r>
          </a:p>
          <a:p>
            <a:pPr marL="285750" indent="-285750" algn="just">
              <a:buFontTx/>
              <a:buChar char="-"/>
            </a:pPr>
            <a:r>
              <a:rPr lang="vi-VN" sz="1600" dirty="0"/>
              <a:t>producţie la hectar (tone);</a:t>
            </a:r>
            <a:endParaRPr lang="ro-RO" sz="1600" dirty="0"/>
          </a:p>
          <a:p>
            <a:pPr marL="285750" indent="-285750" algn="just">
              <a:buFontTx/>
              <a:buChar char="-"/>
            </a:pPr>
            <a:endParaRPr lang="ro-RO" sz="1600" dirty="0"/>
          </a:p>
          <a:p>
            <a:pPr algn="just"/>
            <a:r>
              <a:rPr lang="ro-RO" sz="1600" b="1" dirty="0"/>
              <a:t>Calitatea fructului:</a:t>
            </a:r>
            <a:endParaRPr lang="vi-VN" sz="1600" b="1" dirty="0"/>
          </a:p>
          <a:p>
            <a:pPr algn="just"/>
            <a:r>
              <a:rPr lang="vi-VN" sz="1600" dirty="0"/>
              <a:t>-</a:t>
            </a:r>
            <a:r>
              <a:rPr lang="ro-RO" sz="1600" dirty="0"/>
              <a:t> </a:t>
            </a:r>
            <a:r>
              <a:rPr lang="vi-VN" sz="1600" dirty="0"/>
              <a:t>conţinutul în zaharuri (grade Brix);</a:t>
            </a:r>
          </a:p>
          <a:p>
            <a:pPr algn="just"/>
            <a:r>
              <a:rPr lang="vi-VN" sz="1600" dirty="0"/>
              <a:t>-</a:t>
            </a:r>
            <a:r>
              <a:rPr lang="ro-RO" sz="1600" dirty="0"/>
              <a:t> </a:t>
            </a:r>
            <a:r>
              <a:rPr lang="vi-VN" sz="1600" dirty="0"/>
              <a:t>substanţa uscată în fruct (%)</a:t>
            </a:r>
          </a:p>
          <a:p>
            <a:pPr marL="285750" indent="-285750" algn="just">
              <a:buFontTx/>
              <a:buChar char="-"/>
            </a:pPr>
            <a:r>
              <a:rPr lang="vi-VN" sz="1600" dirty="0"/>
              <a:t>cenuşă (%)</a:t>
            </a:r>
            <a:endParaRPr lang="ro-RO" sz="1600" dirty="0"/>
          </a:p>
          <a:p>
            <a:pPr marL="285750" indent="-285750" algn="just">
              <a:buFontTx/>
              <a:buChar char="-"/>
            </a:pPr>
            <a:endParaRPr lang="ro-RO" sz="1600" dirty="0"/>
          </a:p>
          <a:p>
            <a:pPr algn="just"/>
            <a:r>
              <a:rPr lang="ro-RO" sz="1600" b="1" dirty="0"/>
              <a:t>Calitatea semințelor:</a:t>
            </a:r>
          </a:p>
          <a:p>
            <a:pPr algn="just"/>
            <a:r>
              <a:rPr lang="ro-RO" sz="1600" dirty="0"/>
              <a:t>-  MMB </a:t>
            </a:r>
            <a:endParaRPr lang="vi-VN" sz="1600" dirty="0"/>
          </a:p>
        </p:txBody>
      </p:sp>
    </p:spTree>
    <p:extLst>
      <p:ext uri="{BB962C8B-B14F-4D97-AF65-F5344CB8AC3E}">
        <p14:creationId xmlns:p14="http://schemas.microsoft.com/office/powerpoint/2010/main" val="40447891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637DB-B7AA-B287-A105-1903512EAA8E}"/>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9BA46C46-637C-2F72-1914-6E0CD6A76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8646"/>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D57D3523-9A3F-C249-6B68-83D99B609417}"/>
              </a:ext>
            </a:extLst>
          </p:cNvPr>
          <p:cNvGrpSpPr>
            <a:grpSpLocks/>
          </p:cNvGrpSpPr>
          <p:nvPr/>
        </p:nvGrpSpPr>
        <p:grpSpPr bwMode="auto">
          <a:xfrm>
            <a:off x="838200" y="1054978"/>
            <a:ext cx="7345362" cy="749300"/>
            <a:chOff x="785044" y="2132010"/>
            <a:chExt cx="7345362" cy="1011237"/>
          </a:xfrm>
        </p:grpSpPr>
        <p:sp>
          <p:nvSpPr>
            <p:cNvPr id="20" name="Up Arrow Callout 11">
              <a:extLst>
                <a:ext uri="{FF2B5EF4-FFF2-40B4-BE49-F238E27FC236}">
                  <a16:creationId xmlns:a16="http://schemas.microsoft.com/office/drawing/2014/main" id="{AEF45A41-B4E0-C05D-A3F6-0932C543FC03}"/>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6E27C46B-BCB6-9E1C-9E5E-3954A18B0681}"/>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ACTIVITATEA 5.1 – Experimentarea modelului în câmp</a:t>
              </a:r>
              <a:endParaRPr lang="en-US" altLang="en-US" sz="2000" dirty="0">
                <a:latin typeface="Lucida Sans Unicode" panose="020B0602030504020204" pitchFamily="34" charset="0"/>
              </a:endParaRPr>
            </a:p>
          </p:txBody>
        </p:sp>
      </p:grpSp>
      <p:sp>
        <p:nvSpPr>
          <p:cNvPr id="13" name="TextBox 3">
            <a:extLst>
              <a:ext uri="{FF2B5EF4-FFF2-40B4-BE49-F238E27FC236}">
                <a16:creationId xmlns:a16="http://schemas.microsoft.com/office/drawing/2014/main" id="{85A5CDAE-18B2-45E9-70AA-38CECBDB82B8}"/>
              </a:ext>
            </a:extLst>
          </p:cNvPr>
          <p:cNvSpPr txBox="1">
            <a:spLocks noChangeArrowheads="1"/>
          </p:cNvSpPr>
          <p:nvPr/>
        </p:nvSpPr>
        <p:spPr bwMode="auto">
          <a:xfrm>
            <a:off x="1476375" y="118646"/>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54010FA-1F26-776C-80EB-13C821C827F0}"/>
              </a:ext>
            </a:extLst>
          </p:cNvPr>
          <p:cNvSpPr txBox="1"/>
          <p:nvPr/>
        </p:nvSpPr>
        <p:spPr>
          <a:xfrm>
            <a:off x="2394613" y="681306"/>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pic>
        <p:nvPicPr>
          <p:cNvPr id="4" name="Imagine 3">
            <a:extLst>
              <a:ext uri="{FF2B5EF4-FFF2-40B4-BE49-F238E27FC236}">
                <a16:creationId xmlns:a16="http://schemas.microsoft.com/office/drawing/2014/main" id="{9650AA73-49EC-3A5C-FE87-769B067848D8}"/>
              </a:ext>
            </a:extLst>
          </p:cNvPr>
          <p:cNvPicPr>
            <a:picLocks noChangeAspect="1"/>
          </p:cNvPicPr>
          <p:nvPr/>
        </p:nvPicPr>
        <p:blipFill>
          <a:blip r:embed="rId4"/>
          <a:stretch>
            <a:fillRect/>
          </a:stretch>
        </p:blipFill>
        <p:spPr>
          <a:xfrm>
            <a:off x="276786" y="2237274"/>
            <a:ext cx="2923616" cy="3898155"/>
          </a:xfrm>
          <a:prstGeom prst="rect">
            <a:avLst/>
          </a:prstGeom>
        </p:spPr>
      </p:pic>
      <p:pic>
        <p:nvPicPr>
          <p:cNvPr id="5" name="Imagine 4">
            <a:extLst>
              <a:ext uri="{FF2B5EF4-FFF2-40B4-BE49-F238E27FC236}">
                <a16:creationId xmlns:a16="http://schemas.microsoft.com/office/drawing/2014/main" id="{6CEA5A27-7066-2233-B706-8C943167033F}"/>
              </a:ext>
            </a:extLst>
          </p:cNvPr>
          <p:cNvPicPr>
            <a:picLocks noChangeAspect="1"/>
          </p:cNvPicPr>
          <p:nvPr/>
        </p:nvPicPr>
        <p:blipFill>
          <a:blip r:embed="rId5"/>
          <a:stretch>
            <a:fillRect/>
          </a:stretch>
        </p:blipFill>
        <p:spPr>
          <a:xfrm>
            <a:off x="3352801" y="2237274"/>
            <a:ext cx="2590800" cy="3898155"/>
          </a:xfrm>
          <a:prstGeom prst="rect">
            <a:avLst/>
          </a:prstGeom>
        </p:spPr>
      </p:pic>
      <p:pic>
        <p:nvPicPr>
          <p:cNvPr id="6" name="Imagine 5">
            <a:extLst>
              <a:ext uri="{FF2B5EF4-FFF2-40B4-BE49-F238E27FC236}">
                <a16:creationId xmlns:a16="http://schemas.microsoft.com/office/drawing/2014/main" id="{E02551E8-509F-E33C-36CB-BFA4F028F8A2}"/>
              </a:ext>
            </a:extLst>
          </p:cNvPr>
          <p:cNvPicPr>
            <a:picLocks noChangeAspect="1"/>
          </p:cNvPicPr>
          <p:nvPr/>
        </p:nvPicPr>
        <p:blipFill>
          <a:blip r:embed="rId6"/>
          <a:stretch>
            <a:fillRect/>
          </a:stretch>
        </p:blipFill>
        <p:spPr>
          <a:xfrm>
            <a:off x="6095999" y="2237274"/>
            <a:ext cx="2819401" cy="3934926"/>
          </a:xfrm>
          <a:prstGeom prst="rect">
            <a:avLst/>
          </a:prstGeom>
        </p:spPr>
      </p:pic>
    </p:spTree>
    <p:extLst>
      <p:ext uri="{BB962C8B-B14F-4D97-AF65-F5344CB8AC3E}">
        <p14:creationId xmlns:p14="http://schemas.microsoft.com/office/powerpoint/2010/main" val="39556002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A7929-52AD-9E61-FA8B-0D0B014240A0}"/>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5FE916C0-FC2C-9D8D-AB7C-A0C576F34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58BF7734-8107-11B7-C355-F3A5AC3A98A9}"/>
              </a:ext>
            </a:extLst>
          </p:cNvPr>
          <p:cNvGrpSpPr>
            <a:grpSpLocks/>
          </p:cNvGrpSpPr>
          <p:nvPr/>
        </p:nvGrpSpPr>
        <p:grpSpPr bwMode="auto">
          <a:xfrm>
            <a:off x="785813" y="1689100"/>
            <a:ext cx="7345362" cy="749300"/>
            <a:chOff x="785044" y="2132010"/>
            <a:chExt cx="7345362" cy="1011237"/>
          </a:xfrm>
        </p:grpSpPr>
        <p:sp>
          <p:nvSpPr>
            <p:cNvPr id="20" name="Up Arrow Callout 11">
              <a:extLst>
                <a:ext uri="{FF2B5EF4-FFF2-40B4-BE49-F238E27FC236}">
                  <a16:creationId xmlns:a16="http://schemas.microsoft.com/office/drawing/2014/main" id="{461455AD-430C-69E5-7B49-84AA55C5314D}"/>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342FD2B9-95AC-617B-8747-303AB23519AA}"/>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5.2</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it-IT" altLang="en-US" sz="2000" b="1" dirty="0">
                  <a:latin typeface="Times New Roman" panose="02020603050405020304" pitchFamily="18" charset="0"/>
                  <a:cs typeface="Times New Roman" panose="02020603050405020304" pitchFamily="18" charset="0"/>
                </a:rPr>
                <a:t>Experimentarea modelului în laborator</a:t>
              </a:r>
              <a:endParaRPr lang="en-US" altLang="en-US" sz="2000" dirty="0">
                <a:latin typeface="Lucida Sans Unicode" panose="020B0602030504020204" pitchFamily="34" charset="0"/>
              </a:endParaRPr>
            </a:p>
          </p:txBody>
        </p:sp>
      </p:grpSp>
      <p:sp>
        <p:nvSpPr>
          <p:cNvPr id="13" name="TextBox 3">
            <a:extLst>
              <a:ext uri="{FF2B5EF4-FFF2-40B4-BE49-F238E27FC236}">
                <a16:creationId xmlns:a16="http://schemas.microsoft.com/office/drawing/2014/main" id="{DB46C0E5-C809-F3DB-69C7-23BA7489BD22}"/>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998C3F9-F75E-62BF-94F1-108E12E73083}"/>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80D63E7F-3E91-FB6A-A892-EF0AC5B3C225}"/>
              </a:ext>
            </a:extLst>
          </p:cNvPr>
          <p:cNvSpPr txBox="1"/>
          <p:nvPr/>
        </p:nvSpPr>
        <p:spPr>
          <a:xfrm>
            <a:off x="665956" y="2819400"/>
            <a:ext cx="7656513"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just"/>
            <a:r>
              <a:rPr lang="vi-VN" sz="2000" dirty="0"/>
              <a:t>Datele obținute au fost mai întâi înregistrate în registre, în câmp sau în laborator. Apoi au fost introduse în calculator, în programul Excel.</a:t>
            </a:r>
            <a:endParaRPr lang="ro-RO" sz="2000" dirty="0"/>
          </a:p>
          <a:p>
            <a:pPr algn="just"/>
            <a:endParaRPr lang="ro-RO" sz="2000" dirty="0"/>
          </a:p>
          <a:p>
            <a:pPr algn="just"/>
            <a:r>
              <a:rPr lang="vi-VN" sz="2000" dirty="0"/>
              <a:t>Datele obţinute în urma măsurătorilor realizate și înregistrate în calculator au fost prelucrate prin metode statistice specifice, iar semnificaţia diferenţelor dintre variante a fost evaluată folosind testul Duncan cu intervale multiple, programul IBM SPSS versiunea 26.</a:t>
            </a:r>
          </a:p>
        </p:txBody>
      </p:sp>
    </p:spTree>
    <p:extLst>
      <p:ext uri="{BB962C8B-B14F-4D97-AF65-F5344CB8AC3E}">
        <p14:creationId xmlns:p14="http://schemas.microsoft.com/office/powerpoint/2010/main" val="9564279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A7929-52AD-9E61-FA8B-0D0B014240A0}"/>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5FE916C0-FC2C-9D8D-AB7C-A0C576F34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58BF7734-8107-11B7-C355-F3A5AC3A98A9}"/>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461455AD-430C-69E5-7B49-84AA55C5314D}"/>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342FD2B9-95AC-617B-8747-303AB23519AA}"/>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5.2</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it-IT" altLang="en-US" sz="2000" b="1" dirty="0">
                  <a:latin typeface="Times New Roman" panose="02020603050405020304" pitchFamily="18" charset="0"/>
                  <a:cs typeface="Times New Roman" panose="02020603050405020304" pitchFamily="18" charset="0"/>
                </a:rPr>
                <a:t>Experimentarea modelului în laborator</a:t>
              </a:r>
              <a:endParaRPr lang="en-US" altLang="en-US" sz="2000" dirty="0">
                <a:latin typeface="Lucida Sans Unicode" panose="020B0602030504020204" pitchFamily="34" charset="0"/>
              </a:endParaRPr>
            </a:p>
          </p:txBody>
        </p:sp>
      </p:grpSp>
      <p:sp>
        <p:nvSpPr>
          <p:cNvPr id="13" name="TextBox 3">
            <a:extLst>
              <a:ext uri="{FF2B5EF4-FFF2-40B4-BE49-F238E27FC236}">
                <a16:creationId xmlns:a16="http://schemas.microsoft.com/office/drawing/2014/main" id="{DB46C0E5-C809-F3DB-69C7-23BA7489BD22}"/>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998C3F9-F75E-62BF-94F1-108E12E73083}"/>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80D63E7F-3E91-FB6A-A892-EF0AC5B3C225}"/>
              </a:ext>
            </a:extLst>
          </p:cNvPr>
          <p:cNvSpPr txBox="1"/>
          <p:nvPr/>
        </p:nvSpPr>
        <p:spPr>
          <a:xfrm>
            <a:off x="152400" y="2819400"/>
            <a:ext cx="8610600" cy="3539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just"/>
            <a:r>
              <a:rPr lang="vi-VN" sz="1600" b="1" u="sng" dirty="0"/>
              <a:t>Mulcirea solului </a:t>
            </a:r>
            <a:r>
              <a:rPr lang="vi-VN" sz="1600" dirty="0"/>
              <a:t>are un impact pozitiv general asupra numărului de fructe/plantă la toate cele trei specii analizate. Comparativ cu variantele nemulcite, majoritatea tipurilor de mulci – în special foliile opace – conduc la o creștere a numărului de fructe. Foliile opace (neagră, maro, albă-neagră) au oferit în general cele mai bune rezultate la toate cele trei specii. Folia transparentă a avut o eficiență scăzută sau negativă în toate cazurile, nerecomandată pentru sporirea numărului de fructe. Mulciul organic a avut eficiență variabilă: ușor pozitivă la ardei și negativă la vinete. Varianta nemulcită a avut constant cele mai slabe sau printre cele mai slabe rezultate.</a:t>
            </a:r>
            <a:endParaRPr lang="ro-RO" sz="1600" dirty="0"/>
          </a:p>
          <a:p>
            <a:pPr algn="just"/>
            <a:endParaRPr lang="vi-VN" sz="1600" dirty="0"/>
          </a:p>
          <a:p>
            <a:pPr algn="just"/>
            <a:r>
              <a:rPr lang="vi-VN" sz="1600" dirty="0"/>
              <a:t>Eficiența </a:t>
            </a:r>
            <a:r>
              <a:rPr lang="vi-VN" sz="1600" b="1" u="sng" dirty="0"/>
              <a:t>tratamentelor foliare cu azotat de calciu </a:t>
            </a:r>
            <a:r>
              <a:rPr lang="vi-VN" sz="1600" dirty="0"/>
              <a:t>diferă în funcție de specie și de biostimulatorul cu care este combinat. La tomate, combinarea cu biostimulatori precum Kelpak, E-Dalgin, Agrocean B sau Sprintene îmbunătățește semnificativ numărul de fructe pe plantă. La vinete, azotatul de calciu simplu este cea mai eficientă variantă, iar unele combinații pot reduce eficiența. La ardei, Sprintene este cel mai eficient biostimulator în combinație cu azotatul, dar alte combinații nu aduc beneficii importante în creșterea numărului de fructe/plantă.</a:t>
            </a:r>
          </a:p>
        </p:txBody>
      </p:sp>
      <p:sp>
        <p:nvSpPr>
          <p:cNvPr id="9" name="TextBox 8">
            <a:extLst>
              <a:ext uri="{FF2B5EF4-FFF2-40B4-BE49-F238E27FC236}">
                <a16:creationId xmlns:a16="http://schemas.microsoft.com/office/drawing/2014/main" id="{BBBC2C92-E20B-41B0-6E8B-CDCB5EE5B801}"/>
              </a:ext>
            </a:extLst>
          </p:cNvPr>
          <p:cNvSpPr txBox="1"/>
          <p:nvPr/>
        </p:nvSpPr>
        <p:spPr>
          <a:xfrm>
            <a:off x="1295400" y="2286001"/>
            <a:ext cx="5867400" cy="40011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defRPr/>
            </a:pPr>
            <a:r>
              <a:rPr lang="ro-RO" sz="2000" b="1" dirty="0">
                <a:latin typeface="Times New Roman" pitchFamily="18" charset="0"/>
                <a:cs typeface="Times New Roman" pitchFamily="18" charset="0"/>
              </a:rPr>
              <a:t>NUMĂRUL DE FRUCTE/ PLANTĂ</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9273728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BDF5-EF00-CD19-0BC8-136E715CBE7C}"/>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03F9753B-8798-9F99-6939-83EE8494E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37B887AA-BD72-79A2-4A0E-C24AD270A00D}"/>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D8E19EAB-146E-BD9F-AC47-EC1CFCC650E1}"/>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A8C709B9-4A61-6352-19BA-A691E2EEAC2F}"/>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5.2</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it-IT" altLang="en-US" sz="2000" b="1" dirty="0">
                  <a:latin typeface="Times New Roman" panose="02020603050405020304" pitchFamily="18" charset="0"/>
                  <a:cs typeface="Times New Roman" panose="02020603050405020304" pitchFamily="18" charset="0"/>
                </a:rPr>
                <a:t>Experimentarea modelului în laborator</a:t>
              </a:r>
              <a:endParaRPr lang="en-US" altLang="en-US" sz="2000" dirty="0">
                <a:latin typeface="Lucida Sans Unicode" panose="020B0602030504020204" pitchFamily="34" charset="0"/>
              </a:endParaRPr>
            </a:p>
          </p:txBody>
        </p:sp>
      </p:grpSp>
      <p:sp>
        <p:nvSpPr>
          <p:cNvPr id="13" name="TextBox 3">
            <a:extLst>
              <a:ext uri="{FF2B5EF4-FFF2-40B4-BE49-F238E27FC236}">
                <a16:creationId xmlns:a16="http://schemas.microsoft.com/office/drawing/2014/main" id="{5AD8956F-8DCB-AE55-2E6D-2367AF77F7C6}"/>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D3FE07F-0955-BF5A-CDC0-2119DC16D696}"/>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AE97F585-8693-DE84-DC60-7C29B3090680}"/>
              </a:ext>
            </a:extLst>
          </p:cNvPr>
          <p:cNvSpPr txBox="1"/>
          <p:nvPr/>
        </p:nvSpPr>
        <p:spPr>
          <a:xfrm>
            <a:off x="152400" y="2819400"/>
            <a:ext cx="8610600"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b="1" u="sng" dirty="0" err="1"/>
              <a:t>Mulcirea</a:t>
            </a:r>
            <a:r>
              <a:rPr lang="ro-RO" b="1" u="sng" dirty="0"/>
              <a:t> solului</a:t>
            </a:r>
            <a:r>
              <a:rPr lang="ro-RO" b="1" dirty="0"/>
              <a:t> </a:t>
            </a:r>
            <a:r>
              <a:rPr lang="ro-RO" dirty="0"/>
              <a:t>influențează semnificativ dezvoltarea fructelor la toate cele trei specii. </a:t>
            </a:r>
            <a:r>
              <a:rPr lang="ro-RO" dirty="0" err="1"/>
              <a:t>Mulcirea</a:t>
            </a:r>
            <a:r>
              <a:rPr lang="ro-RO" dirty="0"/>
              <a:t> organică (paie + scoarță) este cea mai eficientă la tomate și vinete pentru creșterea masei medii, dar nu are același efect la gogoșar. Lipsa </a:t>
            </a:r>
            <a:r>
              <a:rPr lang="ro-RO" dirty="0" err="1"/>
              <a:t>mulcirii</a:t>
            </a:r>
            <a:r>
              <a:rPr lang="ro-RO" dirty="0"/>
              <a:t> conduce constant la cele mai mici mase medii, sugerând posibil un număr mai mare de fructe, dar cu calitate inferioară. Foliile de </a:t>
            </a:r>
            <a:r>
              <a:rPr lang="ro-RO" dirty="0" err="1"/>
              <a:t>mulcire</a:t>
            </a:r>
            <a:r>
              <a:rPr lang="ro-RO" dirty="0"/>
              <a:t> (în special maro și alb-neagră) oferă rezultate echilibrate și par a susține atât un număr adecvat de fructe, cât și o masă medie bună, în special la ardei.</a:t>
            </a:r>
          </a:p>
          <a:p>
            <a:endParaRPr lang="en-US" dirty="0"/>
          </a:p>
          <a:p>
            <a:r>
              <a:rPr lang="ro-RO" dirty="0"/>
              <a:t>Efectul </a:t>
            </a:r>
            <a:r>
              <a:rPr lang="ro-RO" b="1" u="sng" dirty="0"/>
              <a:t>tratamentelor </a:t>
            </a:r>
            <a:r>
              <a:rPr lang="ro-RO" b="1" u="sng" dirty="0" err="1"/>
              <a:t>foliare</a:t>
            </a:r>
            <a:r>
              <a:rPr lang="ro-RO" b="1" u="sng" dirty="0"/>
              <a:t> cu azotat de calciu utilizat simplu sau în combinație cu biostimulatori</a:t>
            </a:r>
            <a:r>
              <a:rPr lang="ro-RO" b="1" dirty="0"/>
              <a:t> </a:t>
            </a:r>
            <a:r>
              <a:rPr lang="ro-RO" dirty="0"/>
              <a:t>asupra masei fructelor variază în funcție de specie. La tomate, efectul este nesemnificativ. La vinete, efectul este clar pozitiv și semnificativ, mai ales când se combină cu biostimulatori eficienți (ex. </a:t>
            </a:r>
            <a:r>
              <a:rPr lang="ro-RO" dirty="0" err="1"/>
              <a:t>Rerum</a:t>
            </a:r>
            <a:r>
              <a:rPr lang="ro-RO" dirty="0"/>
              <a:t>, Sprintene). La ardei, doar anumite combinații (ex. cu </a:t>
            </a:r>
            <a:r>
              <a:rPr lang="ro-RO" dirty="0" err="1"/>
              <a:t>Kinactiv</a:t>
            </a:r>
            <a:r>
              <a:rPr lang="ro-RO" dirty="0"/>
              <a:t> Fruit) au generat creșteri semnificative, restul având o influență pozitivă dar statistic nesigură.</a:t>
            </a:r>
            <a:endParaRPr lang="en-US" dirty="0"/>
          </a:p>
        </p:txBody>
      </p:sp>
      <p:sp>
        <p:nvSpPr>
          <p:cNvPr id="9" name="TextBox 8">
            <a:extLst>
              <a:ext uri="{FF2B5EF4-FFF2-40B4-BE49-F238E27FC236}">
                <a16:creationId xmlns:a16="http://schemas.microsoft.com/office/drawing/2014/main" id="{8C01AC08-1D0C-9E5F-8E75-60861C10E31E}"/>
              </a:ext>
            </a:extLst>
          </p:cNvPr>
          <p:cNvSpPr txBox="1"/>
          <p:nvPr/>
        </p:nvSpPr>
        <p:spPr>
          <a:xfrm>
            <a:off x="1295400" y="2286001"/>
            <a:ext cx="5867400" cy="40011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defRPr/>
            </a:pPr>
            <a:r>
              <a:rPr lang="ro-RO" sz="2000" b="1" dirty="0">
                <a:latin typeface="Times New Roman" pitchFamily="18" charset="0"/>
                <a:cs typeface="Times New Roman" pitchFamily="18" charset="0"/>
              </a:rPr>
              <a:t>MASA MEDIE A FRUCTELOR</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5624219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33B6C-9475-885F-E37B-72230FD49B60}"/>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5E5A634F-ED57-0990-AE8D-7C550AD41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ACE2EA4B-C525-F0E8-A1B7-A1648B8ABD76}"/>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E53AD417-38E4-45E1-C4F0-BCE6D7D67CEA}"/>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2665BA85-3583-3A9F-BCD0-6988590BD929}"/>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5.2</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it-IT" altLang="en-US" sz="2000" b="1" dirty="0">
                  <a:latin typeface="Times New Roman" panose="02020603050405020304" pitchFamily="18" charset="0"/>
                  <a:cs typeface="Times New Roman" panose="02020603050405020304" pitchFamily="18" charset="0"/>
                </a:rPr>
                <a:t>Experimentarea modelului în laborator</a:t>
              </a:r>
              <a:endParaRPr lang="en-US" altLang="en-US" sz="2000" dirty="0">
                <a:latin typeface="Lucida Sans Unicode" panose="020B0602030504020204" pitchFamily="34" charset="0"/>
              </a:endParaRPr>
            </a:p>
          </p:txBody>
        </p:sp>
      </p:grpSp>
      <p:sp>
        <p:nvSpPr>
          <p:cNvPr id="13" name="TextBox 3">
            <a:extLst>
              <a:ext uri="{FF2B5EF4-FFF2-40B4-BE49-F238E27FC236}">
                <a16:creationId xmlns:a16="http://schemas.microsoft.com/office/drawing/2014/main" id="{3A81111E-F650-EDC7-083D-5C38FE196D9A}"/>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53317EF-BC71-015A-EA4B-64C469F526DC}"/>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02256297-6EF1-A2EA-0040-76E5E72A68D3}"/>
              </a:ext>
            </a:extLst>
          </p:cNvPr>
          <p:cNvSpPr txBox="1"/>
          <p:nvPr/>
        </p:nvSpPr>
        <p:spPr>
          <a:xfrm>
            <a:off x="152400" y="2819400"/>
            <a:ext cx="8610600"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b="1" u="sng" dirty="0" err="1"/>
              <a:t>Mulcirea</a:t>
            </a:r>
            <a:r>
              <a:rPr lang="ro-RO" b="1" u="sng" dirty="0"/>
              <a:t> solului</a:t>
            </a:r>
            <a:r>
              <a:rPr lang="ro-RO" b="1" dirty="0"/>
              <a:t> </a:t>
            </a:r>
            <a:r>
              <a:rPr lang="ro-RO" dirty="0"/>
              <a:t>are un impact clar pozitiv asupra producției la toate cele trei specii, comparativ cu solul </a:t>
            </a:r>
            <a:r>
              <a:rPr lang="ro-RO" dirty="0" err="1"/>
              <a:t>nemulcit</a:t>
            </a:r>
            <a:r>
              <a:rPr lang="ro-RO" dirty="0"/>
              <a:t> sau </a:t>
            </a:r>
            <a:r>
              <a:rPr lang="ro-RO" dirty="0" err="1"/>
              <a:t>mulcit</a:t>
            </a:r>
            <a:r>
              <a:rPr lang="ro-RO" dirty="0"/>
              <a:t> cu folie transparentă. Cele mai bune rezultate s-au obținut în general cu folii opace (maro, neagră, alb-neagră), iar în unele cazuri și cu </a:t>
            </a:r>
            <a:r>
              <a:rPr lang="ro-RO" dirty="0" err="1"/>
              <a:t>mulci</a:t>
            </a:r>
            <a:r>
              <a:rPr lang="ro-RO" dirty="0"/>
              <a:t> organic (paie + scoarță). Folia transparentă și lipsa </a:t>
            </a:r>
            <a:r>
              <a:rPr lang="ro-RO" dirty="0" err="1"/>
              <a:t>mulcirii</a:t>
            </a:r>
            <a:r>
              <a:rPr lang="ro-RO" dirty="0"/>
              <a:t> au condus constant la cele mai slabe producții, fără diferențe semnificative între ele. </a:t>
            </a:r>
          </a:p>
          <a:p>
            <a:endParaRPr lang="en-US" dirty="0"/>
          </a:p>
          <a:p>
            <a:r>
              <a:rPr lang="ro-RO" b="1" u="sng" dirty="0"/>
              <a:t>Tratamentele </a:t>
            </a:r>
            <a:r>
              <a:rPr lang="ro-RO" b="1" u="sng" dirty="0" err="1"/>
              <a:t>foliare</a:t>
            </a:r>
            <a:r>
              <a:rPr lang="ro-RO" b="1" u="sng" dirty="0"/>
              <a:t> cu azotat de calciu simplu sau combinat cu diferiți biostimulatori</a:t>
            </a:r>
            <a:r>
              <a:rPr lang="ro-RO" b="1" dirty="0"/>
              <a:t> </a:t>
            </a:r>
            <a:r>
              <a:rPr lang="ro-RO" dirty="0"/>
              <a:t>au avut efecte diferite asupra producției la cele trei specii. Tratamentul </a:t>
            </a:r>
            <a:r>
              <a:rPr lang="ro-RO" dirty="0" err="1"/>
              <a:t>foliar</a:t>
            </a:r>
            <a:r>
              <a:rPr lang="ro-RO" dirty="0"/>
              <a:t> cu azotat de calciu simplu a avut un efect pozitiv limitat sau nesemnificativ la tomate și ardei, dar semnificativ la vinete. Eficiența tratamentelor crește semnificativ când azotatul de calciu este combinat cu biostimulatori, însă eficiența acestora variază între specii. Biostimulatorii care oferă cele mai bune rezultate sunt diferiți de la o cultură la alta, ceea ce sugerează că interacțiunea dintre plantă și produs este specifică speciei.</a:t>
            </a:r>
            <a:endParaRPr lang="en-US" dirty="0"/>
          </a:p>
        </p:txBody>
      </p:sp>
      <p:sp>
        <p:nvSpPr>
          <p:cNvPr id="9" name="TextBox 8">
            <a:extLst>
              <a:ext uri="{FF2B5EF4-FFF2-40B4-BE49-F238E27FC236}">
                <a16:creationId xmlns:a16="http://schemas.microsoft.com/office/drawing/2014/main" id="{B1153C27-38DE-702E-8534-FE41544BC5E1}"/>
              </a:ext>
            </a:extLst>
          </p:cNvPr>
          <p:cNvSpPr txBox="1"/>
          <p:nvPr/>
        </p:nvSpPr>
        <p:spPr>
          <a:xfrm>
            <a:off x="1295400" y="2286001"/>
            <a:ext cx="5867400" cy="40011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sz="2000" b="1" dirty="0">
                <a:latin typeface="Times New Roman" pitchFamily="18" charset="0"/>
                <a:cs typeface="Times New Roman" pitchFamily="18" charset="0"/>
              </a:rPr>
              <a:t>PRODUCȚIA</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067907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2D9C1-4550-2E38-FEB8-9AAFAD0E07BE}"/>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E4C95DEA-C32F-7C9C-06DD-BE567C5E9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8768B28A-B39E-3965-AD2D-6297AF334ECC}"/>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16AAA2EA-1324-331F-27F6-ACA0DB9105A5}"/>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E00E7170-D694-368A-CAE0-1785E57C88D1}"/>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5.2</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it-IT" altLang="en-US" sz="2000" b="1" dirty="0">
                  <a:latin typeface="Times New Roman" panose="02020603050405020304" pitchFamily="18" charset="0"/>
                  <a:cs typeface="Times New Roman" panose="02020603050405020304" pitchFamily="18" charset="0"/>
                </a:rPr>
                <a:t>Experimentarea modelului în laborator</a:t>
              </a:r>
              <a:endParaRPr lang="en-US" altLang="en-US" sz="2000" dirty="0">
                <a:latin typeface="Lucida Sans Unicode" panose="020B0602030504020204" pitchFamily="34" charset="0"/>
              </a:endParaRPr>
            </a:p>
          </p:txBody>
        </p:sp>
      </p:grpSp>
      <p:sp>
        <p:nvSpPr>
          <p:cNvPr id="13" name="TextBox 3">
            <a:extLst>
              <a:ext uri="{FF2B5EF4-FFF2-40B4-BE49-F238E27FC236}">
                <a16:creationId xmlns:a16="http://schemas.microsoft.com/office/drawing/2014/main" id="{5B209657-1D90-FB26-BDD3-7CB53CF1882A}"/>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0AFBED1-C8B9-81A5-EC09-C13EFA29F0C5}"/>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2D5D8989-AA34-7CC4-BFC9-CBD08DCA3B63}"/>
              </a:ext>
            </a:extLst>
          </p:cNvPr>
          <p:cNvSpPr txBox="1"/>
          <p:nvPr/>
        </p:nvSpPr>
        <p:spPr>
          <a:xfrm>
            <a:off x="152400" y="2819400"/>
            <a:ext cx="8610600"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dirty="0"/>
              <a:t>Eficiența </a:t>
            </a:r>
            <a:r>
              <a:rPr lang="ro-RO" b="1" u="sng" dirty="0" err="1"/>
              <a:t>mulcirii</a:t>
            </a:r>
            <a:r>
              <a:rPr lang="ro-RO" dirty="0"/>
              <a:t> asupra MMB este specie-specifică, iar tipul de </a:t>
            </a:r>
            <a:r>
              <a:rPr lang="ro-RO" dirty="0" err="1"/>
              <a:t>mulci</a:t>
            </a:r>
            <a:r>
              <a:rPr lang="ro-RO" dirty="0"/>
              <a:t> care optimizează calitatea seminței nu este universal valabil. La tomate, </a:t>
            </a:r>
            <a:r>
              <a:rPr lang="ro-RO" dirty="0" err="1"/>
              <a:t>mulcirea</a:t>
            </a:r>
            <a:r>
              <a:rPr lang="ro-RO" dirty="0"/>
              <a:t> cu folie neagră și folie albă-neagră a avut un efect pozitiv semnificativ asupra MMB, comparativ cu celelalte variante. La vinete, folia maro s-a dovedit a fi cea mai eficientă, fiind singura variantă care a generat o diferență semnificativă statistic față de varianta </a:t>
            </a:r>
            <a:r>
              <a:rPr lang="ro-RO" dirty="0" err="1"/>
              <a:t>nemulcită</a:t>
            </a:r>
            <a:r>
              <a:rPr lang="ro-RO" dirty="0"/>
              <a:t>, dar și față de alte variante de </a:t>
            </a:r>
            <a:r>
              <a:rPr lang="ro-RO" dirty="0" err="1"/>
              <a:t>mulcire</a:t>
            </a:r>
            <a:r>
              <a:rPr lang="ro-RO" dirty="0"/>
              <a:t> (albă-neagră, transparentă sau amestec de paie și scoarță). La ardei, </a:t>
            </a:r>
            <a:r>
              <a:rPr lang="ro-RO" dirty="0" err="1"/>
              <a:t>mulcirea</a:t>
            </a:r>
            <a:r>
              <a:rPr lang="ro-RO" dirty="0"/>
              <a:t> solului nu a influențat semnificativ MMB-</a:t>
            </a:r>
            <a:r>
              <a:rPr lang="ro-RO" dirty="0" err="1"/>
              <a:t>ul</a:t>
            </a:r>
            <a:r>
              <a:rPr lang="ro-RO" dirty="0"/>
              <a:t>.</a:t>
            </a:r>
          </a:p>
          <a:p>
            <a:endParaRPr lang="en-US" dirty="0"/>
          </a:p>
          <a:p>
            <a:r>
              <a:rPr lang="ro-RO" b="1" u="sng" dirty="0"/>
              <a:t>La tratamentele </a:t>
            </a:r>
            <a:r>
              <a:rPr lang="ro-RO" b="1" u="sng" dirty="0" err="1"/>
              <a:t>foliare</a:t>
            </a:r>
            <a:r>
              <a:rPr lang="ro-RO" b="1" u="sng" dirty="0"/>
              <a:t> cu azotat de calciu combinat cu biostimulatori</a:t>
            </a:r>
            <a:r>
              <a:rPr lang="ro-RO" b="1" dirty="0"/>
              <a:t> </a:t>
            </a:r>
            <a:r>
              <a:rPr lang="ro-RO" dirty="0"/>
              <a:t>tomatele răspund cel mai bine, evidențiind creșteri semnificative ale masei semințelor. Vinetele nu răspund semnificativ la astfel de tratamente în ceea ce privește MMB-</a:t>
            </a:r>
            <a:r>
              <a:rPr lang="ro-RO" dirty="0" err="1"/>
              <a:t>ul</a:t>
            </a:r>
            <a:r>
              <a:rPr lang="ro-RO" dirty="0"/>
              <a:t>. La ardei gogoșar, anumite combinații (în special cu </a:t>
            </a:r>
            <a:r>
              <a:rPr lang="ro-RO" dirty="0" err="1"/>
              <a:t>Kelpak</a:t>
            </a:r>
            <a:r>
              <a:rPr lang="ro-RO" dirty="0"/>
              <a:t>) pot îmbunătăți semnificativ MMB-</a:t>
            </a:r>
            <a:r>
              <a:rPr lang="ro-RO" dirty="0" err="1"/>
              <a:t>ul</a:t>
            </a:r>
            <a:r>
              <a:rPr lang="ro-RO" dirty="0"/>
              <a:t>, deși per ansamblu diferențele sunt mai reduse decât la tomate.</a:t>
            </a:r>
            <a:endParaRPr lang="en-US" dirty="0"/>
          </a:p>
        </p:txBody>
      </p:sp>
      <p:sp>
        <p:nvSpPr>
          <p:cNvPr id="9" name="TextBox 8">
            <a:extLst>
              <a:ext uri="{FF2B5EF4-FFF2-40B4-BE49-F238E27FC236}">
                <a16:creationId xmlns:a16="http://schemas.microsoft.com/office/drawing/2014/main" id="{5E4B2519-2A0F-2930-DAAA-712A726343AB}"/>
              </a:ext>
            </a:extLst>
          </p:cNvPr>
          <p:cNvSpPr txBox="1"/>
          <p:nvPr/>
        </p:nvSpPr>
        <p:spPr>
          <a:xfrm>
            <a:off x="1295400" y="2286001"/>
            <a:ext cx="5867400" cy="40011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sz="2000" b="1" dirty="0">
                <a:latin typeface="Times New Roman" pitchFamily="18" charset="0"/>
                <a:cs typeface="Times New Roman" pitchFamily="18" charset="0"/>
              </a:rPr>
              <a:t>MMB</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7547614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a:grpSpLocks/>
          </p:cNvGrpSpPr>
          <p:nvPr/>
        </p:nvGrpSpPr>
        <p:grpSpPr bwMode="auto">
          <a:xfrm>
            <a:off x="655638" y="1295400"/>
            <a:ext cx="7345362" cy="1011237"/>
            <a:chOff x="0" y="0"/>
            <a:chExt cx="8352928" cy="1491100"/>
          </a:xfrm>
          <a:solidFill>
            <a:schemeClr val="accent1">
              <a:lumMod val="60000"/>
              <a:lumOff val="40000"/>
            </a:schemeClr>
          </a:solidFill>
        </p:grpSpPr>
        <p:sp>
          <p:nvSpPr>
            <p:cNvPr id="2" name="Up Arrow Callout 11"/>
            <p:cNvSpPr/>
            <p:nvPr/>
          </p:nvSpPr>
          <p:spPr>
            <a:xfrm rot="10800000">
              <a:off x="0" y="0"/>
              <a:ext cx="8352928" cy="1491100"/>
            </a:xfrm>
            <a:prstGeom prst="upArrowCallou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Up Arrow Callout 4"/>
            <p:cNvSpPr/>
            <p:nvPr/>
          </p:nvSpPr>
          <p:spPr>
            <a:xfrm>
              <a:off x="0" y="152152"/>
              <a:ext cx="8352928" cy="816946"/>
            </a:xfrm>
            <a:prstGeom prst="rect">
              <a:avLst/>
            </a:prstGeom>
            <a:grp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lnSpc>
                  <a:spcPct val="90000"/>
                </a:lnSpc>
                <a:spcBef>
                  <a:spcPts val="0"/>
                </a:spcBef>
                <a:spcAft>
                  <a:spcPct val="35000"/>
                </a:spcAft>
                <a:defRPr/>
              </a:pPr>
              <a:r>
                <a:rPr lang="en-US" sz="2000" b="1" dirty="0">
                  <a:latin typeface="Times New Roman" panose="02020603050405020304" pitchFamily="18" charset="0"/>
                  <a:cs typeface="Times New Roman" panose="02020603050405020304" pitchFamily="18" charset="0"/>
                </a:rPr>
                <a:t>OBIECTIVUL</a:t>
              </a:r>
              <a:r>
                <a:rPr lang="ro-RO" sz="2000" b="1" dirty="0">
                  <a:latin typeface="Times New Roman" panose="02020603050405020304" pitchFamily="18" charset="0"/>
                  <a:cs typeface="Times New Roman" panose="02020603050405020304" pitchFamily="18" charset="0"/>
                </a:rPr>
                <a:t> PROIECTULUI</a:t>
              </a:r>
              <a:endParaRPr lang="en-US" sz="2000" dirty="0">
                <a:latin typeface="Lucida Sans Unicode" panose="020B0602030504020204" pitchFamily="34" charset="0"/>
              </a:endParaRPr>
            </a:p>
          </p:txBody>
        </p:sp>
      </p:grpSp>
      <p:grpSp>
        <p:nvGrpSpPr>
          <p:cNvPr id="7" name="Group 10"/>
          <p:cNvGrpSpPr>
            <a:grpSpLocks/>
          </p:cNvGrpSpPr>
          <p:nvPr/>
        </p:nvGrpSpPr>
        <p:grpSpPr bwMode="auto">
          <a:xfrm>
            <a:off x="884237" y="3435183"/>
            <a:ext cx="7345363" cy="969963"/>
            <a:chOff x="11732" y="-854201"/>
            <a:chExt cx="8352027" cy="1846615"/>
          </a:xfrm>
          <a:solidFill>
            <a:schemeClr val="accent1">
              <a:lumMod val="60000"/>
              <a:lumOff val="40000"/>
            </a:schemeClr>
          </a:solidFill>
        </p:grpSpPr>
        <p:sp>
          <p:nvSpPr>
            <p:cNvPr id="12" name="Up Arrow Callout 11"/>
            <p:cNvSpPr/>
            <p:nvPr/>
          </p:nvSpPr>
          <p:spPr>
            <a:xfrm rot="10800000">
              <a:off x="11733" y="-854201"/>
              <a:ext cx="8352026" cy="1846615"/>
            </a:xfrm>
            <a:prstGeom prst="upArrowCallou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Up Arrow Callout 4"/>
            <p:cNvSpPr/>
            <p:nvPr/>
          </p:nvSpPr>
          <p:spPr>
            <a:xfrm>
              <a:off x="11732" y="-628089"/>
              <a:ext cx="8352027" cy="816016"/>
            </a:xfrm>
            <a:prstGeom prst="rect">
              <a:avLst/>
            </a:prstGeom>
            <a:grpFill/>
          </p:spPr>
          <p:style>
            <a:lnRef idx="0">
              <a:scrgbClr r="0" g="0" b="0"/>
            </a:lnRef>
            <a:fillRef idx="0">
              <a:scrgbClr r="0" g="0" b="0"/>
            </a:fillRef>
            <a:effectRef idx="0">
              <a:scrgbClr r="0" g="0" b="0"/>
            </a:effectRef>
            <a:fontRef idx="minor">
              <a:schemeClr val="lt1"/>
            </a:fontRef>
          </p:style>
          <p:txBody>
            <a:bodyPr lIns="149352" tIns="149352" rIns="149352" bIns="149352" spcCol="1270" anchor="ctr"/>
            <a:lstStyle/>
            <a:p>
              <a:pPr algn="ctr" defTabSz="933450" eaLnBrk="1" fontAlgn="auto" hangingPunct="1">
                <a:lnSpc>
                  <a:spcPct val="90000"/>
                </a:lnSpc>
                <a:spcBef>
                  <a:spcPts val="0"/>
                </a:spcBef>
                <a:spcAft>
                  <a:spcPct val="35000"/>
                </a:spcAft>
                <a:defRPr/>
              </a:pPr>
              <a:r>
                <a:rPr lang="en-US" sz="2000" b="1" dirty="0" err="1">
                  <a:solidFill>
                    <a:schemeClr val="tx1"/>
                  </a:solidFill>
                  <a:latin typeface="Times New Roman" pitchFamily="18" charset="0"/>
                  <a:cs typeface="Times New Roman" pitchFamily="18" charset="0"/>
                </a:rPr>
                <a:t>OBIECTIV</a:t>
              </a:r>
              <a:r>
                <a:rPr lang="ro-RO" sz="2000" b="1" dirty="0">
                  <a:solidFill>
                    <a:schemeClr val="tx1"/>
                  </a:solidFill>
                  <a:latin typeface="Times New Roman" pitchFamily="18" charset="0"/>
                  <a:cs typeface="Times New Roman" pitchFamily="18" charset="0"/>
                </a:rPr>
                <a:t>ELE</a:t>
              </a:r>
              <a:r>
                <a:rPr lang="en-US" sz="2000" b="1" dirty="0">
                  <a:solidFill>
                    <a:schemeClr val="tx1"/>
                  </a:solidFill>
                  <a:latin typeface="Times New Roman" pitchFamily="18" charset="0"/>
                  <a:cs typeface="Times New Roman" pitchFamily="18" charset="0"/>
                </a:rPr>
                <a:t>  FAZEI</a:t>
              </a:r>
              <a:r>
                <a:rPr lang="ro-RO" sz="2000" b="1"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5</a:t>
              </a:r>
              <a:endParaRPr lang="en-US" sz="2000" dirty="0">
                <a:solidFill>
                  <a:schemeClr val="tx1"/>
                </a:solidFill>
              </a:endParaRPr>
            </a:p>
          </p:txBody>
        </p:sp>
      </p:grpSp>
      <p:pic>
        <p:nvPicPr>
          <p:cNvPr id="5126" name="Picture 5" descr="ant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127" name="Rectangle 10"/>
          <p:cNvSpPr>
            <a:spLocks noChangeArrowheads="1"/>
          </p:cNvSpPr>
          <p:nvPr/>
        </p:nvSpPr>
        <p:spPr bwMode="auto">
          <a:xfrm>
            <a:off x="277812" y="2303703"/>
            <a:ext cx="8210550" cy="892552"/>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just"/>
            <a:r>
              <a:rPr lang="en-US" altLang="en-US" sz="1600" b="1" dirty="0">
                <a:latin typeface="Trebuchet MS" pitchFamily="34" charset="0"/>
                <a:cs typeface="Times New Roman" pitchFamily="18" charset="0"/>
              </a:rPr>
              <a:t>SCOPUL </a:t>
            </a:r>
            <a:r>
              <a:rPr lang="ro-RO" altLang="en-US" sz="1600" b="1" dirty="0">
                <a:latin typeface="Trebuchet MS" pitchFamily="34" charset="0"/>
                <a:cs typeface="Times New Roman" pitchFamily="18" charset="0"/>
              </a:rPr>
              <a:t>proiectului este experimentarea unor verigi tehnologice inovative care să atenueze </a:t>
            </a:r>
            <a:r>
              <a:rPr lang="ro-RO" b="1" dirty="0"/>
              <a:t>efectele schimbărilor climatice şi să crească toleranţa culturilor de tomate, ardei şi pătlăgele vinete la condiţiile nefavorabile de mediu.</a:t>
            </a:r>
            <a:endParaRPr lang="en-US" altLang="en-US" b="1" dirty="0">
              <a:latin typeface="Times New Roman" pitchFamily="18" charset="0"/>
              <a:cs typeface="Times New Roman" pitchFamily="18" charset="0"/>
            </a:endParaRPr>
          </a:p>
        </p:txBody>
      </p:sp>
      <p:sp>
        <p:nvSpPr>
          <p:cNvPr id="14" name="Rectangle 13"/>
          <p:cNvSpPr/>
          <p:nvPr/>
        </p:nvSpPr>
        <p:spPr>
          <a:xfrm>
            <a:off x="1220125" y="4408439"/>
            <a:ext cx="6780875"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just">
              <a:spcBef>
                <a:spcPts val="0"/>
              </a:spcBef>
              <a:spcAft>
                <a:spcPts val="0"/>
              </a:spcAft>
            </a:pPr>
            <a:r>
              <a:rPr lang="en-US" b="1" dirty="0">
                <a:solidFill>
                  <a:schemeClr val="tx1"/>
                </a:solidFill>
                <a:latin typeface="Corbel" pitchFamily="34" charset="0"/>
              </a:rPr>
              <a:t>- </a:t>
            </a:r>
            <a:r>
              <a:rPr lang="ro-RO" b="1" dirty="0">
                <a:solidFill>
                  <a:schemeClr val="tx1"/>
                </a:solidFill>
                <a:latin typeface="Corbel" pitchFamily="34" charset="0"/>
              </a:rPr>
              <a:t>Alegerea unor scheme de plantare și a unor densități care să asigure o producție ridicată;</a:t>
            </a:r>
            <a:endParaRPr lang="en-US" b="1" dirty="0">
              <a:solidFill>
                <a:schemeClr val="tx1"/>
              </a:solidFill>
              <a:latin typeface="Corbel" pitchFamily="34" charset="0"/>
            </a:endParaRPr>
          </a:p>
          <a:p>
            <a:pPr marL="0" marR="0" algn="just">
              <a:spcBef>
                <a:spcPts val="0"/>
              </a:spcBef>
              <a:spcAft>
                <a:spcPts val="0"/>
              </a:spcAft>
            </a:pPr>
            <a:r>
              <a:rPr lang="en-US" b="1" dirty="0">
                <a:solidFill>
                  <a:schemeClr val="tx1"/>
                </a:solidFill>
                <a:latin typeface="Corbel" pitchFamily="34" charset="0"/>
              </a:rPr>
              <a:t>- </a:t>
            </a:r>
            <a:r>
              <a:rPr lang="ro-RO" b="1" dirty="0">
                <a:solidFill>
                  <a:schemeClr val="tx1"/>
                </a:solidFill>
                <a:latin typeface="Corbel" pitchFamily="34" charset="0"/>
              </a:rPr>
              <a:t>Influența utilizării a diferite tipuri de </a:t>
            </a:r>
            <a:r>
              <a:rPr lang="ro-RO" b="1" dirty="0" err="1">
                <a:solidFill>
                  <a:schemeClr val="tx1"/>
                </a:solidFill>
                <a:latin typeface="Corbel" pitchFamily="34" charset="0"/>
              </a:rPr>
              <a:t>mulci</a:t>
            </a:r>
            <a:r>
              <a:rPr lang="ro-RO" b="1" dirty="0">
                <a:solidFill>
                  <a:schemeClr val="tx1"/>
                </a:solidFill>
                <a:latin typeface="Corbel" pitchFamily="34" charset="0"/>
              </a:rPr>
              <a:t>, prin diferite metode</a:t>
            </a:r>
            <a:r>
              <a:rPr lang="en-US" b="1" dirty="0">
                <a:solidFill>
                  <a:schemeClr val="tx1"/>
                </a:solidFill>
                <a:latin typeface="Corbel" pitchFamily="34" charset="0"/>
              </a:rPr>
              <a:t>;</a:t>
            </a:r>
          </a:p>
          <a:p>
            <a:pPr marL="0" marR="0" algn="just">
              <a:spcBef>
                <a:spcPts val="0"/>
              </a:spcBef>
              <a:spcAft>
                <a:spcPts val="0"/>
              </a:spcAft>
            </a:pPr>
            <a:r>
              <a:rPr lang="en-US" b="1" dirty="0">
                <a:solidFill>
                  <a:schemeClr val="tx1"/>
                </a:solidFill>
                <a:latin typeface="Corbel" pitchFamily="34" charset="0"/>
              </a:rPr>
              <a:t>- </a:t>
            </a:r>
            <a:r>
              <a:rPr lang="ro-RO" b="1" dirty="0">
                <a:solidFill>
                  <a:schemeClr val="tx1"/>
                </a:solidFill>
                <a:latin typeface="Corbel" pitchFamily="34" charset="0"/>
              </a:rPr>
              <a:t>Optimizarea lucrărilor de irigare, cu privire la cantitatea de apă utilizată și metoda de irigare;</a:t>
            </a:r>
            <a:endParaRPr lang="en-US" b="1" dirty="0">
              <a:solidFill>
                <a:schemeClr val="tx1"/>
              </a:solidFill>
              <a:latin typeface="Corbel" pitchFamily="34" charset="0"/>
            </a:endParaRPr>
          </a:p>
          <a:p>
            <a:pPr marL="0" marR="0" algn="just">
              <a:spcBef>
                <a:spcPts val="0"/>
              </a:spcBef>
              <a:spcAft>
                <a:spcPts val="0"/>
              </a:spcAft>
            </a:pPr>
            <a:r>
              <a:rPr lang="en-US" b="1" dirty="0">
                <a:solidFill>
                  <a:schemeClr val="tx1"/>
                </a:solidFill>
                <a:latin typeface="Corbel" pitchFamily="34" charset="0"/>
              </a:rPr>
              <a:t>- </a:t>
            </a:r>
            <a:r>
              <a:rPr lang="ro-RO" b="1" dirty="0">
                <a:solidFill>
                  <a:schemeClr val="tx1"/>
                </a:solidFill>
                <a:latin typeface="Corbel" pitchFamily="34" charset="0"/>
              </a:rPr>
              <a:t>Optimizarea lucrărilor de fertilizare și alegerea unor fertilizanți potriviți, ușor asimilabili de către plantă și cu impact negativ minim asupra mediului înconjurător</a:t>
            </a:r>
            <a:r>
              <a:rPr lang="en-US" b="1" dirty="0">
                <a:solidFill>
                  <a:schemeClr val="tx1"/>
                </a:solidFill>
                <a:latin typeface="Corbel" pitchFamily="34" charset="0"/>
              </a:rPr>
              <a:t>.</a:t>
            </a:r>
          </a:p>
        </p:txBody>
      </p:sp>
      <p:sp>
        <p:nvSpPr>
          <p:cNvPr id="17" name="TextBox 3"/>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394613" y="8960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Tree>
    <p:extLst>
      <p:ext uri="{BB962C8B-B14F-4D97-AF65-F5344CB8AC3E}">
        <p14:creationId xmlns:p14="http://schemas.microsoft.com/office/powerpoint/2010/main" val="42353912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A36F-CC4F-D697-3423-40AFFFD26C0E}"/>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7E156B42-6CDD-C77C-8C1F-21DC9A9F5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E31A2AA0-5AE1-BB8B-2766-38E583B2F358}"/>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3DD7BBD5-82CD-8D0B-D98B-60F1343A4EE3}"/>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38F19246-6521-D1A1-9BE4-51DF91081B08}"/>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5.2</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it-IT" altLang="en-US" sz="2000" b="1" dirty="0">
                  <a:latin typeface="Times New Roman" panose="02020603050405020304" pitchFamily="18" charset="0"/>
                  <a:cs typeface="Times New Roman" panose="02020603050405020304" pitchFamily="18" charset="0"/>
                </a:rPr>
                <a:t>Experimentarea modelului în laborator</a:t>
              </a:r>
              <a:endParaRPr lang="en-US" altLang="en-US" sz="2000" dirty="0">
                <a:latin typeface="Lucida Sans Unicode" panose="020B0602030504020204" pitchFamily="34" charset="0"/>
              </a:endParaRPr>
            </a:p>
          </p:txBody>
        </p:sp>
      </p:grpSp>
      <p:sp>
        <p:nvSpPr>
          <p:cNvPr id="13" name="TextBox 3">
            <a:extLst>
              <a:ext uri="{FF2B5EF4-FFF2-40B4-BE49-F238E27FC236}">
                <a16:creationId xmlns:a16="http://schemas.microsoft.com/office/drawing/2014/main" id="{5BEFF404-BCCD-84D7-3E15-90C8BEA0E3BB}"/>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FE48524-39C3-FB4D-19B6-EC36BC09624C}"/>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F5057C03-6845-1992-80C0-03EDB3A78EA4}"/>
              </a:ext>
            </a:extLst>
          </p:cNvPr>
          <p:cNvSpPr txBox="1"/>
          <p:nvPr/>
        </p:nvSpPr>
        <p:spPr>
          <a:xfrm>
            <a:off x="152400" y="2819400"/>
            <a:ext cx="8610600"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b="1" u="sng" dirty="0" err="1"/>
              <a:t>Mulcirea</a:t>
            </a:r>
            <a:r>
              <a:rPr lang="ro-RO" b="1" u="sng" dirty="0"/>
              <a:t> solului</a:t>
            </a:r>
            <a:r>
              <a:rPr lang="ro-RO" b="1" dirty="0"/>
              <a:t> </a:t>
            </a:r>
            <a:r>
              <a:rPr lang="ro-RO" dirty="0"/>
              <a:t>este o măsură agrotehnică eficientă, care contribuie semnificativ la sporirea conținutului de substanță uscată în fructe la tomate, vinete și ardei gogoșar. Foliile opace (neagră și maro) sunt cele mai eficiente, în timp ce </a:t>
            </a:r>
            <a:r>
              <a:rPr lang="ro-RO" dirty="0" err="1"/>
              <a:t>mulcirea</a:t>
            </a:r>
            <a:r>
              <a:rPr lang="ro-RO" dirty="0"/>
              <a:t> cu materiale mai puțin izolante (folie transparentă sau </a:t>
            </a:r>
            <a:r>
              <a:rPr lang="ro-RO" dirty="0" err="1"/>
              <a:t>mulci</a:t>
            </a:r>
            <a:r>
              <a:rPr lang="ro-RO" dirty="0"/>
              <a:t> organic) are efecte limitate. </a:t>
            </a:r>
          </a:p>
          <a:p>
            <a:endParaRPr lang="en-US" dirty="0"/>
          </a:p>
          <a:p>
            <a:r>
              <a:rPr lang="ro-RO" b="1" u="sng" dirty="0"/>
              <a:t>La tratamentele </a:t>
            </a:r>
            <a:r>
              <a:rPr lang="ro-RO" b="1" u="sng" dirty="0" err="1"/>
              <a:t>foliare</a:t>
            </a:r>
            <a:r>
              <a:rPr lang="ro-RO" b="1" dirty="0"/>
              <a:t> </a:t>
            </a:r>
            <a:r>
              <a:rPr lang="ro-RO" dirty="0"/>
              <a:t>toate cele trei specii au arătat răspunsuri diferite la tratamentele </a:t>
            </a:r>
            <a:r>
              <a:rPr lang="ro-RO" dirty="0" err="1"/>
              <a:t>foliare</a:t>
            </a:r>
            <a:r>
              <a:rPr lang="ro-RO" dirty="0"/>
              <a:t> în ceea ce privește conținutul de substanță uscată. Azotatul de calciu combinat cu </a:t>
            </a:r>
            <a:r>
              <a:rPr lang="ro-RO" dirty="0" err="1"/>
              <a:t>Kelpak</a:t>
            </a:r>
            <a:r>
              <a:rPr lang="ro-RO" dirty="0"/>
              <a:t> și Sprintene s-au dovedit a fi eficiente în toate cele trei culturi, fiind opțiuni sigure pentru îmbunătățirea calității fructelor. Combinația cu E-</a:t>
            </a:r>
            <a:r>
              <a:rPr lang="ro-RO" dirty="0" err="1"/>
              <a:t>Dalgin</a:t>
            </a:r>
            <a:r>
              <a:rPr lang="ro-RO" dirty="0"/>
              <a:t> a fost eficientă la tomate și vinete, dar nefavorabil la ardei. Combinarea azotatului de calciu cu </a:t>
            </a:r>
            <a:r>
              <a:rPr lang="ro-RO" dirty="0" err="1"/>
              <a:t>Agrocean</a:t>
            </a:r>
            <a:r>
              <a:rPr lang="ro-RO" dirty="0"/>
              <a:t> B și Albit au avut efecte slabe sau nule în toate cazurile. </a:t>
            </a:r>
            <a:endParaRPr lang="en-US" dirty="0"/>
          </a:p>
        </p:txBody>
      </p:sp>
      <p:sp>
        <p:nvSpPr>
          <p:cNvPr id="9" name="TextBox 8">
            <a:extLst>
              <a:ext uri="{FF2B5EF4-FFF2-40B4-BE49-F238E27FC236}">
                <a16:creationId xmlns:a16="http://schemas.microsoft.com/office/drawing/2014/main" id="{4CA22D0B-7775-8C22-E5C8-FB1B0F504EED}"/>
              </a:ext>
            </a:extLst>
          </p:cNvPr>
          <p:cNvSpPr txBox="1"/>
          <p:nvPr/>
        </p:nvSpPr>
        <p:spPr>
          <a:xfrm>
            <a:off x="1295400" y="2286001"/>
            <a:ext cx="5867400" cy="40011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sz="2000" b="1" dirty="0">
                <a:latin typeface="Times New Roman" pitchFamily="18" charset="0"/>
                <a:cs typeface="Times New Roman" pitchFamily="18" charset="0"/>
              </a:rPr>
              <a:t>SUBSTANȚA USCATĂ</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872974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5633F-8056-21D3-29CC-80D45A486481}"/>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A332CE22-5D02-AB65-9879-E298CBDB7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E48271EE-8832-5CE4-CF82-1ABEB3B04021}"/>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FC829E25-8F8B-AACA-3E55-B59D8EAE1848}"/>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BA8BD52D-2BCE-A6D0-4B83-18497B480F3F}"/>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5.2</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it-IT" altLang="en-US" sz="2000" b="1" dirty="0">
                  <a:latin typeface="Times New Roman" panose="02020603050405020304" pitchFamily="18" charset="0"/>
                  <a:cs typeface="Times New Roman" panose="02020603050405020304" pitchFamily="18" charset="0"/>
                </a:rPr>
                <a:t>Experimentarea modelului în laborator</a:t>
              </a:r>
              <a:endParaRPr lang="en-US" altLang="en-US" sz="2000" dirty="0">
                <a:latin typeface="Lucida Sans Unicode" panose="020B0602030504020204" pitchFamily="34" charset="0"/>
              </a:endParaRPr>
            </a:p>
          </p:txBody>
        </p:sp>
      </p:grpSp>
      <p:sp>
        <p:nvSpPr>
          <p:cNvPr id="13" name="TextBox 3">
            <a:extLst>
              <a:ext uri="{FF2B5EF4-FFF2-40B4-BE49-F238E27FC236}">
                <a16:creationId xmlns:a16="http://schemas.microsoft.com/office/drawing/2014/main" id="{545AF560-4B2D-1D53-489E-D25550CE754E}"/>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FBCC146-3C60-C1C8-C2A5-DD0C69DFD716}"/>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9036F869-CB59-AAF2-CC7F-E10F3AC95391}"/>
              </a:ext>
            </a:extLst>
          </p:cNvPr>
          <p:cNvSpPr txBox="1"/>
          <p:nvPr/>
        </p:nvSpPr>
        <p:spPr>
          <a:xfrm>
            <a:off x="152400" y="2819400"/>
            <a:ext cx="8610600"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b="1" u="sng" dirty="0"/>
              <a:t>Eficiența </a:t>
            </a:r>
            <a:r>
              <a:rPr lang="ro-RO" b="1" u="sng" dirty="0" err="1"/>
              <a:t>mulcirii</a:t>
            </a:r>
            <a:r>
              <a:rPr lang="ro-RO" b="1" dirty="0"/>
              <a:t> </a:t>
            </a:r>
            <a:r>
              <a:rPr lang="ro-RO" dirty="0"/>
              <a:t>asupra conținutului de zahăr variază în funcție de specie. Tomatele și ardeiul gogoșar răspund bine la </a:t>
            </a:r>
            <a:r>
              <a:rPr lang="ro-RO" dirty="0" err="1"/>
              <a:t>mulcirea</a:t>
            </a:r>
            <a:r>
              <a:rPr lang="ro-RO" dirty="0"/>
              <a:t> cu folii închise la culoare (maro, neagră), cu creșteri semnificative ale conținutului de zaharuri. Pătlăgelele vinete nu sunt influențate în mod semnificativ de </a:t>
            </a:r>
            <a:r>
              <a:rPr lang="ro-RO" dirty="0" err="1"/>
              <a:t>mulcire</a:t>
            </a:r>
            <a:r>
              <a:rPr lang="ro-RO" dirty="0"/>
              <a:t> în acest sens. Foliile închise la culoare sunt net superioare altor tipuri de </a:t>
            </a:r>
            <a:r>
              <a:rPr lang="ro-RO" dirty="0" err="1"/>
              <a:t>mulci</a:t>
            </a:r>
            <a:r>
              <a:rPr lang="ro-RO" dirty="0"/>
              <a:t> (organici, transparenți, alb-negru) în sporirea conținutului de zahăr, acolo unde efectul este prezent.</a:t>
            </a:r>
          </a:p>
          <a:p>
            <a:endParaRPr lang="en-US" dirty="0"/>
          </a:p>
          <a:p>
            <a:r>
              <a:rPr lang="ro-RO" b="1" u="sng" dirty="0"/>
              <a:t>Eficiența tratamentelor</a:t>
            </a:r>
            <a:r>
              <a:rPr lang="ro-RO" b="1" dirty="0"/>
              <a:t> </a:t>
            </a:r>
            <a:r>
              <a:rPr lang="ro-RO" dirty="0" err="1"/>
              <a:t>foliare</a:t>
            </a:r>
            <a:r>
              <a:rPr lang="ro-RO" dirty="0"/>
              <a:t> asupra conținutului de zahăr este specie-dependentă. La tomate și vinete, combinațiile cu </a:t>
            </a:r>
            <a:r>
              <a:rPr lang="ro-RO" dirty="0" err="1"/>
              <a:t>Kelpak</a:t>
            </a:r>
            <a:r>
              <a:rPr lang="ro-RO" dirty="0"/>
              <a:t>, Sprintene și E-</a:t>
            </a:r>
            <a:r>
              <a:rPr lang="ro-RO" dirty="0" err="1"/>
              <a:t>Dalgin</a:t>
            </a:r>
            <a:r>
              <a:rPr lang="ro-RO" dirty="0"/>
              <a:t> oferă rezultate bune și constante. La ardei gogoșar, doar </a:t>
            </a:r>
            <a:r>
              <a:rPr lang="ro-RO" dirty="0" err="1"/>
              <a:t>Kinactiv</a:t>
            </a:r>
            <a:r>
              <a:rPr lang="ro-RO" dirty="0"/>
              <a:t> Fruit și, într-o mai mică măsură, </a:t>
            </a:r>
            <a:r>
              <a:rPr lang="ro-RO" dirty="0" err="1"/>
              <a:t>Kelpak</a:t>
            </a:r>
            <a:r>
              <a:rPr lang="ro-RO" dirty="0"/>
              <a:t> și </a:t>
            </a:r>
            <a:r>
              <a:rPr lang="ro-RO" dirty="0" err="1"/>
              <a:t>Rerum</a:t>
            </a:r>
            <a:r>
              <a:rPr lang="ro-RO" dirty="0"/>
              <a:t>, au fost eficiente, restul tratamentelor având un impact redus sau negativ. Azotatul de calciu simplu, în general, are un efect slab sau nesemnificativ asupra acestui parametru. </a:t>
            </a:r>
            <a:endParaRPr lang="en-US" dirty="0"/>
          </a:p>
        </p:txBody>
      </p:sp>
      <p:sp>
        <p:nvSpPr>
          <p:cNvPr id="9" name="TextBox 8">
            <a:extLst>
              <a:ext uri="{FF2B5EF4-FFF2-40B4-BE49-F238E27FC236}">
                <a16:creationId xmlns:a16="http://schemas.microsoft.com/office/drawing/2014/main" id="{C0F5E492-0645-5033-0D52-1FE497C9CA04}"/>
              </a:ext>
            </a:extLst>
          </p:cNvPr>
          <p:cNvSpPr txBox="1"/>
          <p:nvPr/>
        </p:nvSpPr>
        <p:spPr>
          <a:xfrm>
            <a:off x="1295400" y="2286001"/>
            <a:ext cx="5867400" cy="40011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sz="2000" b="1" dirty="0">
                <a:latin typeface="Times New Roman" pitchFamily="18" charset="0"/>
                <a:cs typeface="Times New Roman" pitchFamily="18" charset="0"/>
              </a:rPr>
              <a:t>ZAHĂRUL ÎN FRUCT</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3177877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F461C-D737-3851-C3BC-91EF3192F26A}"/>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149B2858-375D-DF27-EEE2-7D5A4086C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7ECB545F-2F26-E03A-2D07-7988B98A864B}"/>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9D2781EC-8FB2-293B-B98B-40B8F3E7E04D}"/>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EF5B77C5-CDF0-FD1A-CF48-A4FDEB62F64F}"/>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5.2</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it-IT" altLang="en-US" sz="2000" b="1" dirty="0">
                  <a:latin typeface="Times New Roman" panose="02020603050405020304" pitchFamily="18" charset="0"/>
                  <a:cs typeface="Times New Roman" panose="02020603050405020304" pitchFamily="18" charset="0"/>
                </a:rPr>
                <a:t>Experimentarea modelului în laborator</a:t>
              </a:r>
              <a:endParaRPr lang="en-US" altLang="en-US" sz="2000" dirty="0">
                <a:latin typeface="Lucida Sans Unicode" panose="020B0602030504020204" pitchFamily="34" charset="0"/>
              </a:endParaRPr>
            </a:p>
          </p:txBody>
        </p:sp>
      </p:grpSp>
      <p:sp>
        <p:nvSpPr>
          <p:cNvPr id="13" name="TextBox 3">
            <a:extLst>
              <a:ext uri="{FF2B5EF4-FFF2-40B4-BE49-F238E27FC236}">
                <a16:creationId xmlns:a16="http://schemas.microsoft.com/office/drawing/2014/main" id="{B8841BBD-BAD4-B0BB-2024-60A602BBD5A3}"/>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E4F0E44-1449-2786-7766-E4745454328F}"/>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9361E1B7-7836-C0D1-ED82-852B6361CDC5}"/>
              </a:ext>
            </a:extLst>
          </p:cNvPr>
          <p:cNvSpPr txBox="1"/>
          <p:nvPr/>
        </p:nvSpPr>
        <p:spPr>
          <a:xfrm>
            <a:off x="152400" y="2819400"/>
            <a:ext cx="8610600"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b="1" u="sng" dirty="0"/>
              <a:t>Influența </a:t>
            </a:r>
            <a:r>
              <a:rPr lang="ro-RO" b="1" u="sng" dirty="0" err="1"/>
              <a:t>mulcirii</a:t>
            </a:r>
            <a:r>
              <a:rPr lang="ro-RO" b="1" dirty="0"/>
              <a:t> </a:t>
            </a:r>
            <a:r>
              <a:rPr lang="ro-RO" dirty="0"/>
              <a:t>asupra conținutului de cenușă este specie-dependentă. La tomate și vinete, </a:t>
            </a:r>
            <a:r>
              <a:rPr lang="ro-RO" dirty="0" err="1"/>
              <a:t>mulcirea</a:t>
            </a:r>
            <a:r>
              <a:rPr lang="ro-RO" dirty="0"/>
              <a:t> nu modifică semnificativ acumularea de substanțe minerale în fructe. La ardei gogoșar, foliile închise la culoare (neagră și maro) sunt cele mai eficiente în sporirea conținutului de cenușă, reflectând o îmbunătățire a absorbției de minerale și, implicit, a calității nutriționale.</a:t>
            </a:r>
          </a:p>
          <a:p>
            <a:endParaRPr lang="en-US" dirty="0"/>
          </a:p>
          <a:p>
            <a:r>
              <a:rPr lang="ro-RO" b="1" u="sng" dirty="0"/>
              <a:t>Tratamentele </a:t>
            </a:r>
            <a:r>
              <a:rPr lang="ro-RO" b="1" u="sng" dirty="0" err="1"/>
              <a:t>foliare</a:t>
            </a:r>
            <a:r>
              <a:rPr lang="ro-RO" b="1" u="sng" dirty="0"/>
              <a:t> cu azotat de calciu și diferiți biostimulatori</a:t>
            </a:r>
            <a:r>
              <a:rPr lang="ro-RO" b="1" dirty="0"/>
              <a:t> </a:t>
            </a:r>
            <a:r>
              <a:rPr lang="ro-RO" dirty="0"/>
              <a:t>a influențat diferit cele trei specii, în ceea ce privește acumularea cenușii în fruct. La pătlăgele vinete, combinațiile cu </a:t>
            </a:r>
            <a:r>
              <a:rPr lang="ro-RO" dirty="0" err="1"/>
              <a:t>Kelpak</a:t>
            </a:r>
            <a:r>
              <a:rPr lang="ro-RO" dirty="0"/>
              <a:t>, Sprintene și E-</a:t>
            </a:r>
            <a:r>
              <a:rPr lang="ro-RO" dirty="0" err="1"/>
              <a:t>Dalgin</a:t>
            </a:r>
            <a:r>
              <a:rPr lang="ro-RO" dirty="0"/>
              <a:t> au demonstrat eficacitate în creșterea conținutului mineral al fructelor. La tomate și ardei gogoșar, efectul este slab sau inexistent, fără diferențe semnificative față de martor. </a:t>
            </a:r>
            <a:endParaRPr lang="en-US" dirty="0"/>
          </a:p>
        </p:txBody>
      </p:sp>
      <p:sp>
        <p:nvSpPr>
          <p:cNvPr id="9" name="TextBox 8">
            <a:extLst>
              <a:ext uri="{FF2B5EF4-FFF2-40B4-BE49-F238E27FC236}">
                <a16:creationId xmlns:a16="http://schemas.microsoft.com/office/drawing/2014/main" id="{8D8191D4-512A-EE2D-4DA3-F41AB1BACE66}"/>
              </a:ext>
            </a:extLst>
          </p:cNvPr>
          <p:cNvSpPr txBox="1"/>
          <p:nvPr/>
        </p:nvSpPr>
        <p:spPr>
          <a:xfrm>
            <a:off x="1295400" y="2286001"/>
            <a:ext cx="5867400" cy="40011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sz="2000" b="1" dirty="0">
                <a:latin typeface="Times New Roman" pitchFamily="18" charset="0"/>
                <a:cs typeface="Times New Roman" pitchFamily="18" charset="0"/>
              </a:rPr>
              <a:t>CENUȘĂ ÎN FRUCT</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6905563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9B4DB-E746-5652-F111-CC689385CB88}"/>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B786DF68-2F03-6B89-7DE8-8B47426D1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62CCFF08-086F-A732-D506-75B688122B87}"/>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42C3714B-02E9-945A-19DA-587097F63F35}"/>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CA0EB33E-4C83-CD88-4B4A-01BC60917367}"/>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5.3</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Diseminarea</a:t>
              </a:r>
              <a:r>
                <a:rPr lang="en-US" b="1" dirty="0"/>
                <a:t> </a:t>
              </a:r>
              <a:r>
                <a:rPr lang="en-US" sz="2000" b="1" dirty="0" err="1">
                  <a:latin typeface="Times New Roman" panose="02020603050405020304" pitchFamily="18" charset="0"/>
                  <a:cs typeface="Times New Roman" panose="02020603050405020304" pitchFamily="18" charset="0"/>
                </a:rPr>
                <a:t>rezultatelor</a:t>
              </a:r>
              <a:endParaRPr lang="en-US" altLang="en-US" sz="2000" b="1" dirty="0">
                <a:latin typeface="Times New Roman" panose="02020603050405020304" pitchFamily="18" charset="0"/>
                <a:cs typeface="Times New Roman" panose="02020603050405020304" pitchFamily="18" charset="0"/>
              </a:endParaRPr>
            </a:p>
          </p:txBody>
        </p:sp>
      </p:grpSp>
      <p:sp>
        <p:nvSpPr>
          <p:cNvPr id="13" name="TextBox 3">
            <a:extLst>
              <a:ext uri="{FF2B5EF4-FFF2-40B4-BE49-F238E27FC236}">
                <a16:creationId xmlns:a16="http://schemas.microsoft.com/office/drawing/2014/main" id="{A22FEE55-D6AC-3161-F2AB-062B00B41CB7}"/>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271EC32-55EA-7FD9-56B7-FFEFBE13A0D9}"/>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7E756341-D3AE-F931-50F8-47D1A96F1E55}"/>
              </a:ext>
            </a:extLst>
          </p:cNvPr>
          <p:cNvSpPr txBox="1"/>
          <p:nvPr/>
        </p:nvSpPr>
        <p:spPr>
          <a:xfrm>
            <a:off x="152400" y="2819400"/>
            <a:ext cx="8610600"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dirty="0"/>
              <a:t>Rezultatele obținute în etapele anterioare ale prezentului proiect au fost prezentate în cadrul Sesiunii Anuale de Comunicări a ICDLF Vidra „Cercetarea legumicolă – rezultate și provocări”, din 9 octombrie 2025, prin două lucrări: „Impactul </a:t>
            </a:r>
            <a:r>
              <a:rPr lang="ro-RO" dirty="0" err="1"/>
              <a:t>mulcirii</a:t>
            </a:r>
            <a:r>
              <a:rPr lang="ro-RO" dirty="0"/>
              <a:t> solului asupra cantității și calității fructelor de pătlăgele vinete și ardei gogoșar” (autori: Constantin Delia, Paraschiv Mihaela, Scurtu Ion) și „Potențialul azotatului de calciu și al biostimulatorilor asupra producției și calității fructelor de ardei gogoșar” (autori: Paraschiv Mihaela, Constantin Delia, Gheorghe Cristiana). </a:t>
            </a:r>
            <a:endParaRPr lang="en-US" dirty="0"/>
          </a:p>
          <a:p>
            <a:r>
              <a:rPr lang="ro-RO" dirty="0"/>
              <a:t>În vederea promovării </a:t>
            </a:r>
            <a:r>
              <a:rPr lang="ro-RO" dirty="0" err="1"/>
              <a:t>cultivarelor</a:t>
            </a:r>
            <a:r>
              <a:rPr lang="ro-RO" dirty="0"/>
              <a:t> create la institut, acesta a organizat o expoziție în cadrul evenimentului </a:t>
            </a:r>
            <a:r>
              <a:rPr lang="ro-RO" dirty="0" err="1"/>
              <a:t>Bucharest</a:t>
            </a:r>
            <a:r>
              <a:rPr lang="ro-RO" dirty="0"/>
              <a:t> </a:t>
            </a:r>
            <a:r>
              <a:rPr lang="ro-RO" dirty="0" err="1"/>
              <a:t>Food</a:t>
            </a:r>
            <a:r>
              <a:rPr lang="ro-RO" dirty="0"/>
              <a:t> Summit, în perioada 01-03 octombrie 2025.</a:t>
            </a:r>
            <a:endParaRPr lang="en-US" dirty="0"/>
          </a:p>
        </p:txBody>
      </p:sp>
      <p:sp>
        <p:nvSpPr>
          <p:cNvPr id="9" name="TextBox 8">
            <a:extLst>
              <a:ext uri="{FF2B5EF4-FFF2-40B4-BE49-F238E27FC236}">
                <a16:creationId xmlns:a16="http://schemas.microsoft.com/office/drawing/2014/main" id="{1B84A3AC-5F29-0694-93F4-C4D82EB5C8C1}"/>
              </a:ext>
            </a:extLst>
          </p:cNvPr>
          <p:cNvSpPr txBox="1"/>
          <p:nvPr/>
        </p:nvSpPr>
        <p:spPr>
          <a:xfrm>
            <a:off x="381000" y="2286001"/>
            <a:ext cx="8153400"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b="1" u="sng" dirty="0"/>
              <a:t>Participarea la manifestări </a:t>
            </a:r>
            <a:r>
              <a:rPr lang="ro-RO" b="1" u="sng" dirty="0" err="1"/>
              <a:t>tehnico-ştiinţifice</a:t>
            </a:r>
            <a:r>
              <a:rPr lang="ro-RO" b="1" u="sng" dirty="0"/>
              <a:t> din domeniile specifice proiectului</a:t>
            </a:r>
            <a:endParaRPr lang="en-US" dirty="0"/>
          </a:p>
        </p:txBody>
      </p:sp>
    </p:spTree>
    <p:extLst>
      <p:ext uri="{BB962C8B-B14F-4D97-AF65-F5344CB8AC3E}">
        <p14:creationId xmlns:p14="http://schemas.microsoft.com/office/powerpoint/2010/main" val="14619139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E8C16-FE67-708D-2F68-903F44B37368}"/>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D50CC587-9D45-3DCA-B41C-D676E56DB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693C5454-C679-6B2B-5FEF-C6EF1C97C851}"/>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83CD187D-7AA2-D8A8-1E0D-F142D2B4224D}"/>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FD414F67-512F-BAAA-C0B9-C722687BD9F4}"/>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5.3</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Diseminarea</a:t>
              </a:r>
              <a:r>
                <a:rPr lang="en-US" b="1" dirty="0"/>
                <a:t> </a:t>
              </a:r>
              <a:r>
                <a:rPr lang="en-US" sz="2000" b="1" dirty="0" err="1">
                  <a:latin typeface="Times New Roman" panose="02020603050405020304" pitchFamily="18" charset="0"/>
                  <a:cs typeface="Times New Roman" panose="02020603050405020304" pitchFamily="18" charset="0"/>
                </a:rPr>
                <a:t>rezultatelor</a:t>
              </a:r>
              <a:endParaRPr lang="en-US" altLang="en-US" sz="2000" b="1" dirty="0">
                <a:latin typeface="Times New Roman" panose="02020603050405020304" pitchFamily="18" charset="0"/>
                <a:cs typeface="Times New Roman" panose="02020603050405020304" pitchFamily="18" charset="0"/>
              </a:endParaRPr>
            </a:p>
          </p:txBody>
        </p:sp>
      </p:grpSp>
      <p:sp>
        <p:nvSpPr>
          <p:cNvPr id="13" name="TextBox 3">
            <a:extLst>
              <a:ext uri="{FF2B5EF4-FFF2-40B4-BE49-F238E27FC236}">
                <a16:creationId xmlns:a16="http://schemas.microsoft.com/office/drawing/2014/main" id="{D3F14968-DBE4-4284-EBE8-CC06C16D099C}"/>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7C2610D-4473-35C5-191C-9F9318730AD5}"/>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DB2879A3-D862-9D23-1A1C-ADE37CF9616A}"/>
              </a:ext>
            </a:extLst>
          </p:cNvPr>
          <p:cNvSpPr txBox="1"/>
          <p:nvPr/>
        </p:nvSpPr>
        <p:spPr>
          <a:xfrm>
            <a:off x="381000" y="2286001"/>
            <a:ext cx="8153400"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b="1" u="sng" dirty="0"/>
              <a:t>Participarea la manifestări </a:t>
            </a:r>
            <a:r>
              <a:rPr lang="ro-RO" b="1" u="sng" dirty="0" err="1"/>
              <a:t>tehnico-ştiinţifice</a:t>
            </a:r>
            <a:r>
              <a:rPr lang="ro-RO" b="1" u="sng" dirty="0"/>
              <a:t> din domeniile specifice proiectului</a:t>
            </a:r>
            <a:endParaRPr lang="en-US" dirty="0"/>
          </a:p>
        </p:txBody>
      </p:sp>
      <p:pic>
        <p:nvPicPr>
          <p:cNvPr id="2" name="Imagine 1">
            <a:extLst>
              <a:ext uri="{FF2B5EF4-FFF2-40B4-BE49-F238E27FC236}">
                <a16:creationId xmlns:a16="http://schemas.microsoft.com/office/drawing/2014/main" id="{8BE397B2-311A-D672-13A0-CF9A5B69E5F6}"/>
              </a:ext>
            </a:extLst>
          </p:cNvPr>
          <p:cNvPicPr>
            <a:picLocks noChangeAspect="1"/>
          </p:cNvPicPr>
          <p:nvPr/>
        </p:nvPicPr>
        <p:blipFill>
          <a:blip r:embed="rId3"/>
          <a:stretch>
            <a:fillRect/>
          </a:stretch>
        </p:blipFill>
        <p:spPr>
          <a:xfrm>
            <a:off x="1752600" y="2777128"/>
            <a:ext cx="5334000" cy="4000500"/>
          </a:xfrm>
          <a:prstGeom prst="rect">
            <a:avLst/>
          </a:prstGeom>
        </p:spPr>
      </p:pic>
    </p:spTree>
    <p:extLst>
      <p:ext uri="{BB962C8B-B14F-4D97-AF65-F5344CB8AC3E}">
        <p14:creationId xmlns:p14="http://schemas.microsoft.com/office/powerpoint/2010/main" val="15267555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12A85-50E9-81DC-6733-87529FBA44EF}"/>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280A51FC-28E9-80A1-43A3-758CBE379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9A5CB618-DF8E-2FDA-2878-7FE48B72F82C}"/>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58FE34CD-CE65-FD2F-D41E-8D8F60C37AE6}"/>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7B0AAE79-1C1C-DD12-9A1A-49BE4EF393B5}"/>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5.3</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Diseminarea</a:t>
              </a:r>
              <a:r>
                <a:rPr lang="en-US" b="1" dirty="0"/>
                <a:t> </a:t>
              </a:r>
              <a:r>
                <a:rPr lang="en-US" sz="2000" b="1" dirty="0" err="1">
                  <a:latin typeface="Times New Roman" panose="02020603050405020304" pitchFamily="18" charset="0"/>
                  <a:cs typeface="Times New Roman" panose="02020603050405020304" pitchFamily="18" charset="0"/>
                </a:rPr>
                <a:t>rezultatelor</a:t>
              </a:r>
              <a:endParaRPr lang="en-US" altLang="en-US" sz="2000" b="1" dirty="0">
                <a:latin typeface="Times New Roman" panose="02020603050405020304" pitchFamily="18" charset="0"/>
                <a:cs typeface="Times New Roman" panose="02020603050405020304" pitchFamily="18" charset="0"/>
              </a:endParaRPr>
            </a:p>
          </p:txBody>
        </p:sp>
      </p:grpSp>
      <p:sp>
        <p:nvSpPr>
          <p:cNvPr id="13" name="TextBox 3">
            <a:extLst>
              <a:ext uri="{FF2B5EF4-FFF2-40B4-BE49-F238E27FC236}">
                <a16:creationId xmlns:a16="http://schemas.microsoft.com/office/drawing/2014/main" id="{EA96D31C-92B4-C935-A98B-F521AAA525F4}"/>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A4E260D-0189-27BA-8F92-1D9EC5879F0B}"/>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898D3D90-2A98-8B50-5A5B-3D5904609717}"/>
              </a:ext>
            </a:extLst>
          </p:cNvPr>
          <p:cNvSpPr txBox="1"/>
          <p:nvPr/>
        </p:nvSpPr>
        <p:spPr>
          <a:xfrm>
            <a:off x="152400" y="2819400"/>
            <a:ext cx="861060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dirty="0"/>
              <a:t>A fost realizată plata, înscrierea și a fost trimis abstractul și lucrarea in extenso pentru participarea la Congresul Internațional „Life </a:t>
            </a:r>
            <a:r>
              <a:rPr lang="ro-RO" dirty="0" err="1"/>
              <a:t>sciences</a:t>
            </a:r>
            <a:r>
              <a:rPr lang="ro-RO" dirty="0"/>
              <a:t> </a:t>
            </a:r>
            <a:r>
              <a:rPr lang="ro-RO" dirty="0" err="1"/>
              <a:t>today</a:t>
            </a:r>
            <a:r>
              <a:rPr lang="ro-RO" dirty="0"/>
              <a:t> for </a:t>
            </a:r>
            <a:r>
              <a:rPr lang="ro-RO" dirty="0" err="1"/>
              <a:t>tomorrow</a:t>
            </a:r>
            <a:r>
              <a:rPr lang="ro-RO" dirty="0"/>
              <a:t>” a USV Iași, congres care se va desfășura în 23-24 octombrie 2025 (faza 6 a prezentului proiect). Lucrările înscrise se numesc „</a:t>
            </a:r>
            <a:r>
              <a:rPr lang="ro-RO" dirty="0" err="1"/>
              <a:t>Variation</a:t>
            </a:r>
            <a:r>
              <a:rPr lang="ro-RO" dirty="0"/>
              <a:t> of </a:t>
            </a:r>
            <a:r>
              <a:rPr lang="ro-RO" dirty="0" err="1"/>
              <a:t>yield</a:t>
            </a:r>
            <a:r>
              <a:rPr lang="ro-RO" dirty="0"/>
              <a:t> </a:t>
            </a:r>
            <a:r>
              <a:rPr lang="ro-RO" dirty="0" err="1"/>
              <a:t>and</a:t>
            </a:r>
            <a:r>
              <a:rPr lang="ro-RO" dirty="0"/>
              <a:t> fruit quality of </a:t>
            </a:r>
            <a:r>
              <a:rPr lang="ro-RO" dirty="0" err="1"/>
              <a:t>eggplant</a:t>
            </a:r>
            <a:r>
              <a:rPr lang="ro-RO" dirty="0"/>
              <a:t> </a:t>
            </a:r>
            <a:r>
              <a:rPr lang="ro-RO" dirty="0" err="1"/>
              <a:t>depending</a:t>
            </a:r>
            <a:r>
              <a:rPr lang="ro-RO" dirty="0"/>
              <a:t> on </a:t>
            </a:r>
            <a:r>
              <a:rPr lang="ro-RO" dirty="0" err="1"/>
              <a:t>soil</a:t>
            </a:r>
            <a:r>
              <a:rPr lang="ro-RO" dirty="0"/>
              <a:t> </a:t>
            </a:r>
            <a:r>
              <a:rPr lang="ro-RO" dirty="0" err="1"/>
              <a:t>mulching</a:t>
            </a:r>
            <a:r>
              <a:rPr lang="ro-RO" dirty="0"/>
              <a:t>”, cu autorii: Constantin Delia, Paraschiv Mihaela, </a:t>
            </a:r>
            <a:r>
              <a:rPr lang="ro-RO" dirty="0" err="1"/>
              <a:t>Sbîrciog</a:t>
            </a:r>
            <a:r>
              <a:rPr lang="ro-RO" dirty="0"/>
              <a:t> </a:t>
            </a:r>
            <a:r>
              <a:rPr lang="ro-RO" dirty="0" err="1"/>
              <a:t>Gicuța</a:t>
            </a:r>
            <a:r>
              <a:rPr lang="ro-RO" dirty="0"/>
              <a:t>, Alina Buzatu, și respectiv „</a:t>
            </a:r>
            <a:r>
              <a:rPr lang="ro-RO" dirty="0" err="1"/>
              <a:t>Yield</a:t>
            </a:r>
            <a:r>
              <a:rPr lang="ro-RO" dirty="0"/>
              <a:t> </a:t>
            </a:r>
            <a:r>
              <a:rPr lang="ro-RO" dirty="0" err="1"/>
              <a:t>and</a:t>
            </a:r>
            <a:r>
              <a:rPr lang="ro-RO" dirty="0"/>
              <a:t> quality of </a:t>
            </a:r>
            <a:r>
              <a:rPr lang="ro-RO" dirty="0" err="1"/>
              <a:t>round</a:t>
            </a:r>
            <a:r>
              <a:rPr lang="ro-RO" dirty="0"/>
              <a:t> </a:t>
            </a:r>
            <a:r>
              <a:rPr lang="ro-RO" dirty="0" err="1"/>
              <a:t>pepper</a:t>
            </a:r>
            <a:r>
              <a:rPr lang="ro-RO" dirty="0"/>
              <a:t> </a:t>
            </a:r>
            <a:r>
              <a:rPr lang="ro-RO" dirty="0" err="1"/>
              <a:t>fruits</a:t>
            </a:r>
            <a:r>
              <a:rPr lang="ro-RO" dirty="0"/>
              <a:t> - </a:t>
            </a:r>
            <a:r>
              <a:rPr lang="ro-RO" dirty="0" err="1"/>
              <a:t>influence</a:t>
            </a:r>
            <a:r>
              <a:rPr lang="ro-RO" dirty="0"/>
              <a:t> of </a:t>
            </a:r>
            <a:r>
              <a:rPr lang="ro-RO" dirty="0" err="1"/>
              <a:t>calcium</a:t>
            </a:r>
            <a:r>
              <a:rPr lang="ro-RO" dirty="0"/>
              <a:t> nitrate </a:t>
            </a:r>
            <a:r>
              <a:rPr lang="ro-RO" dirty="0" err="1"/>
              <a:t>and</a:t>
            </a:r>
            <a:r>
              <a:rPr lang="ro-RO" dirty="0"/>
              <a:t> </a:t>
            </a:r>
            <a:r>
              <a:rPr lang="ro-RO" dirty="0" err="1"/>
              <a:t>biostimulants</a:t>
            </a:r>
            <a:r>
              <a:rPr lang="ro-RO" dirty="0"/>
              <a:t>”, cu autorii: Paraschiv Mihaela, Constantin Delia, Scurtu Ion, Gheorghe Cristiana.</a:t>
            </a:r>
            <a:endParaRPr lang="en-US" dirty="0"/>
          </a:p>
        </p:txBody>
      </p:sp>
      <p:sp>
        <p:nvSpPr>
          <p:cNvPr id="9" name="TextBox 8">
            <a:extLst>
              <a:ext uri="{FF2B5EF4-FFF2-40B4-BE49-F238E27FC236}">
                <a16:creationId xmlns:a16="http://schemas.microsoft.com/office/drawing/2014/main" id="{468C413C-77BA-CB84-D9F5-03DCE627D2D7}"/>
              </a:ext>
            </a:extLst>
          </p:cNvPr>
          <p:cNvSpPr txBox="1"/>
          <p:nvPr/>
        </p:nvSpPr>
        <p:spPr>
          <a:xfrm>
            <a:off x="381000" y="2286001"/>
            <a:ext cx="8153400"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en-US" b="1" u="sng" dirty="0" err="1"/>
              <a:t>Elaborare</a:t>
            </a:r>
            <a:r>
              <a:rPr lang="en-US" b="1" u="sng" dirty="0"/>
              <a:t> </a:t>
            </a:r>
            <a:r>
              <a:rPr lang="en-US" b="1" u="sng" dirty="0" err="1"/>
              <a:t>şi</a:t>
            </a:r>
            <a:r>
              <a:rPr lang="en-US" b="1" u="sng" dirty="0"/>
              <a:t> </a:t>
            </a:r>
            <a:r>
              <a:rPr lang="en-US" b="1" u="sng" dirty="0" err="1"/>
              <a:t>publicare</a:t>
            </a:r>
            <a:r>
              <a:rPr lang="en-US" b="1" u="sng" dirty="0"/>
              <a:t> </a:t>
            </a:r>
            <a:r>
              <a:rPr lang="en-US" b="1" u="sng" dirty="0" err="1"/>
              <a:t>lucrare</a:t>
            </a:r>
            <a:r>
              <a:rPr lang="en-US" b="1" u="sng" dirty="0"/>
              <a:t> </a:t>
            </a:r>
            <a:r>
              <a:rPr lang="en-US" b="1" u="sng" dirty="0" err="1"/>
              <a:t>ştiinţifică</a:t>
            </a:r>
            <a:endParaRPr lang="en-US" dirty="0"/>
          </a:p>
        </p:txBody>
      </p:sp>
    </p:spTree>
    <p:extLst>
      <p:ext uri="{BB962C8B-B14F-4D97-AF65-F5344CB8AC3E}">
        <p14:creationId xmlns:p14="http://schemas.microsoft.com/office/powerpoint/2010/main" val="170268652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95AAC-1618-1F21-E1FC-6B45EC5A35D9}"/>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BA6DEAB3-6A42-2A85-7557-13380FE4C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2541EF88-6160-FE4F-02A1-3B3D60EB6762}"/>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A6E4AA1D-BCDA-A402-32EA-41EAE97FA0BD}"/>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C0549D10-1758-770B-FE42-284452897292}"/>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5.3</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Diseminarea</a:t>
              </a:r>
              <a:r>
                <a:rPr lang="en-US" b="1" dirty="0"/>
                <a:t> </a:t>
              </a:r>
              <a:r>
                <a:rPr lang="en-US" sz="2000" b="1" dirty="0" err="1">
                  <a:latin typeface="Times New Roman" panose="02020603050405020304" pitchFamily="18" charset="0"/>
                  <a:cs typeface="Times New Roman" panose="02020603050405020304" pitchFamily="18" charset="0"/>
                </a:rPr>
                <a:t>rezultatelor</a:t>
              </a:r>
              <a:endParaRPr lang="en-US" altLang="en-US" sz="2000" b="1" dirty="0">
                <a:latin typeface="Times New Roman" panose="02020603050405020304" pitchFamily="18" charset="0"/>
                <a:cs typeface="Times New Roman" panose="02020603050405020304" pitchFamily="18" charset="0"/>
              </a:endParaRPr>
            </a:p>
          </p:txBody>
        </p:sp>
      </p:grpSp>
      <p:sp>
        <p:nvSpPr>
          <p:cNvPr id="13" name="TextBox 3">
            <a:extLst>
              <a:ext uri="{FF2B5EF4-FFF2-40B4-BE49-F238E27FC236}">
                <a16:creationId xmlns:a16="http://schemas.microsoft.com/office/drawing/2014/main" id="{84CA1067-0B6D-4709-707F-AE49A5791FF9}"/>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1E13B5F-15DE-47BD-CEB4-CDFE66ADEF69}"/>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75985CB9-12E4-B3B6-EBD8-8072B171984E}"/>
              </a:ext>
            </a:extLst>
          </p:cNvPr>
          <p:cNvSpPr txBox="1"/>
          <p:nvPr/>
        </p:nvSpPr>
        <p:spPr>
          <a:xfrm>
            <a:off x="152400" y="3122474"/>
            <a:ext cx="86106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dirty="0"/>
              <a:t>Periodic, se realizează actualizarea paginii web a institutului. De-a lungul fazei, pe site https://icdlfvidra.ro/ a fost încărcată varianta actualizată din Catalogul soiurilor de legume create la ICDLF Vidra. Totodată, se realizează încărcarea pe site a prezentărilor PPT la proiectele ADER în desfășurare. Alte informații cu care a mai fost actualizat site-ul: anunț pentru  concurs ocupare posturi vacante 06 octombrie 2025 (auditor intern în sectorul public și muncitor calificat).</a:t>
            </a:r>
            <a:endParaRPr lang="en-US" dirty="0"/>
          </a:p>
        </p:txBody>
      </p:sp>
      <p:sp>
        <p:nvSpPr>
          <p:cNvPr id="9" name="TextBox 8">
            <a:extLst>
              <a:ext uri="{FF2B5EF4-FFF2-40B4-BE49-F238E27FC236}">
                <a16:creationId xmlns:a16="http://schemas.microsoft.com/office/drawing/2014/main" id="{275BF436-293E-A602-0CF8-C9119F9E2F88}"/>
              </a:ext>
            </a:extLst>
          </p:cNvPr>
          <p:cNvSpPr txBox="1"/>
          <p:nvPr/>
        </p:nvSpPr>
        <p:spPr>
          <a:xfrm>
            <a:off x="381000" y="2286001"/>
            <a:ext cx="8153400"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en-US" b="1" u="sng" dirty="0" err="1"/>
              <a:t>Actualizare</a:t>
            </a:r>
            <a:r>
              <a:rPr lang="en-US" b="1" u="sng" dirty="0"/>
              <a:t> </a:t>
            </a:r>
            <a:r>
              <a:rPr lang="en-US" b="1" u="sng" dirty="0" err="1"/>
              <a:t>pagină</a:t>
            </a:r>
            <a:r>
              <a:rPr lang="en-US" b="1" u="sng" dirty="0"/>
              <a:t> web</a:t>
            </a:r>
            <a:r>
              <a:rPr lang="en-US" dirty="0"/>
              <a:t> </a:t>
            </a:r>
          </a:p>
        </p:txBody>
      </p:sp>
    </p:spTree>
    <p:extLst>
      <p:ext uri="{BB962C8B-B14F-4D97-AF65-F5344CB8AC3E}">
        <p14:creationId xmlns:p14="http://schemas.microsoft.com/office/powerpoint/2010/main" val="25742374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ED264-BDA3-9D5E-3B99-586ADECA0AE1}"/>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D67576D8-C028-D212-3A5C-CA7CE13FD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047EF589-42E1-CE44-E208-AD45D885A472}"/>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CAA28233-71D6-41D9-2877-600527ED1337}"/>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8D9F7B39-7400-EADC-AB49-8AA186692D2A}"/>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5.4</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Vizite</a:t>
              </a:r>
              <a:r>
                <a:rPr lang="en-US" sz="2000" b="1" dirty="0">
                  <a:latin typeface="Times New Roman" panose="02020603050405020304" pitchFamily="18" charset="0"/>
                  <a:cs typeface="Times New Roman" panose="02020603050405020304" pitchFamily="18" charset="0"/>
                </a:rPr>
                <a:t> de </a:t>
              </a:r>
              <a:r>
                <a:rPr lang="en-US" sz="2000" b="1" dirty="0" err="1">
                  <a:latin typeface="Times New Roman" panose="02020603050405020304" pitchFamily="18" charset="0"/>
                  <a:cs typeface="Times New Roman" panose="02020603050405020304" pitchFamily="18" charset="0"/>
                </a:rPr>
                <a:t>lucru</a:t>
              </a:r>
              <a:endParaRPr lang="en-US" altLang="en-US" sz="2000" b="1" dirty="0">
                <a:latin typeface="Times New Roman" panose="02020603050405020304" pitchFamily="18" charset="0"/>
                <a:cs typeface="Times New Roman" panose="02020603050405020304" pitchFamily="18" charset="0"/>
              </a:endParaRPr>
            </a:p>
          </p:txBody>
        </p:sp>
      </p:grpSp>
      <p:sp>
        <p:nvSpPr>
          <p:cNvPr id="13" name="TextBox 3">
            <a:extLst>
              <a:ext uri="{FF2B5EF4-FFF2-40B4-BE49-F238E27FC236}">
                <a16:creationId xmlns:a16="http://schemas.microsoft.com/office/drawing/2014/main" id="{8FB69CD6-88CB-ABC2-4F04-242905853495}"/>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70A3651-E053-8086-47C6-0F7BD1FB10CF}"/>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596433F9-E7F9-4564-5F23-2DE642D80520}"/>
              </a:ext>
            </a:extLst>
          </p:cNvPr>
          <p:cNvSpPr txBox="1"/>
          <p:nvPr/>
        </p:nvSpPr>
        <p:spPr>
          <a:xfrm>
            <a:off x="152400" y="2819400"/>
            <a:ext cx="861060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dirty="0"/>
              <a:t>Au fost realizate schimburi de semințe în vederea îmbogățirii colecției de </a:t>
            </a:r>
            <a:r>
              <a:rPr lang="ro-RO" dirty="0" err="1"/>
              <a:t>germoplasmă</a:t>
            </a:r>
            <a:r>
              <a:rPr lang="ro-RO" dirty="0"/>
              <a:t>, dar și a promovării noilor cultivare create la ICDLF Vidra în ultimii ani, în cadrul evenimentului organizat de grupul "Semințe cu Suflet", ”Festivalul Tomatelor și al Biodiversității”, care a avut loc la Muzeul Național al Satului „Dimitrie Gusti” din București, pe data de 9 august 2025.</a:t>
            </a:r>
            <a:endParaRPr lang="en-US" dirty="0"/>
          </a:p>
        </p:txBody>
      </p:sp>
      <p:sp>
        <p:nvSpPr>
          <p:cNvPr id="9" name="TextBox 8">
            <a:extLst>
              <a:ext uri="{FF2B5EF4-FFF2-40B4-BE49-F238E27FC236}">
                <a16:creationId xmlns:a16="http://schemas.microsoft.com/office/drawing/2014/main" id="{31E3BAC0-53F2-99C7-59FE-B6E9B2B2BB5C}"/>
              </a:ext>
            </a:extLst>
          </p:cNvPr>
          <p:cNvSpPr txBox="1"/>
          <p:nvPr/>
        </p:nvSpPr>
        <p:spPr>
          <a:xfrm>
            <a:off x="381000" y="2286001"/>
            <a:ext cx="8153400"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b="1" u="sng" dirty="0"/>
              <a:t>Schimburi de bună practică în vederea diseminării rezultatelor</a:t>
            </a:r>
            <a:endParaRPr lang="en-US" dirty="0"/>
          </a:p>
        </p:txBody>
      </p:sp>
      <p:sp>
        <p:nvSpPr>
          <p:cNvPr id="2" name="TextBox 8">
            <a:extLst>
              <a:ext uri="{FF2B5EF4-FFF2-40B4-BE49-F238E27FC236}">
                <a16:creationId xmlns:a16="http://schemas.microsoft.com/office/drawing/2014/main" id="{99477D23-956C-1505-8202-5F5DC734EDB2}"/>
              </a:ext>
            </a:extLst>
          </p:cNvPr>
          <p:cNvSpPr txBox="1"/>
          <p:nvPr/>
        </p:nvSpPr>
        <p:spPr>
          <a:xfrm>
            <a:off x="462814" y="4915106"/>
            <a:ext cx="8153400" cy="9233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b="1" u="sng" dirty="0"/>
              <a:t>Vizite de lucru în câmpurile experimentale în vederea demonstrării </a:t>
            </a:r>
            <a:r>
              <a:rPr lang="ro-RO" b="1" u="sng" dirty="0" err="1"/>
              <a:t>utilităţii</a:t>
            </a:r>
            <a:r>
              <a:rPr lang="ro-RO" b="1" u="sng" dirty="0"/>
              <a:t> produselor (verigi noi de tehnologie de cultură) </a:t>
            </a:r>
            <a:r>
              <a:rPr lang="ro-RO" b="1" u="sng" dirty="0" err="1"/>
              <a:t>potenţialilor</a:t>
            </a:r>
            <a:r>
              <a:rPr lang="ro-RO" b="1" u="sng" dirty="0"/>
              <a:t> utilizatori ai rezultatelor</a:t>
            </a:r>
            <a:endParaRPr lang="en-US" dirty="0"/>
          </a:p>
        </p:txBody>
      </p:sp>
    </p:spTree>
    <p:extLst>
      <p:ext uri="{BB962C8B-B14F-4D97-AF65-F5344CB8AC3E}">
        <p14:creationId xmlns:p14="http://schemas.microsoft.com/office/powerpoint/2010/main" val="52011229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5F69-3688-7D68-0DB5-E2C1098D9C1C}"/>
            </a:ext>
          </a:extLst>
        </p:cNvPr>
        <p:cNvGrpSpPr/>
        <p:nvPr/>
      </p:nvGrpSpPr>
      <p:grpSpPr>
        <a:xfrm>
          <a:off x="0" y="0"/>
          <a:ext cx="0" cy="0"/>
          <a:chOff x="0" y="0"/>
          <a:chExt cx="0" cy="0"/>
        </a:xfrm>
      </p:grpSpPr>
      <p:pic>
        <p:nvPicPr>
          <p:cNvPr id="10244" name="Picture 5" descr="antet">
            <a:extLst>
              <a:ext uri="{FF2B5EF4-FFF2-40B4-BE49-F238E27FC236}">
                <a16:creationId xmlns:a16="http://schemas.microsoft.com/office/drawing/2014/main" id="{9A87D28E-162D-A578-4E05-977E53890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a:extLst>
              <a:ext uri="{FF2B5EF4-FFF2-40B4-BE49-F238E27FC236}">
                <a16:creationId xmlns:a16="http://schemas.microsoft.com/office/drawing/2014/main" id="{4C24593E-AA7E-3F19-C9CE-8F8AD44570BF}"/>
              </a:ext>
            </a:extLst>
          </p:cNvPr>
          <p:cNvGrpSpPr>
            <a:grpSpLocks/>
          </p:cNvGrpSpPr>
          <p:nvPr/>
        </p:nvGrpSpPr>
        <p:grpSpPr bwMode="auto">
          <a:xfrm>
            <a:off x="785813" y="1536700"/>
            <a:ext cx="7345362" cy="749300"/>
            <a:chOff x="785044" y="2132010"/>
            <a:chExt cx="7345362" cy="1011237"/>
          </a:xfrm>
        </p:grpSpPr>
        <p:sp>
          <p:nvSpPr>
            <p:cNvPr id="20" name="Up Arrow Callout 11">
              <a:extLst>
                <a:ext uri="{FF2B5EF4-FFF2-40B4-BE49-F238E27FC236}">
                  <a16:creationId xmlns:a16="http://schemas.microsoft.com/office/drawing/2014/main" id="{DF82C014-CC18-5E0E-DF3E-CB5E139B003F}"/>
                </a:ext>
              </a:extLst>
            </p:cNvPr>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a:extLst>
                <a:ext uri="{FF2B5EF4-FFF2-40B4-BE49-F238E27FC236}">
                  <a16:creationId xmlns:a16="http://schemas.microsoft.com/office/drawing/2014/main" id="{A851A6E2-B03E-9DD4-5956-C2A793CA9E80}"/>
                </a:ext>
              </a:extLst>
            </p:cNvPr>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defRPr/>
              </a:pPr>
              <a:r>
                <a:rPr lang="ro-RO" altLang="en-US" sz="2000" b="1" dirty="0">
                  <a:latin typeface="Times New Roman" panose="02020603050405020304" pitchFamily="18" charset="0"/>
                  <a:cs typeface="Times New Roman" panose="02020603050405020304" pitchFamily="18" charset="0"/>
                </a:rPr>
                <a:t>ACTIVITATEA 5.4</a:t>
              </a:r>
              <a:r>
                <a:rPr lang="it-IT" altLang="en-US" sz="2000" b="1" dirty="0">
                  <a:latin typeface="Times New Roman" panose="02020603050405020304" pitchFamily="18" charset="0"/>
                  <a:cs typeface="Times New Roman" panose="02020603050405020304" pitchFamily="18" charset="0"/>
                </a:rPr>
                <a:t> </a:t>
              </a:r>
              <a:r>
                <a:rPr lang="ro-RO" alt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Vizite</a:t>
              </a:r>
              <a:r>
                <a:rPr lang="en-US" sz="2000" b="1" dirty="0">
                  <a:latin typeface="Times New Roman" panose="02020603050405020304" pitchFamily="18" charset="0"/>
                  <a:cs typeface="Times New Roman" panose="02020603050405020304" pitchFamily="18" charset="0"/>
                </a:rPr>
                <a:t> de </a:t>
              </a:r>
              <a:r>
                <a:rPr lang="en-US" sz="2000" b="1" dirty="0" err="1">
                  <a:latin typeface="Times New Roman" panose="02020603050405020304" pitchFamily="18" charset="0"/>
                  <a:cs typeface="Times New Roman" panose="02020603050405020304" pitchFamily="18" charset="0"/>
                </a:rPr>
                <a:t>lucru</a:t>
              </a:r>
              <a:endParaRPr lang="en-US" altLang="en-US" sz="2000" b="1" dirty="0">
                <a:latin typeface="Times New Roman" panose="02020603050405020304" pitchFamily="18" charset="0"/>
                <a:cs typeface="Times New Roman" panose="02020603050405020304" pitchFamily="18" charset="0"/>
              </a:endParaRPr>
            </a:p>
          </p:txBody>
        </p:sp>
      </p:grpSp>
      <p:sp>
        <p:nvSpPr>
          <p:cNvPr id="13" name="TextBox 3">
            <a:extLst>
              <a:ext uri="{FF2B5EF4-FFF2-40B4-BE49-F238E27FC236}">
                <a16:creationId xmlns:a16="http://schemas.microsoft.com/office/drawing/2014/main" id="{31DCDEDB-F106-050C-8CCA-D7195B377822}"/>
              </a:ext>
            </a:extLst>
          </p:cNvPr>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19B5846-D1AA-F8B1-E1E0-5DD011533BD7}"/>
              </a:ext>
            </a:extLst>
          </p:cNvPr>
          <p:cNvSpPr txBox="1"/>
          <p:nvPr/>
        </p:nvSpPr>
        <p:spPr>
          <a:xfrm>
            <a:off x="2394613" y="9722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7A9D1355-BE4F-19E3-88D5-7B0FFE29DA2F}"/>
              </a:ext>
            </a:extLst>
          </p:cNvPr>
          <p:cNvSpPr txBox="1"/>
          <p:nvPr/>
        </p:nvSpPr>
        <p:spPr>
          <a:xfrm>
            <a:off x="1371600" y="3886200"/>
            <a:ext cx="2514600" cy="9233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b="1" u="sng" dirty="0"/>
              <a:t>Schimburi de bună practică în vederea diseminării rezultatelor</a:t>
            </a:r>
            <a:endParaRPr lang="en-US" dirty="0"/>
          </a:p>
        </p:txBody>
      </p:sp>
      <p:pic>
        <p:nvPicPr>
          <p:cNvPr id="3" name="Imagine 2">
            <a:extLst>
              <a:ext uri="{FF2B5EF4-FFF2-40B4-BE49-F238E27FC236}">
                <a16:creationId xmlns:a16="http://schemas.microsoft.com/office/drawing/2014/main" id="{B5AB0AE4-C553-93A5-53A4-520B413B1151}"/>
              </a:ext>
            </a:extLst>
          </p:cNvPr>
          <p:cNvPicPr>
            <a:picLocks noChangeAspect="1"/>
          </p:cNvPicPr>
          <p:nvPr/>
        </p:nvPicPr>
        <p:blipFill>
          <a:blip r:embed="rId3"/>
          <a:stretch>
            <a:fillRect/>
          </a:stretch>
        </p:blipFill>
        <p:spPr>
          <a:xfrm>
            <a:off x="4800599" y="2286001"/>
            <a:ext cx="3330575" cy="4437926"/>
          </a:xfrm>
          <a:prstGeom prst="rect">
            <a:avLst/>
          </a:prstGeom>
        </p:spPr>
      </p:pic>
    </p:spTree>
    <p:extLst>
      <p:ext uri="{BB962C8B-B14F-4D97-AF65-F5344CB8AC3E}">
        <p14:creationId xmlns:p14="http://schemas.microsoft.com/office/powerpoint/2010/main" val="5944445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t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6200"/>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p:cNvGrpSpPr>
            <a:grpSpLocks/>
          </p:cNvGrpSpPr>
          <p:nvPr/>
        </p:nvGrpSpPr>
        <p:grpSpPr bwMode="auto">
          <a:xfrm>
            <a:off x="821532" y="1062923"/>
            <a:ext cx="7345362" cy="749300"/>
            <a:chOff x="785044" y="2132010"/>
            <a:chExt cx="7345362" cy="1011237"/>
          </a:xfrm>
        </p:grpSpPr>
        <p:sp>
          <p:nvSpPr>
            <p:cNvPr id="20" name="Up Arrow Callout 11"/>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REZULTATE  SCONTATE </a:t>
              </a:r>
              <a:endParaRPr lang="en-US" altLang="en-US" sz="2000" dirty="0">
                <a:latin typeface="Lucida Sans Unicode" panose="020B0602030504020204" pitchFamily="34" charset="0"/>
              </a:endParaRPr>
            </a:p>
          </p:txBody>
        </p:sp>
      </p:grpSp>
      <p:sp>
        <p:nvSpPr>
          <p:cNvPr id="13" name="TextBox 3"/>
          <p:cNvSpPr txBox="1">
            <a:spLocks noChangeArrowheads="1"/>
          </p:cNvSpPr>
          <p:nvPr/>
        </p:nvSpPr>
        <p:spPr bwMode="auto">
          <a:xfrm>
            <a:off x="1476375" y="76200"/>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94613" y="638860"/>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4592027"/>
              </p:ext>
            </p:extLst>
          </p:nvPr>
        </p:nvGraphicFramePr>
        <p:xfrm>
          <a:off x="228601" y="1859280"/>
          <a:ext cx="8610600" cy="4223830"/>
        </p:xfrm>
        <a:graphic>
          <a:graphicData uri="http://schemas.openxmlformats.org/drawingml/2006/table">
            <a:tbl>
              <a:tblPr firstRow="1" bandRow="1">
                <a:tableStyleId>{5940675A-B579-460E-94D1-54222C63F5DA}</a:tableStyleId>
              </a:tblPr>
              <a:tblGrid>
                <a:gridCol w="1902907">
                  <a:extLst>
                    <a:ext uri="{9D8B030D-6E8A-4147-A177-3AD203B41FA5}">
                      <a16:colId xmlns:a16="http://schemas.microsoft.com/office/drawing/2014/main" val="20000"/>
                    </a:ext>
                  </a:extLst>
                </a:gridCol>
                <a:gridCol w="6707693">
                  <a:extLst>
                    <a:ext uri="{9D8B030D-6E8A-4147-A177-3AD203B41FA5}">
                      <a16:colId xmlns:a16="http://schemas.microsoft.com/office/drawing/2014/main" val="20001"/>
                    </a:ext>
                  </a:extLst>
                </a:gridCol>
              </a:tblGrid>
              <a:tr h="370840">
                <a:tc>
                  <a:txBody>
                    <a:bodyPr/>
                    <a:lstStyle/>
                    <a:p>
                      <a:pPr algn="ctr"/>
                      <a:r>
                        <a:rPr lang="en-US" sz="1400" b="1" dirty="0" err="1"/>
                        <a:t>Activitatea</a:t>
                      </a:r>
                      <a:r>
                        <a:rPr lang="en-US" sz="1400" b="1" dirty="0"/>
                        <a:t> 5.1 </a:t>
                      </a:r>
                    </a:p>
                    <a:p>
                      <a:pPr algn="ctr"/>
                      <a:r>
                        <a:rPr lang="en-US" sz="1400" b="1" dirty="0" err="1"/>
                        <a:t>Experimentarea</a:t>
                      </a:r>
                      <a:r>
                        <a:rPr lang="en-US" sz="1400" b="1" dirty="0"/>
                        <a:t> </a:t>
                      </a:r>
                      <a:r>
                        <a:rPr lang="en-US" sz="1400" b="1" dirty="0" err="1"/>
                        <a:t>modelului</a:t>
                      </a:r>
                      <a:r>
                        <a:rPr lang="en-US" sz="1400" b="1" dirty="0"/>
                        <a:t> </a:t>
                      </a:r>
                      <a:r>
                        <a:rPr lang="en-US" sz="1400" b="1" dirty="0" err="1"/>
                        <a:t>în</a:t>
                      </a:r>
                      <a:r>
                        <a:rPr lang="en-US" sz="1400" b="1" dirty="0"/>
                        <a:t> </a:t>
                      </a:r>
                      <a:r>
                        <a:rPr lang="en-US" sz="1400" b="1" dirty="0" err="1"/>
                        <a:t>câmp</a:t>
                      </a:r>
                      <a:endParaRPr lang="en-US" sz="1400" b="1" dirty="0"/>
                    </a:p>
                  </a:txBody>
                  <a:tcPr anchor="ctr"/>
                </a:tc>
                <a:tc>
                  <a:txBody>
                    <a:bodyPr/>
                    <a:lstStyle/>
                    <a:p>
                      <a:pPr algn="ctr"/>
                      <a:r>
                        <a:rPr lang="vi-VN" sz="1400" dirty="0"/>
                        <a:t>-</a:t>
                      </a:r>
                      <a:r>
                        <a:rPr lang="en-US" sz="1400" dirty="0"/>
                        <a:t> </a:t>
                      </a:r>
                      <a:r>
                        <a:rPr lang="vi-VN" sz="1400" dirty="0"/>
                        <a:t>Observaţii fenologice, determinări biometrice;</a:t>
                      </a:r>
                    </a:p>
                    <a:p>
                      <a:pPr algn="ctr"/>
                      <a:r>
                        <a:rPr lang="vi-VN" sz="1400" dirty="0"/>
                        <a:t>-</a:t>
                      </a:r>
                      <a:r>
                        <a:rPr lang="en-US" sz="1400" dirty="0"/>
                        <a:t> </a:t>
                      </a:r>
                      <a:r>
                        <a:rPr lang="vi-VN" sz="1400" dirty="0"/>
                        <a:t>Monitorizarea agenţilor patogeni din câmpurile experimentale;</a:t>
                      </a:r>
                    </a:p>
                    <a:p>
                      <a:pPr algn="ctr"/>
                      <a:r>
                        <a:rPr lang="vi-VN" sz="1400" dirty="0"/>
                        <a:t>-</a:t>
                      </a:r>
                      <a:r>
                        <a:rPr lang="en-US" sz="1400" dirty="0"/>
                        <a:t> </a:t>
                      </a:r>
                      <a:r>
                        <a:rPr lang="vi-VN" sz="1400" dirty="0"/>
                        <a:t>lucrări de întreținere conform tehnologiei;</a:t>
                      </a:r>
                    </a:p>
                    <a:p>
                      <a:pPr algn="ctr"/>
                      <a:r>
                        <a:rPr lang="vi-VN" sz="1400" dirty="0"/>
                        <a:t>-</a:t>
                      </a:r>
                      <a:r>
                        <a:rPr lang="en-US" sz="1400" dirty="0"/>
                        <a:t> </a:t>
                      </a:r>
                      <a:r>
                        <a:rPr lang="vi-VN" sz="1400" dirty="0"/>
                        <a:t>Determinarea potenţialului productiv şi a rezistenţei la stresul termic şi hidric în funcție de veriga din tehnologia de cultură aplicată (nemulcit, diferite sisteme de mulcire, distanțe de plantare, fertilizare, irigare);</a:t>
                      </a:r>
                    </a:p>
                    <a:p>
                      <a:pPr algn="ctr"/>
                      <a:r>
                        <a:rPr lang="vi-VN" sz="1400" dirty="0"/>
                        <a:t>-</a:t>
                      </a:r>
                      <a:r>
                        <a:rPr lang="en-US" sz="1400" dirty="0"/>
                        <a:t> </a:t>
                      </a:r>
                      <a:r>
                        <a:rPr lang="vi-VN" sz="1400" dirty="0"/>
                        <a:t>Recoltarea fructelor în dinamică și înregistrarea producției.</a:t>
                      </a:r>
                    </a:p>
                  </a:txBody>
                  <a:tcPr anchor="ctr"/>
                </a:tc>
                <a:extLst>
                  <a:ext uri="{0D108BD9-81ED-4DB2-BD59-A6C34878D82A}">
                    <a16:rowId xmlns:a16="http://schemas.microsoft.com/office/drawing/2014/main" val="10000"/>
                  </a:ext>
                </a:extLst>
              </a:tr>
              <a:tr h="370840">
                <a:tc>
                  <a:txBody>
                    <a:bodyPr/>
                    <a:lstStyle/>
                    <a:p>
                      <a:pPr marL="0" marR="0" algn="ctr">
                        <a:lnSpc>
                          <a:spcPct val="115000"/>
                        </a:lnSpc>
                        <a:buNone/>
                      </a:pPr>
                      <a:r>
                        <a:rPr kumimoji="0" lang="en-US" sz="1400" b="1" kern="1200" dirty="0" err="1">
                          <a:solidFill>
                            <a:schemeClr val="tx1"/>
                          </a:solidFill>
                          <a:latin typeface="+mn-lt"/>
                          <a:ea typeface="+mn-ea"/>
                          <a:cs typeface="+mn-cs"/>
                        </a:rPr>
                        <a:t>Activitate</a:t>
                      </a:r>
                      <a:r>
                        <a:rPr kumimoji="0" lang="en-US" sz="1400" b="1" kern="1200" dirty="0">
                          <a:solidFill>
                            <a:schemeClr val="tx1"/>
                          </a:solidFill>
                          <a:latin typeface="+mn-lt"/>
                          <a:ea typeface="+mn-ea"/>
                          <a:cs typeface="+mn-cs"/>
                        </a:rPr>
                        <a:t> 5.2</a:t>
                      </a:r>
                    </a:p>
                    <a:p>
                      <a:pPr marL="0" marR="0" algn="ctr">
                        <a:lnSpc>
                          <a:spcPct val="115000"/>
                        </a:lnSpc>
                        <a:buNone/>
                      </a:pPr>
                      <a:r>
                        <a:rPr kumimoji="0" lang="en-US" sz="1400" b="1" kern="1200" dirty="0" err="1">
                          <a:solidFill>
                            <a:schemeClr val="tx1"/>
                          </a:solidFill>
                          <a:latin typeface="+mn-lt"/>
                          <a:ea typeface="+mn-ea"/>
                          <a:cs typeface="+mn-cs"/>
                        </a:rPr>
                        <a:t>Experimentarea</a:t>
                      </a:r>
                      <a:r>
                        <a:rPr kumimoji="0" lang="en-US" sz="1400" b="1" kern="1200" dirty="0">
                          <a:solidFill>
                            <a:schemeClr val="tx1"/>
                          </a:solidFill>
                          <a:latin typeface="+mn-lt"/>
                          <a:ea typeface="+mn-ea"/>
                          <a:cs typeface="+mn-cs"/>
                        </a:rPr>
                        <a:t>  </a:t>
                      </a:r>
                      <a:r>
                        <a:rPr kumimoji="0" lang="en-US" sz="1400" b="1" kern="1200" dirty="0" err="1">
                          <a:solidFill>
                            <a:schemeClr val="tx1"/>
                          </a:solidFill>
                          <a:latin typeface="+mn-lt"/>
                          <a:ea typeface="+mn-ea"/>
                          <a:cs typeface="+mn-cs"/>
                        </a:rPr>
                        <a:t>modelului</a:t>
                      </a:r>
                      <a:r>
                        <a:rPr kumimoji="0" lang="en-US" sz="1400" b="1" kern="1200" dirty="0">
                          <a:solidFill>
                            <a:schemeClr val="tx1"/>
                          </a:solidFill>
                          <a:latin typeface="+mn-lt"/>
                          <a:ea typeface="+mn-ea"/>
                          <a:cs typeface="+mn-cs"/>
                        </a:rPr>
                        <a:t>  </a:t>
                      </a:r>
                      <a:r>
                        <a:rPr kumimoji="0" lang="en-US" sz="1400" b="1" kern="1200" dirty="0" err="1">
                          <a:solidFill>
                            <a:schemeClr val="tx1"/>
                          </a:solidFill>
                          <a:latin typeface="+mn-lt"/>
                          <a:ea typeface="+mn-ea"/>
                          <a:cs typeface="+mn-cs"/>
                        </a:rPr>
                        <a:t>în</a:t>
                      </a:r>
                      <a:r>
                        <a:rPr kumimoji="0" lang="en-US" sz="1400" b="1" kern="1200" dirty="0">
                          <a:solidFill>
                            <a:schemeClr val="tx1"/>
                          </a:solidFill>
                          <a:latin typeface="+mn-lt"/>
                          <a:ea typeface="+mn-ea"/>
                          <a:cs typeface="+mn-cs"/>
                        </a:rPr>
                        <a:t> </a:t>
                      </a:r>
                      <a:r>
                        <a:rPr kumimoji="0" lang="en-US" sz="1400" b="1" kern="1200" dirty="0" err="1">
                          <a:solidFill>
                            <a:schemeClr val="tx1"/>
                          </a:solidFill>
                          <a:latin typeface="+mn-lt"/>
                          <a:ea typeface="+mn-ea"/>
                          <a:cs typeface="+mn-cs"/>
                        </a:rPr>
                        <a:t>laborator</a:t>
                      </a:r>
                      <a:endParaRPr kumimoji="0" lang="en-US" sz="1400" b="1" kern="1200" dirty="0">
                        <a:solidFill>
                          <a:schemeClr val="tx1"/>
                        </a:solidFill>
                        <a:latin typeface="+mn-lt"/>
                        <a:ea typeface="+mn-ea"/>
                        <a:cs typeface="+mn-cs"/>
                      </a:endParaRPr>
                    </a:p>
                  </a:txBody>
                  <a:tcPr marL="114300" marR="114300" marT="0" marB="0" anchor="ctr"/>
                </a:tc>
                <a:tc>
                  <a:txBody>
                    <a:bodyPr/>
                    <a:lstStyle/>
                    <a:p>
                      <a:pPr algn="ctr"/>
                      <a:r>
                        <a:rPr lang="vi-VN" sz="1400" dirty="0"/>
                        <a:t>- determinări biometrice (greutate fruct, MMB, producție, substanță uscată, zahăr și cenușă);</a:t>
                      </a:r>
                    </a:p>
                    <a:p>
                      <a:pPr algn="ctr"/>
                      <a:r>
                        <a:rPr lang="vi-VN" sz="1400" dirty="0"/>
                        <a:t>- înregistrarea rezultatelor;</a:t>
                      </a:r>
                    </a:p>
                    <a:p>
                      <a:pPr algn="ctr"/>
                      <a:r>
                        <a:rPr lang="vi-VN" sz="1400" dirty="0"/>
                        <a:t>- interpretatea statistică a rezultatelor obținute</a:t>
                      </a:r>
                    </a:p>
                  </a:txBody>
                  <a:tcPr anchor="ctr"/>
                </a:tc>
                <a:extLst>
                  <a:ext uri="{0D108BD9-81ED-4DB2-BD59-A6C34878D82A}">
                    <a16:rowId xmlns:a16="http://schemas.microsoft.com/office/drawing/2014/main" val="10001"/>
                  </a:ext>
                </a:extLst>
              </a:tr>
              <a:tr h="370840">
                <a:tc>
                  <a:txBody>
                    <a:bodyPr/>
                    <a:lstStyle/>
                    <a:p>
                      <a:pPr marL="0" marR="0" algn="ctr">
                        <a:lnSpc>
                          <a:spcPct val="115000"/>
                        </a:lnSpc>
                        <a:buNone/>
                      </a:pPr>
                      <a:r>
                        <a:rPr kumimoji="0" lang="en-US" sz="1400" b="1" kern="1200" dirty="0" err="1">
                          <a:solidFill>
                            <a:schemeClr val="tx1"/>
                          </a:solidFill>
                          <a:latin typeface="+mn-lt"/>
                          <a:ea typeface="+mn-ea"/>
                          <a:cs typeface="+mn-cs"/>
                        </a:rPr>
                        <a:t>Activitatea</a:t>
                      </a:r>
                      <a:r>
                        <a:rPr kumimoji="0" lang="en-US" sz="1400" b="1" kern="1200" dirty="0">
                          <a:solidFill>
                            <a:schemeClr val="tx1"/>
                          </a:solidFill>
                          <a:latin typeface="+mn-lt"/>
                          <a:ea typeface="+mn-ea"/>
                          <a:cs typeface="+mn-cs"/>
                        </a:rPr>
                        <a:t> 5.3 </a:t>
                      </a:r>
                    </a:p>
                    <a:p>
                      <a:pPr marL="0" marR="0" algn="ctr">
                        <a:lnSpc>
                          <a:spcPct val="115000"/>
                        </a:lnSpc>
                        <a:buNone/>
                      </a:pPr>
                      <a:r>
                        <a:rPr kumimoji="0" lang="en-US" sz="1400" b="1" kern="1200" dirty="0" err="1">
                          <a:solidFill>
                            <a:schemeClr val="tx1"/>
                          </a:solidFill>
                          <a:latin typeface="+mn-lt"/>
                          <a:ea typeface="+mn-ea"/>
                          <a:cs typeface="+mn-cs"/>
                        </a:rPr>
                        <a:t>Diseminarea</a:t>
                      </a:r>
                      <a:r>
                        <a:rPr kumimoji="0" lang="en-US" sz="1400" b="1" kern="1200" dirty="0">
                          <a:solidFill>
                            <a:schemeClr val="tx1"/>
                          </a:solidFill>
                          <a:latin typeface="+mn-lt"/>
                          <a:ea typeface="+mn-ea"/>
                          <a:cs typeface="+mn-cs"/>
                        </a:rPr>
                        <a:t> </a:t>
                      </a:r>
                      <a:r>
                        <a:rPr kumimoji="0" lang="en-US" sz="1400" b="1" kern="1200" dirty="0" err="1">
                          <a:solidFill>
                            <a:schemeClr val="tx1"/>
                          </a:solidFill>
                          <a:latin typeface="+mn-lt"/>
                          <a:ea typeface="+mn-ea"/>
                          <a:cs typeface="+mn-cs"/>
                        </a:rPr>
                        <a:t>rezultatelor</a:t>
                      </a:r>
                      <a:endParaRPr kumimoji="0" lang="en-US" sz="1400" b="1" kern="1200" dirty="0">
                        <a:solidFill>
                          <a:schemeClr val="tx1"/>
                        </a:solidFill>
                        <a:latin typeface="+mn-lt"/>
                        <a:ea typeface="+mn-ea"/>
                        <a:cs typeface="+mn-cs"/>
                      </a:endParaRPr>
                    </a:p>
                  </a:txBody>
                  <a:tcPr marL="114300" marR="114300" marT="0" marB="0" anchor="ctr"/>
                </a:tc>
                <a:tc>
                  <a:txBody>
                    <a:bodyPr/>
                    <a:lstStyle/>
                    <a:p>
                      <a:pPr algn="ctr"/>
                      <a:r>
                        <a:rPr lang="en-US" sz="1400" dirty="0"/>
                        <a:t> </a:t>
                      </a:r>
                      <a:r>
                        <a:rPr kumimoji="0" lang="en-US" sz="1400" kern="1200" dirty="0">
                          <a:solidFill>
                            <a:schemeClr val="tx1"/>
                          </a:solidFill>
                          <a:latin typeface="Tahoma" panose="020B0604030504040204" pitchFamily="34" charset="0"/>
                          <a:ea typeface="Tahoma" panose="020B0604030504040204" pitchFamily="34" charset="0"/>
                          <a:cs typeface="Tahoma" panose="020B0604030504040204" pitchFamily="34" charset="0"/>
                        </a:rPr>
                        <a:t>- p</a:t>
                      </a:r>
                      <a:r>
                        <a:rPr kumimoji="0" lang="vi-VN" sz="1400" kern="1200" dirty="0">
                          <a:solidFill>
                            <a:schemeClr val="tx1"/>
                          </a:solidFill>
                          <a:latin typeface="Tahoma" panose="020B0604030504040204" pitchFamily="34" charset="0"/>
                          <a:ea typeface="Tahoma" panose="020B0604030504040204" pitchFamily="34" charset="0"/>
                          <a:cs typeface="Tahoma" panose="020B0604030504040204" pitchFamily="34" charset="0"/>
                        </a:rPr>
                        <a:t>articiparea la manifestări tehnico-ştiinţifice din domeniile specifice proiectului;</a:t>
                      </a:r>
                    </a:p>
                    <a:p>
                      <a:pPr algn="ctr"/>
                      <a:r>
                        <a:rPr kumimoji="0" lang="vi-VN" sz="1400" kern="1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kumimoji="0" lang="en-US" sz="1400" kern="1200" dirty="0">
                          <a:solidFill>
                            <a:schemeClr val="tx1"/>
                          </a:solidFill>
                          <a:latin typeface="Tahoma" panose="020B0604030504040204" pitchFamily="34" charset="0"/>
                          <a:ea typeface="Tahoma" panose="020B0604030504040204" pitchFamily="34" charset="0"/>
                          <a:cs typeface="Tahoma" panose="020B0604030504040204" pitchFamily="34" charset="0"/>
                        </a:rPr>
                        <a:t> e</a:t>
                      </a:r>
                      <a:r>
                        <a:rPr kumimoji="0" lang="vi-VN" sz="1400" kern="1200" dirty="0">
                          <a:solidFill>
                            <a:schemeClr val="tx1"/>
                          </a:solidFill>
                          <a:latin typeface="Tahoma" panose="020B0604030504040204" pitchFamily="34" charset="0"/>
                          <a:ea typeface="Tahoma" panose="020B0604030504040204" pitchFamily="34" charset="0"/>
                          <a:cs typeface="Tahoma" panose="020B0604030504040204" pitchFamily="34" charset="0"/>
                        </a:rPr>
                        <a:t>laborare şi publicare lucrare ştiinţifică,;</a:t>
                      </a:r>
                    </a:p>
                    <a:p>
                      <a:pPr algn="ctr"/>
                      <a:r>
                        <a:rPr kumimoji="0" lang="vi-VN" sz="1400" kern="1200" dirty="0">
                          <a:solidFill>
                            <a:schemeClr val="tx1"/>
                          </a:solidFill>
                          <a:latin typeface="Tahoma" panose="020B0604030504040204" pitchFamily="34" charset="0"/>
                          <a:ea typeface="Tahoma" panose="020B0604030504040204" pitchFamily="34" charset="0"/>
                          <a:cs typeface="Tahoma" panose="020B0604030504040204" pitchFamily="34" charset="0"/>
                        </a:rPr>
                        <a:t> - actualizare pagină web;</a:t>
                      </a:r>
                    </a:p>
                  </a:txBody>
                  <a:tcPr anchor="ctr"/>
                </a:tc>
                <a:extLst>
                  <a:ext uri="{0D108BD9-81ED-4DB2-BD59-A6C34878D82A}">
                    <a16:rowId xmlns:a16="http://schemas.microsoft.com/office/drawing/2014/main" val="903232071"/>
                  </a:ext>
                </a:extLst>
              </a:tr>
              <a:tr h="370840">
                <a:tc>
                  <a:txBody>
                    <a:bodyPr/>
                    <a:lstStyle/>
                    <a:p>
                      <a:pPr marL="0" marR="0" algn="ctr">
                        <a:lnSpc>
                          <a:spcPct val="115000"/>
                        </a:lnSpc>
                        <a:buNone/>
                      </a:pPr>
                      <a:r>
                        <a:rPr kumimoji="0" lang="pt-BR" sz="1400" b="1" kern="1200" dirty="0">
                          <a:solidFill>
                            <a:schemeClr val="tx1"/>
                          </a:solidFill>
                          <a:latin typeface="+mn-lt"/>
                          <a:ea typeface="+mn-ea"/>
                          <a:cs typeface="+mn-cs"/>
                        </a:rPr>
                        <a:t>Activitatea 5.4. </a:t>
                      </a:r>
                    </a:p>
                    <a:p>
                      <a:pPr marL="0" marR="0" algn="ctr">
                        <a:lnSpc>
                          <a:spcPct val="115000"/>
                        </a:lnSpc>
                        <a:buNone/>
                      </a:pPr>
                      <a:r>
                        <a:rPr kumimoji="0" lang="pt-BR" sz="1400" b="1" kern="1200" dirty="0">
                          <a:solidFill>
                            <a:schemeClr val="tx1"/>
                          </a:solidFill>
                          <a:latin typeface="+mn-lt"/>
                          <a:ea typeface="+mn-ea"/>
                          <a:cs typeface="+mn-cs"/>
                        </a:rPr>
                        <a:t>Vizite de lucru</a:t>
                      </a:r>
                    </a:p>
                  </a:txBody>
                  <a:tcPr marL="114300" marR="114300" marT="0" marB="0" anchor="ctr"/>
                </a:tc>
                <a:tc>
                  <a:txBody>
                    <a:bodyPr/>
                    <a:lstStyle/>
                    <a:p>
                      <a:pPr algn="ctr"/>
                      <a:r>
                        <a:rPr lang="vi-VN" sz="1400" dirty="0"/>
                        <a:t>- schimburi de bună practică în vederea diseminării rezultatelor</a:t>
                      </a:r>
                    </a:p>
                    <a:p>
                      <a:pPr algn="ctr"/>
                      <a:r>
                        <a:rPr lang="vi-VN" sz="1400" dirty="0"/>
                        <a:t>-vizite de lucru în câmpurile experimentale în vederea demonstrării utilităţii produselor (verigi noi de tehnologie de cultură) potenţialilor utilizatori ai rezultatelor.</a:t>
                      </a:r>
                    </a:p>
                  </a:txBody>
                  <a:tcPr anchor="ctr"/>
                </a:tc>
                <a:extLst>
                  <a:ext uri="{0D108BD9-81ED-4DB2-BD59-A6C34878D82A}">
                    <a16:rowId xmlns:a16="http://schemas.microsoft.com/office/drawing/2014/main" val="2004955868"/>
                  </a:ext>
                </a:extLst>
              </a:tr>
            </a:tbl>
          </a:graphicData>
        </a:graphic>
      </p:graphicFrame>
    </p:spTree>
    <p:extLst>
      <p:ext uri="{BB962C8B-B14F-4D97-AF65-F5344CB8AC3E}">
        <p14:creationId xmlns:p14="http://schemas.microsoft.com/office/powerpoint/2010/main" val="1917025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t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p:cNvGrpSpPr>
            <a:grpSpLocks/>
          </p:cNvGrpSpPr>
          <p:nvPr/>
        </p:nvGrpSpPr>
        <p:grpSpPr bwMode="auto">
          <a:xfrm>
            <a:off x="785813" y="1268413"/>
            <a:ext cx="7345362" cy="749300"/>
            <a:chOff x="785044" y="2132010"/>
            <a:chExt cx="7345362" cy="1011237"/>
          </a:xfrm>
        </p:grpSpPr>
        <p:sp>
          <p:nvSpPr>
            <p:cNvPr id="20" name="Up Arrow Callout 11"/>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ACTIVITATEA </a:t>
              </a:r>
              <a:r>
                <a:rPr lang="en-US" altLang="en-US" sz="2000" b="1" dirty="0">
                  <a:latin typeface="Times New Roman" panose="02020603050405020304" pitchFamily="18" charset="0"/>
                  <a:cs typeface="Times New Roman" panose="02020603050405020304" pitchFamily="18" charset="0"/>
                </a:rPr>
                <a:t>5</a:t>
              </a:r>
              <a:r>
                <a:rPr lang="ro-RO" altLang="en-US" sz="2000" b="1" dirty="0">
                  <a:latin typeface="Times New Roman" panose="02020603050405020304" pitchFamily="18" charset="0"/>
                  <a:cs typeface="Times New Roman" panose="02020603050405020304" pitchFamily="18" charset="0"/>
                </a:rPr>
                <a:t>.1 – Experimentarea modelului în câmp</a:t>
              </a:r>
              <a:endParaRPr lang="en-US" altLang="en-US" sz="2000" dirty="0">
                <a:latin typeface="Lucida Sans Unicode" panose="020B0602030504020204" pitchFamily="34" charset="0"/>
              </a:endParaRPr>
            </a:p>
          </p:txBody>
        </p:sp>
      </p:grpSp>
      <p:sp>
        <p:nvSpPr>
          <p:cNvPr id="13" name="TextBox 3"/>
          <p:cNvSpPr txBox="1">
            <a:spLocks noChangeArrowheads="1"/>
          </p:cNvSpPr>
          <p:nvPr/>
        </p:nvSpPr>
        <p:spPr bwMode="auto">
          <a:xfrm>
            <a:off x="1476375" y="333375"/>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94613" y="896035"/>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0" name="TextBox 9"/>
          <p:cNvSpPr txBox="1"/>
          <p:nvPr/>
        </p:nvSpPr>
        <p:spPr>
          <a:xfrm>
            <a:off x="2819400" y="2057400"/>
            <a:ext cx="3200400"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defRPr/>
            </a:pPr>
            <a:r>
              <a:rPr lang="ro-RO" altLang="ro-RO" sz="1500" b="1" dirty="0">
                <a:latin typeface="Times New Roman" pitchFamily="18" charset="0"/>
                <a:cs typeface="Times New Roman" pitchFamily="18" charset="0"/>
              </a:rPr>
              <a:t>1. </a:t>
            </a:r>
            <a:r>
              <a:rPr lang="ro-RO" sz="1500" b="1" dirty="0">
                <a:latin typeface="Times New Roman" pitchFamily="18" charset="0"/>
                <a:cs typeface="Times New Roman" pitchFamily="18" charset="0"/>
              </a:rPr>
              <a:t>Prezentarea materialului biologic</a:t>
            </a:r>
            <a:endParaRPr lang="en-US" altLang="ro-RO" sz="2300" b="1" dirty="0">
              <a:latin typeface="Times New Roman" pitchFamily="18" charset="0"/>
              <a:cs typeface="Times New Roman" pitchFamily="18" charset="0"/>
            </a:endParaRPr>
          </a:p>
        </p:txBody>
      </p:sp>
      <p:sp>
        <p:nvSpPr>
          <p:cNvPr id="11" name="TextBox 10"/>
          <p:cNvSpPr txBox="1"/>
          <p:nvPr/>
        </p:nvSpPr>
        <p:spPr>
          <a:xfrm>
            <a:off x="354313" y="2667000"/>
            <a:ext cx="8447087"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dirty="0"/>
              <a:t>Pentru desfășurarea experiențelor din cadrul fazei I, a fost ales câte un soi din fiecare specie. La tomate, a fost ales soiul </a:t>
            </a:r>
            <a:r>
              <a:rPr lang="ro-RO" b="1" u="sng" dirty="0"/>
              <a:t>Pontica 102</a:t>
            </a:r>
            <a:r>
              <a:rPr lang="ro-RO" dirty="0"/>
              <a:t>, la ardei – soiul </a:t>
            </a:r>
            <a:r>
              <a:rPr lang="ro-RO" b="1" u="sng" dirty="0"/>
              <a:t>Asteroid 204</a:t>
            </a:r>
            <a:r>
              <a:rPr lang="ro-RO" dirty="0"/>
              <a:t>, iar la pătlăgele vinete – soiul </a:t>
            </a:r>
            <a:r>
              <a:rPr lang="ro-RO" b="1" u="sng" dirty="0"/>
              <a:t>Belona</a:t>
            </a:r>
            <a:r>
              <a:rPr lang="ro-RO" dirty="0"/>
              <a:t>. </a:t>
            </a:r>
            <a:endParaRPr lang="en-US" dirty="0"/>
          </a:p>
        </p:txBody>
      </p:sp>
      <p:sp>
        <p:nvSpPr>
          <p:cNvPr id="12" name="TextBox 11"/>
          <p:cNvSpPr txBox="1"/>
          <p:nvPr/>
        </p:nvSpPr>
        <p:spPr>
          <a:xfrm>
            <a:off x="354312" y="6096000"/>
            <a:ext cx="844708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r>
              <a:rPr lang="ro-RO" dirty="0"/>
              <a:t>Cele trei soiuri au fost create la ICDLF Vidra, fiind adaptate condițiilor din țara noastră și cu potențial de a se obține rezultate concludente în cadrul proiectului actual.</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69799"/>
            <a:ext cx="2916751" cy="218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ine 1">
            <a:extLst>
              <a:ext uri="{FF2B5EF4-FFF2-40B4-BE49-F238E27FC236}">
                <a16:creationId xmlns:a16="http://schemas.microsoft.com/office/drawing/2014/main" id="{C4BAF99C-1C67-B9D2-F4AD-C03F3A890BE7}"/>
              </a:ext>
            </a:extLst>
          </p:cNvPr>
          <p:cNvPicPr>
            <a:picLocks noChangeAspect="1"/>
          </p:cNvPicPr>
          <p:nvPr/>
        </p:nvPicPr>
        <p:blipFill>
          <a:blip r:embed="rId4"/>
          <a:stretch>
            <a:fillRect/>
          </a:stretch>
        </p:blipFill>
        <p:spPr>
          <a:xfrm>
            <a:off x="68097" y="3775075"/>
            <a:ext cx="2903703" cy="2186889"/>
          </a:xfrm>
          <a:prstGeom prst="rect">
            <a:avLst/>
          </a:prstGeom>
        </p:spPr>
      </p:pic>
      <p:pic>
        <p:nvPicPr>
          <p:cNvPr id="4" name="Imagine 3">
            <a:extLst>
              <a:ext uri="{FF2B5EF4-FFF2-40B4-BE49-F238E27FC236}">
                <a16:creationId xmlns:a16="http://schemas.microsoft.com/office/drawing/2014/main" id="{0ABCE2A4-DE4F-0F0E-3155-5CF32A18BEA3}"/>
              </a:ext>
            </a:extLst>
          </p:cNvPr>
          <p:cNvPicPr>
            <a:picLocks noChangeAspect="1"/>
          </p:cNvPicPr>
          <p:nvPr/>
        </p:nvPicPr>
        <p:blipFill>
          <a:blip r:embed="rId5"/>
          <a:stretch>
            <a:fillRect/>
          </a:stretch>
        </p:blipFill>
        <p:spPr>
          <a:xfrm>
            <a:off x="6074848" y="3772495"/>
            <a:ext cx="2916752" cy="2184193"/>
          </a:xfrm>
          <a:prstGeom prst="rect">
            <a:avLst/>
          </a:prstGeom>
        </p:spPr>
      </p:pic>
    </p:spTree>
    <p:extLst>
      <p:ext uri="{BB962C8B-B14F-4D97-AF65-F5344CB8AC3E}">
        <p14:creationId xmlns:p14="http://schemas.microsoft.com/office/powerpoint/2010/main" val="39562951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t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2400"/>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p:cNvGrpSpPr>
            <a:grpSpLocks/>
          </p:cNvGrpSpPr>
          <p:nvPr/>
        </p:nvGrpSpPr>
        <p:grpSpPr bwMode="auto">
          <a:xfrm>
            <a:off x="785813" y="1087438"/>
            <a:ext cx="7345362" cy="749300"/>
            <a:chOff x="785044" y="2132010"/>
            <a:chExt cx="7345362" cy="1011237"/>
          </a:xfrm>
        </p:grpSpPr>
        <p:sp>
          <p:nvSpPr>
            <p:cNvPr id="20" name="Up Arrow Callout 11"/>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ACTIVITATEA </a:t>
              </a:r>
              <a:r>
                <a:rPr lang="en-US" altLang="en-US" sz="2000" b="1" dirty="0">
                  <a:latin typeface="Times New Roman" panose="02020603050405020304" pitchFamily="18" charset="0"/>
                  <a:cs typeface="Times New Roman" panose="02020603050405020304" pitchFamily="18" charset="0"/>
                </a:rPr>
                <a:t>5</a:t>
              </a:r>
              <a:r>
                <a:rPr lang="ro-RO" altLang="en-US" sz="2000" b="1" dirty="0">
                  <a:latin typeface="Times New Roman" panose="02020603050405020304" pitchFamily="18" charset="0"/>
                  <a:cs typeface="Times New Roman" panose="02020603050405020304" pitchFamily="18" charset="0"/>
                </a:rPr>
                <a:t>.1 – Experimentarea modelului în câmp</a:t>
              </a:r>
              <a:endParaRPr lang="en-US" altLang="en-US" sz="2000" dirty="0">
                <a:latin typeface="Lucida Sans Unicode" panose="020B0602030504020204" pitchFamily="34" charset="0"/>
              </a:endParaRPr>
            </a:p>
          </p:txBody>
        </p:sp>
      </p:grpSp>
      <p:sp>
        <p:nvSpPr>
          <p:cNvPr id="13" name="TextBox 3"/>
          <p:cNvSpPr txBox="1">
            <a:spLocks noChangeArrowheads="1"/>
          </p:cNvSpPr>
          <p:nvPr/>
        </p:nvSpPr>
        <p:spPr bwMode="auto">
          <a:xfrm>
            <a:off x="1476375" y="152400"/>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94613" y="715060"/>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9" name="TextBox 8"/>
          <p:cNvSpPr txBox="1"/>
          <p:nvPr/>
        </p:nvSpPr>
        <p:spPr>
          <a:xfrm>
            <a:off x="288528" y="2895600"/>
            <a:ext cx="8566944" cy="33239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just"/>
            <a:r>
              <a:rPr lang="vi-VN" sz="2000" b="1" dirty="0"/>
              <a:t>În cea de-a </a:t>
            </a:r>
            <a:r>
              <a:rPr lang="en-US" sz="2000" b="1" dirty="0" err="1"/>
              <a:t>cincea</a:t>
            </a:r>
            <a:r>
              <a:rPr lang="vi-VN" sz="2000" b="1" dirty="0"/>
              <a:t> etapă de proiect, coordonatorul şi-a propus efectuarea a </a:t>
            </a:r>
            <a:r>
              <a:rPr lang="ro-RO" sz="2000" b="1" dirty="0"/>
              <a:t>șase</a:t>
            </a:r>
            <a:r>
              <a:rPr lang="vi-VN" sz="2000" b="1" dirty="0"/>
              <a:t> experiențe în câmp, care au fost conturate astfel încât să fie îndeplinite o serie de obiective care să conducă la îndeplinire scopului fiecăreia dintre acestea.</a:t>
            </a:r>
            <a:endParaRPr lang="ro-RO" sz="2000" b="1" dirty="0"/>
          </a:p>
          <a:p>
            <a:pPr algn="just"/>
            <a:endParaRPr lang="vi-VN" sz="1400" b="1" dirty="0"/>
          </a:p>
          <a:p>
            <a:pPr algn="just"/>
            <a:r>
              <a:rPr lang="ro-RO" b="1" dirty="0"/>
              <a:t>Primele trei experiențe </a:t>
            </a:r>
            <a:r>
              <a:rPr lang="vi-VN" dirty="0"/>
              <a:t>își propun să stabilească influența unor </a:t>
            </a:r>
            <a:r>
              <a:rPr lang="vi-VN" b="1" dirty="0"/>
              <a:t>diferite tipuri de mulci</a:t>
            </a:r>
            <a:r>
              <a:rPr lang="vi-VN" dirty="0"/>
              <a:t>, de origine naturală sau din diferite tipuri de folie, asupra producției la tomate, ardei și pătlăgele vinete.</a:t>
            </a:r>
            <a:endParaRPr lang="ro-RO" dirty="0"/>
          </a:p>
          <a:p>
            <a:pPr algn="just"/>
            <a:endParaRPr lang="vi-VN" sz="1400" dirty="0"/>
          </a:p>
          <a:p>
            <a:pPr algn="just"/>
            <a:r>
              <a:rPr lang="ro-RO" b="1" dirty="0"/>
              <a:t>Următoarele 3 experiențe </a:t>
            </a:r>
            <a:r>
              <a:rPr lang="vi-VN" dirty="0"/>
              <a:t>își propune să stabilească influența unor </a:t>
            </a:r>
            <a:r>
              <a:rPr lang="vi-VN" b="1" dirty="0"/>
              <a:t>combinații de fertilizanți</a:t>
            </a:r>
            <a:r>
              <a:rPr lang="vi-VN" dirty="0"/>
              <a:t> asupra producțiilor la cultura de pătlăgele vinete.</a:t>
            </a:r>
            <a:endParaRPr lang="ro-RO" dirty="0"/>
          </a:p>
          <a:p>
            <a:pPr algn="just"/>
            <a:endParaRPr lang="vi-VN" sz="1400" dirty="0"/>
          </a:p>
        </p:txBody>
      </p:sp>
      <p:sp>
        <p:nvSpPr>
          <p:cNvPr id="2" name="TextBox 9">
            <a:extLst>
              <a:ext uri="{FF2B5EF4-FFF2-40B4-BE49-F238E27FC236}">
                <a16:creationId xmlns:a16="http://schemas.microsoft.com/office/drawing/2014/main" id="{29AE62E3-C09C-6725-2BB3-A8A4878BAE8F}"/>
              </a:ext>
            </a:extLst>
          </p:cNvPr>
          <p:cNvSpPr txBox="1"/>
          <p:nvPr/>
        </p:nvSpPr>
        <p:spPr>
          <a:xfrm>
            <a:off x="2667000" y="1922219"/>
            <a:ext cx="350520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defRPr/>
            </a:pPr>
            <a:r>
              <a:rPr lang="ro-RO" sz="2400" b="1" dirty="0">
                <a:latin typeface="Times New Roman" pitchFamily="18" charset="0"/>
                <a:cs typeface="Times New Roman" pitchFamily="18" charset="0"/>
              </a:rPr>
              <a:t>Obiectivele experienţelor</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0791454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t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23421"/>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p:cNvGrpSpPr>
            <a:grpSpLocks/>
          </p:cNvGrpSpPr>
          <p:nvPr/>
        </p:nvGrpSpPr>
        <p:grpSpPr bwMode="auto">
          <a:xfrm>
            <a:off x="785813" y="1158459"/>
            <a:ext cx="7345362" cy="749300"/>
            <a:chOff x="785044" y="2132010"/>
            <a:chExt cx="7345362" cy="1011237"/>
          </a:xfrm>
        </p:grpSpPr>
        <p:sp>
          <p:nvSpPr>
            <p:cNvPr id="20" name="Up Arrow Callout 11"/>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ACTIVITATEA 5.1 – Experimentarea modelului în câmp</a:t>
              </a:r>
              <a:endParaRPr lang="en-US" altLang="en-US" sz="2000" dirty="0">
                <a:latin typeface="Lucida Sans Unicode" panose="020B0602030504020204" pitchFamily="34" charset="0"/>
              </a:endParaRPr>
            </a:p>
          </p:txBody>
        </p:sp>
      </p:grpSp>
      <p:sp>
        <p:nvSpPr>
          <p:cNvPr id="13" name="TextBox 3"/>
          <p:cNvSpPr txBox="1">
            <a:spLocks noChangeArrowheads="1"/>
          </p:cNvSpPr>
          <p:nvPr/>
        </p:nvSpPr>
        <p:spPr bwMode="auto">
          <a:xfrm>
            <a:off x="1476375" y="223421"/>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94613" y="786081"/>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10" name="TextBox 9"/>
          <p:cNvSpPr txBox="1"/>
          <p:nvPr/>
        </p:nvSpPr>
        <p:spPr>
          <a:xfrm>
            <a:off x="2932906" y="1905000"/>
            <a:ext cx="3010694" cy="33855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defRPr/>
            </a:pPr>
            <a:r>
              <a:rPr lang="ro-RO" sz="1600" b="1" dirty="0">
                <a:latin typeface="Times New Roman" pitchFamily="18" charset="0"/>
                <a:cs typeface="Times New Roman" pitchFamily="18" charset="0"/>
              </a:rPr>
              <a:t>Variantele experimentale</a:t>
            </a:r>
            <a:endParaRPr lang="en-US" sz="1600" b="1" dirty="0">
              <a:latin typeface="Times New Roman" pitchFamily="18" charset="0"/>
              <a:cs typeface="Times New Roman" pitchFamily="18" charset="0"/>
            </a:endParaRPr>
          </a:p>
        </p:txBody>
      </p:sp>
      <p:sp>
        <p:nvSpPr>
          <p:cNvPr id="3" name="TextBox 10">
            <a:extLst>
              <a:ext uri="{FF2B5EF4-FFF2-40B4-BE49-F238E27FC236}">
                <a16:creationId xmlns:a16="http://schemas.microsoft.com/office/drawing/2014/main" id="{4E964445-F959-E210-95BA-D806088D0311}"/>
              </a:ext>
            </a:extLst>
          </p:cNvPr>
          <p:cNvSpPr txBox="1"/>
          <p:nvPr/>
        </p:nvSpPr>
        <p:spPr>
          <a:xfrm>
            <a:off x="5943600" y="2692356"/>
            <a:ext cx="2627014"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sz="1400" dirty="0"/>
              <a:t>Schema de așezare a experiențelor care au vizat influența </a:t>
            </a:r>
            <a:r>
              <a:rPr lang="ro-RO" sz="1400" dirty="0" err="1"/>
              <a:t>mulcirii</a:t>
            </a:r>
            <a:r>
              <a:rPr lang="ro-RO" sz="1400" dirty="0"/>
              <a:t> solului la tomate, pătlăgele vinete și ardei gogoșar</a:t>
            </a:r>
            <a:endParaRPr lang="en-US" sz="1400" dirty="0"/>
          </a:p>
        </p:txBody>
      </p:sp>
      <p:pic>
        <p:nvPicPr>
          <p:cNvPr id="6" name="Imagine 5">
            <a:extLst>
              <a:ext uri="{FF2B5EF4-FFF2-40B4-BE49-F238E27FC236}">
                <a16:creationId xmlns:a16="http://schemas.microsoft.com/office/drawing/2014/main" id="{BFA5C5B5-9B83-C0B2-0538-181DDD8E502D}"/>
              </a:ext>
            </a:extLst>
          </p:cNvPr>
          <p:cNvPicPr>
            <a:picLocks noChangeAspect="1"/>
          </p:cNvPicPr>
          <p:nvPr/>
        </p:nvPicPr>
        <p:blipFill>
          <a:blip r:embed="rId3"/>
          <a:stretch>
            <a:fillRect/>
          </a:stretch>
        </p:blipFill>
        <p:spPr>
          <a:xfrm>
            <a:off x="-388271" y="2356562"/>
            <a:ext cx="6642354" cy="2316480"/>
          </a:xfrm>
          <a:prstGeom prst="rect">
            <a:avLst/>
          </a:prstGeom>
        </p:spPr>
      </p:pic>
      <p:pic>
        <p:nvPicPr>
          <p:cNvPr id="7" name="Imagine 6">
            <a:extLst>
              <a:ext uri="{FF2B5EF4-FFF2-40B4-BE49-F238E27FC236}">
                <a16:creationId xmlns:a16="http://schemas.microsoft.com/office/drawing/2014/main" id="{14023E2E-1C26-856A-5576-12BBB64C9BDE}"/>
              </a:ext>
            </a:extLst>
          </p:cNvPr>
          <p:cNvPicPr>
            <a:picLocks noChangeAspect="1"/>
          </p:cNvPicPr>
          <p:nvPr/>
        </p:nvPicPr>
        <p:blipFill>
          <a:blip r:embed="rId4"/>
          <a:stretch>
            <a:fillRect/>
          </a:stretch>
        </p:blipFill>
        <p:spPr>
          <a:xfrm>
            <a:off x="2133600" y="4572000"/>
            <a:ext cx="6832689" cy="2466544"/>
          </a:xfrm>
          <a:prstGeom prst="rect">
            <a:avLst/>
          </a:prstGeom>
        </p:spPr>
      </p:pic>
      <p:sp>
        <p:nvSpPr>
          <p:cNvPr id="8" name="TextBox 10">
            <a:extLst>
              <a:ext uri="{FF2B5EF4-FFF2-40B4-BE49-F238E27FC236}">
                <a16:creationId xmlns:a16="http://schemas.microsoft.com/office/drawing/2014/main" id="{0ABED6EC-F247-1717-3B1E-5B77E90BDAEA}"/>
              </a:ext>
            </a:extLst>
          </p:cNvPr>
          <p:cNvSpPr txBox="1"/>
          <p:nvPr/>
        </p:nvSpPr>
        <p:spPr>
          <a:xfrm>
            <a:off x="33550" y="5220496"/>
            <a:ext cx="187145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r>
              <a:rPr lang="ro-RO" sz="1400" dirty="0"/>
              <a:t>Schema de așezare a experiențelor care au vizat studiul influenței tratamentelor </a:t>
            </a:r>
            <a:r>
              <a:rPr lang="ro-RO" sz="1400" dirty="0" err="1"/>
              <a:t>foliare</a:t>
            </a:r>
            <a:r>
              <a:rPr lang="ro-RO" sz="1400" dirty="0"/>
              <a:t> la tomate, pătlăgele vinete și ardei gogoșar</a:t>
            </a:r>
            <a:endParaRPr lang="en-US" sz="1400" dirty="0"/>
          </a:p>
        </p:txBody>
      </p:sp>
    </p:spTree>
    <p:extLst>
      <p:ext uri="{BB962C8B-B14F-4D97-AF65-F5344CB8AC3E}">
        <p14:creationId xmlns:p14="http://schemas.microsoft.com/office/powerpoint/2010/main" val="28131489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t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8600"/>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p:cNvGrpSpPr>
            <a:grpSpLocks/>
          </p:cNvGrpSpPr>
          <p:nvPr/>
        </p:nvGrpSpPr>
        <p:grpSpPr bwMode="auto">
          <a:xfrm>
            <a:off x="838200" y="1164932"/>
            <a:ext cx="7345362" cy="749300"/>
            <a:chOff x="785044" y="2132010"/>
            <a:chExt cx="7345362" cy="1011237"/>
          </a:xfrm>
        </p:grpSpPr>
        <p:sp>
          <p:nvSpPr>
            <p:cNvPr id="20" name="Up Arrow Callout 11"/>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ACTIVITATEA 5.1 – Experimentarea modelului în câmp</a:t>
              </a:r>
              <a:endParaRPr lang="en-US" altLang="en-US" sz="2000" dirty="0">
                <a:latin typeface="Lucida Sans Unicode" panose="020B0602030504020204" pitchFamily="34" charset="0"/>
              </a:endParaRPr>
            </a:p>
          </p:txBody>
        </p:sp>
      </p:grpSp>
      <p:sp>
        <p:nvSpPr>
          <p:cNvPr id="13" name="TextBox 3"/>
          <p:cNvSpPr txBox="1">
            <a:spLocks noChangeArrowheads="1"/>
          </p:cNvSpPr>
          <p:nvPr/>
        </p:nvSpPr>
        <p:spPr bwMode="auto">
          <a:xfrm>
            <a:off x="1476375" y="228600"/>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94613" y="791260"/>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2" name="TextBox 9">
            <a:extLst>
              <a:ext uri="{FF2B5EF4-FFF2-40B4-BE49-F238E27FC236}">
                <a16:creationId xmlns:a16="http://schemas.microsoft.com/office/drawing/2014/main" id="{44117F3F-8418-1F5F-5149-5D6262A0AA11}"/>
              </a:ext>
            </a:extLst>
          </p:cNvPr>
          <p:cNvSpPr txBox="1"/>
          <p:nvPr/>
        </p:nvSpPr>
        <p:spPr>
          <a:xfrm>
            <a:off x="2910681" y="1958092"/>
            <a:ext cx="3200400" cy="33855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defRPr/>
            </a:pPr>
            <a:r>
              <a:rPr lang="it-IT" sz="1600" b="1" dirty="0">
                <a:latin typeface="Times New Roman" pitchFamily="18" charset="0"/>
                <a:cs typeface="Times New Roman" pitchFamily="18" charset="0"/>
              </a:rPr>
              <a:t>Observaţii fenologice</a:t>
            </a:r>
            <a:endParaRPr lang="en-US" sz="1600" b="1" dirty="0">
              <a:latin typeface="Times New Roman" pitchFamily="18" charset="0"/>
              <a:cs typeface="Times New Roman" pitchFamily="18" charset="0"/>
            </a:endParaRPr>
          </a:p>
        </p:txBody>
      </p:sp>
      <p:sp>
        <p:nvSpPr>
          <p:cNvPr id="3" name="Rectangle 2"/>
          <p:cNvSpPr/>
          <p:nvPr/>
        </p:nvSpPr>
        <p:spPr>
          <a:xfrm>
            <a:off x="435081" y="2971800"/>
            <a:ext cx="8151600"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o-RO" sz="1400" kern="0" dirty="0">
                <a:latin typeface="Trebuchet MS" panose="020B0603020202020204" pitchFamily="34" charset="0"/>
                <a:ea typeface="Times New Roman" panose="02020603050405020304" pitchFamily="18" charset="0"/>
                <a:cs typeface="Arial" panose="020B0604020202020204" pitchFamily="34" charset="0"/>
              </a:rPr>
              <a:t>În ceea ce privește variantele experimentale, nu au fost observate diferențe semnificative la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fenofaza</a:t>
            </a:r>
            <a:r>
              <a:rPr lang="ro-RO" sz="1400" kern="0" dirty="0">
                <a:latin typeface="Trebuchet MS" panose="020B0603020202020204" pitchFamily="34" charset="0"/>
                <a:ea typeface="Times New Roman" panose="02020603050405020304" pitchFamily="18" charset="0"/>
                <a:cs typeface="Arial" panose="020B0604020202020204" pitchFamily="34" charset="0"/>
              </a:rPr>
              <a:t> de înflorire în masă. </a:t>
            </a:r>
          </a:p>
          <a:p>
            <a:pPr algn="just"/>
            <a:endParaRPr lang="ro-RO" sz="1400" kern="0" dirty="0">
              <a:latin typeface="Trebuchet MS" panose="020B0603020202020204" pitchFamily="34" charset="0"/>
              <a:ea typeface="Times New Roman" panose="02020603050405020304" pitchFamily="18" charset="0"/>
              <a:cs typeface="Arial" panose="020B0604020202020204" pitchFamily="34" charset="0"/>
            </a:endParaRPr>
          </a:p>
          <a:p>
            <a:pPr algn="just"/>
            <a:r>
              <a:rPr lang="ro-RO" sz="1400" kern="0" dirty="0">
                <a:latin typeface="Trebuchet MS" panose="020B0603020202020204" pitchFamily="34" charset="0"/>
                <a:ea typeface="Times New Roman" panose="02020603050405020304" pitchFamily="18" charset="0"/>
                <a:cs typeface="Arial" panose="020B0604020202020204" pitchFamily="34" charset="0"/>
              </a:rPr>
              <a:t>La tomate, înflorirea în masă a avut loc în perioada 3-8 iunie, la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la</a:t>
            </a:r>
            <a:r>
              <a:rPr lang="ro-RO" sz="1400" kern="0" dirty="0">
                <a:latin typeface="Trebuchet MS" panose="020B0603020202020204" pitchFamily="34" charset="0"/>
                <a:ea typeface="Times New Roman" panose="02020603050405020304" pitchFamily="18" charset="0"/>
                <a:cs typeface="Arial" panose="020B0604020202020204" pitchFamily="34" charset="0"/>
              </a:rPr>
              <a:t> pătlăgele vinete, în perioada 20-25 iunie, iar la ardei, în perioada 10-15 iunie. La tomate, formarea fructelor s-a desfășurat, fără diferențe semnificative, în perioada 15-20 iunie. În schimb, la maturarea tehnologică, varianta fără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mulcire</a:t>
            </a:r>
            <a:r>
              <a:rPr lang="ro-RO" sz="1400" kern="0" dirty="0">
                <a:latin typeface="Trebuchet MS" panose="020B0603020202020204" pitchFamily="34" charset="0"/>
                <a:ea typeface="Times New Roman" panose="02020603050405020304" pitchFamily="18" charset="0"/>
                <a:cs typeface="Arial" panose="020B0604020202020204" pitchFamily="34" charset="0"/>
              </a:rPr>
              <a:t> a condus la o întârziere a coacerii fructelor de 5-6 zile, comparativ cu celelalte variante experimentale, la care maturarea tehnologică a avut loc în perioada 5-12 august. </a:t>
            </a:r>
          </a:p>
          <a:p>
            <a:pPr algn="just"/>
            <a:endParaRPr lang="ro-RO" sz="1400" kern="0" dirty="0">
              <a:latin typeface="Trebuchet MS" panose="020B0603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735171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t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8600"/>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p:cNvGrpSpPr>
            <a:grpSpLocks/>
          </p:cNvGrpSpPr>
          <p:nvPr/>
        </p:nvGrpSpPr>
        <p:grpSpPr bwMode="auto">
          <a:xfrm>
            <a:off x="838200" y="1164932"/>
            <a:ext cx="7345362" cy="749300"/>
            <a:chOff x="785044" y="2132010"/>
            <a:chExt cx="7345362" cy="1011237"/>
          </a:xfrm>
        </p:grpSpPr>
        <p:sp>
          <p:nvSpPr>
            <p:cNvPr id="20" name="Up Arrow Callout 11"/>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ACTIVITATEA 5.1 – Experimentarea modelului în câmp</a:t>
              </a:r>
              <a:endParaRPr lang="en-US" altLang="en-US" sz="2000" dirty="0">
                <a:latin typeface="Lucida Sans Unicode" panose="020B0602030504020204" pitchFamily="34" charset="0"/>
              </a:endParaRPr>
            </a:p>
          </p:txBody>
        </p:sp>
      </p:grpSp>
      <p:sp>
        <p:nvSpPr>
          <p:cNvPr id="13" name="TextBox 3"/>
          <p:cNvSpPr txBox="1">
            <a:spLocks noChangeArrowheads="1"/>
          </p:cNvSpPr>
          <p:nvPr/>
        </p:nvSpPr>
        <p:spPr bwMode="auto">
          <a:xfrm>
            <a:off x="1476375" y="228600"/>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94613" y="791260"/>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2" name="TextBox 9">
            <a:extLst>
              <a:ext uri="{FF2B5EF4-FFF2-40B4-BE49-F238E27FC236}">
                <a16:creationId xmlns:a16="http://schemas.microsoft.com/office/drawing/2014/main" id="{44117F3F-8418-1F5F-5149-5D6262A0AA11}"/>
              </a:ext>
            </a:extLst>
          </p:cNvPr>
          <p:cNvSpPr txBox="1"/>
          <p:nvPr/>
        </p:nvSpPr>
        <p:spPr>
          <a:xfrm>
            <a:off x="2910681" y="2252246"/>
            <a:ext cx="3200400" cy="33855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defRPr/>
            </a:pPr>
            <a:r>
              <a:rPr lang="it-IT" sz="1600" b="1" dirty="0">
                <a:latin typeface="Times New Roman" pitchFamily="18" charset="0"/>
                <a:cs typeface="Times New Roman" pitchFamily="18" charset="0"/>
              </a:rPr>
              <a:t>Observaţii fenologice</a:t>
            </a:r>
            <a:endParaRPr lang="en-US" sz="1600" b="1" dirty="0">
              <a:latin typeface="Times New Roman" pitchFamily="18" charset="0"/>
              <a:cs typeface="Times New Roman" pitchFamily="18" charset="0"/>
            </a:endParaRPr>
          </a:p>
        </p:txBody>
      </p:sp>
      <p:sp>
        <p:nvSpPr>
          <p:cNvPr id="3" name="Rectangle 2"/>
          <p:cNvSpPr/>
          <p:nvPr/>
        </p:nvSpPr>
        <p:spPr>
          <a:xfrm>
            <a:off x="241300" y="3124200"/>
            <a:ext cx="8610600"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vi-VN" sz="1600" kern="0" dirty="0">
                <a:latin typeface="Trebuchet MS" panose="020B0603020202020204" pitchFamily="34" charset="0"/>
                <a:ea typeface="Times New Roman" panose="02020603050405020304" pitchFamily="18" charset="0"/>
                <a:cs typeface="Arial" panose="020B0604020202020204" pitchFamily="34" charset="0"/>
              </a:rPr>
              <a:t>La pătlăgelele vinete, variantele de mulcire sau de tratament nu au determinat diferențe semnificative asupra perioadei de formarea fructelor, care s-a desășurat în perioada 10-20 iulie. Nu au fost observate diferențe semnificative nici referitor la perioada de maturare tehnologică, care a avut loc în perioada 1-5 august. </a:t>
            </a:r>
          </a:p>
          <a:p>
            <a:pPr algn="just"/>
            <a:endParaRPr lang="vi-VN" sz="1600" kern="0" dirty="0">
              <a:latin typeface="Trebuchet MS" panose="020B0603020202020204" pitchFamily="34" charset="0"/>
              <a:ea typeface="Times New Roman" panose="02020603050405020304" pitchFamily="18" charset="0"/>
              <a:cs typeface="Arial" panose="020B0604020202020204" pitchFamily="34" charset="0"/>
            </a:endParaRPr>
          </a:p>
          <a:p>
            <a:pPr algn="just"/>
            <a:r>
              <a:rPr lang="vi-VN" sz="1600" kern="0" dirty="0">
                <a:latin typeface="Trebuchet MS" panose="020B0603020202020204" pitchFamily="34" charset="0"/>
                <a:ea typeface="Times New Roman" panose="02020603050405020304" pitchFamily="18" charset="0"/>
                <a:cs typeface="Arial" panose="020B0604020202020204" pitchFamily="34" charset="0"/>
              </a:rPr>
              <a:t>La ardei gogoșar au fost observate diferențe semnificative în cazul variantei nemulcite, raportat la restul variantelor experimentale din câmp. Această variantă a condus la o întârziere de aproximativ 5-8 zile la formarea fructelor, comparativ cu restul câmpului experimental (14-20 iunie), și la o întârziere de 13-16 zile, comparativ cu restul câmpului experimental (3-9 septembrie). </a:t>
            </a:r>
          </a:p>
        </p:txBody>
      </p:sp>
    </p:spTree>
    <p:extLst>
      <p:ext uri="{BB962C8B-B14F-4D97-AF65-F5344CB8AC3E}">
        <p14:creationId xmlns:p14="http://schemas.microsoft.com/office/powerpoint/2010/main" val="18590280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t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8600"/>
            <a:ext cx="576262" cy="576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5" name="Group 6"/>
          <p:cNvGrpSpPr>
            <a:grpSpLocks/>
          </p:cNvGrpSpPr>
          <p:nvPr/>
        </p:nvGrpSpPr>
        <p:grpSpPr bwMode="auto">
          <a:xfrm>
            <a:off x="838200" y="1164932"/>
            <a:ext cx="7345362" cy="749300"/>
            <a:chOff x="785044" y="2132010"/>
            <a:chExt cx="7345362" cy="1011237"/>
          </a:xfrm>
        </p:grpSpPr>
        <p:sp>
          <p:nvSpPr>
            <p:cNvPr id="20" name="Up Arrow Callout 11"/>
            <p:cNvSpPr/>
            <p:nvPr/>
          </p:nvSpPr>
          <p:spPr bwMode="auto">
            <a:xfrm rot="10800000">
              <a:off x="785044" y="2132010"/>
              <a:ext cx="7345362" cy="1011237"/>
            </a:xfrm>
            <a:prstGeom prst="upArrowCallou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Up Arrow Callout 4"/>
            <p:cNvSpPr/>
            <p:nvPr/>
          </p:nvSpPr>
          <p:spPr bwMode="auto">
            <a:xfrm>
              <a:off x="927919" y="2215565"/>
              <a:ext cx="7131050" cy="552752"/>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lIns="149352" tIns="149352" rIns="149352" bIns="149352" anchor="ct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35000"/>
                </a:spcAft>
                <a:defRPr/>
              </a:pPr>
              <a:r>
                <a:rPr lang="ro-RO" altLang="en-US" sz="2000" b="1" dirty="0">
                  <a:latin typeface="Times New Roman" panose="02020603050405020304" pitchFamily="18" charset="0"/>
                  <a:cs typeface="Times New Roman" panose="02020603050405020304" pitchFamily="18" charset="0"/>
                </a:rPr>
                <a:t>ACTIVITATEA 5.1 – Experimentarea modelului în câmp</a:t>
              </a:r>
              <a:endParaRPr lang="en-US" altLang="en-US" sz="2000" dirty="0">
                <a:latin typeface="Lucida Sans Unicode" panose="020B0602030504020204" pitchFamily="34" charset="0"/>
              </a:endParaRPr>
            </a:p>
          </p:txBody>
        </p:sp>
      </p:grpSp>
      <p:sp>
        <p:nvSpPr>
          <p:cNvPr id="13" name="TextBox 3"/>
          <p:cNvSpPr txBox="1">
            <a:spLocks noChangeArrowheads="1"/>
          </p:cNvSpPr>
          <p:nvPr/>
        </p:nvSpPr>
        <p:spPr bwMode="auto">
          <a:xfrm>
            <a:off x="1476375" y="228600"/>
            <a:ext cx="6408738" cy="442913"/>
          </a:xfrm>
          <a:prstGeom prst="rect">
            <a:avLst/>
          </a:prstGeom>
          <a:solidFill>
            <a:schemeClr val="accent2">
              <a:lumMod val="40000"/>
              <a:lumOff val="60000"/>
            </a:schemeClr>
          </a:solidFill>
          <a:ln>
            <a:noFill/>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ro-RO" altLang="ro-RO" sz="2300" b="1" dirty="0">
                <a:solidFill>
                  <a:schemeClr val="tx2"/>
                </a:solidFill>
                <a:latin typeface="Times New Roman" panose="02020603050405020304" pitchFamily="18" charset="0"/>
                <a:cs typeface="Times New Roman" panose="02020603050405020304" pitchFamily="18" charset="0"/>
              </a:rPr>
              <a:t>PLAN  SECTORIAL  ADER 2026</a:t>
            </a:r>
            <a:endParaRPr lang="en-US" altLang="ro-RO" sz="23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94613" y="791260"/>
            <a:ext cx="453866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eaLnBrk="1" hangingPunct="1">
              <a:defRPr/>
            </a:pPr>
            <a:r>
              <a:rPr lang="en-US" altLang="ro-RO" sz="1500" b="1" dirty="0" err="1">
                <a:latin typeface="Times New Roman" pitchFamily="18" charset="0"/>
                <a:cs typeface="Times New Roman" pitchFamily="18" charset="0"/>
              </a:rPr>
              <a:t>Numărul</a:t>
            </a:r>
            <a:r>
              <a:rPr lang="en-US" altLang="ro-RO" sz="1500" b="1" dirty="0">
                <a:latin typeface="Times New Roman" pitchFamily="18" charset="0"/>
                <a:cs typeface="Times New Roman" pitchFamily="18" charset="0"/>
              </a:rPr>
              <a:t>/</a:t>
            </a:r>
            <a:r>
              <a:rPr lang="en-US" altLang="ro-RO" sz="1500" b="1" dirty="0" err="1">
                <a:latin typeface="Times New Roman" pitchFamily="18" charset="0"/>
                <a:cs typeface="Times New Roman" pitchFamily="18" charset="0"/>
              </a:rPr>
              <a:t>codul</a:t>
            </a:r>
            <a:r>
              <a:rPr lang="en-US" altLang="ro-RO" sz="1500" b="1" dirty="0">
                <a:latin typeface="Times New Roman" pitchFamily="18" charset="0"/>
                <a:cs typeface="Times New Roman" pitchFamily="18" charset="0"/>
              </a:rPr>
              <a:t> </a:t>
            </a:r>
            <a:r>
              <a:rPr lang="en-US" altLang="ro-RO" sz="1500" b="1" dirty="0" err="1">
                <a:latin typeface="Times New Roman" pitchFamily="18" charset="0"/>
                <a:cs typeface="Times New Roman" pitchFamily="18" charset="0"/>
              </a:rPr>
              <a:t>proiectului</a:t>
            </a:r>
            <a:r>
              <a:rPr lang="ro-RO" altLang="ro-RO" sz="1500" b="1" dirty="0">
                <a:latin typeface="Times New Roman" pitchFamily="18" charset="0"/>
                <a:cs typeface="Times New Roman" pitchFamily="18" charset="0"/>
              </a:rPr>
              <a:t> : ADER</a:t>
            </a:r>
            <a:r>
              <a:rPr lang="en-US" altLang="ro-RO" sz="1500" b="1" dirty="0">
                <a:latin typeface="Times New Roman" pitchFamily="18" charset="0"/>
                <a:cs typeface="Times New Roman" pitchFamily="18" charset="0"/>
              </a:rPr>
              <a:t> </a:t>
            </a:r>
            <a:r>
              <a:rPr lang="ro-RO" altLang="ro-RO" sz="1500" b="1" dirty="0">
                <a:latin typeface="Times New Roman" pitchFamily="18" charset="0"/>
                <a:cs typeface="Times New Roman" pitchFamily="18" charset="0"/>
              </a:rPr>
              <a:t>6.3.8 – Faza </a:t>
            </a:r>
            <a:r>
              <a:rPr lang="en-US" altLang="ro-RO" sz="1500" b="1" dirty="0">
                <a:latin typeface="Times New Roman" pitchFamily="18" charset="0"/>
                <a:cs typeface="Times New Roman" pitchFamily="18" charset="0"/>
              </a:rPr>
              <a:t>5</a:t>
            </a:r>
            <a:endParaRPr lang="en-US" altLang="ro-RO" sz="2300" b="1" dirty="0">
              <a:latin typeface="Times New Roman" pitchFamily="18" charset="0"/>
              <a:cs typeface="Times New Roman" pitchFamily="18" charset="0"/>
            </a:endParaRPr>
          </a:p>
        </p:txBody>
      </p:sp>
      <p:sp>
        <p:nvSpPr>
          <p:cNvPr id="2" name="TextBox 9">
            <a:extLst>
              <a:ext uri="{FF2B5EF4-FFF2-40B4-BE49-F238E27FC236}">
                <a16:creationId xmlns:a16="http://schemas.microsoft.com/office/drawing/2014/main" id="{44117F3F-8418-1F5F-5149-5D6262A0AA11}"/>
              </a:ext>
            </a:extLst>
          </p:cNvPr>
          <p:cNvSpPr txBox="1"/>
          <p:nvPr/>
        </p:nvSpPr>
        <p:spPr>
          <a:xfrm>
            <a:off x="1881981" y="1981200"/>
            <a:ext cx="5257800" cy="33855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457200" eaLnBrk="0" fontAlgn="base" hangingPunct="0">
              <a:spcBef>
                <a:spcPct val="0"/>
              </a:spcBef>
              <a:spcAft>
                <a:spcPct val="0"/>
              </a:spcAft>
              <a:defRPr>
                <a:solidFill>
                  <a:schemeClr val="tx1"/>
                </a:solidFill>
                <a:latin typeface="Corbel" pitchFamily="34" charset="0"/>
              </a:defRPr>
            </a:lvl6pPr>
            <a:lvl7pPr marL="2971800" indent="-228600" defTabSz="457200" eaLnBrk="0" fontAlgn="base" hangingPunct="0">
              <a:spcBef>
                <a:spcPct val="0"/>
              </a:spcBef>
              <a:spcAft>
                <a:spcPct val="0"/>
              </a:spcAft>
              <a:defRPr>
                <a:solidFill>
                  <a:schemeClr val="tx1"/>
                </a:solidFill>
                <a:latin typeface="Corbel" pitchFamily="34" charset="0"/>
              </a:defRPr>
            </a:lvl7pPr>
            <a:lvl8pPr marL="3429000" indent="-228600" defTabSz="457200" eaLnBrk="0" fontAlgn="base" hangingPunct="0">
              <a:spcBef>
                <a:spcPct val="0"/>
              </a:spcBef>
              <a:spcAft>
                <a:spcPct val="0"/>
              </a:spcAft>
              <a:defRPr>
                <a:solidFill>
                  <a:schemeClr val="tx1"/>
                </a:solidFill>
                <a:latin typeface="Corbel" pitchFamily="34" charset="0"/>
              </a:defRPr>
            </a:lvl8pPr>
            <a:lvl9pPr marL="3886200" indent="-228600" defTabSz="457200" eaLnBrk="0" fontAlgn="base" hangingPunct="0">
              <a:spcBef>
                <a:spcPct val="0"/>
              </a:spcBef>
              <a:spcAft>
                <a:spcPct val="0"/>
              </a:spcAft>
              <a:defRPr>
                <a:solidFill>
                  <a:schemeClr val="tx1"/>
                </a:solidFill>
                <a:latin typeface="Corbel" pitchFamily="34" charset="0"/>
              </a:defRPr>
            </a:lvl9pPr>
          </a:lstStyle>
          <a:p>
            <a:pPr algn="ctr">
              <a:defRPr/>
            </a:pPr>
            <a:r>
              <a:rPr lang="ro-RO" sz="1600" b="1" dirty="0"/>
              <a:t>Monitorizarea  și combaterea agenților de dăunare </a:t>
            </a:r>
            <a:endParaRPr lang="en-US" sz="1600" b="1" dirty="0">
              <a:latin typeface="Times New Roman" pitchFamily="18" charset="0"/>
              <a:cs typeface="Times New Roman" pitchFamily="18" charset="0"/>
            </a:endParaRPr>
          </a:p>
        </p:txBody>
      </p:sp>
      <p:sp>
        <p:nvSpPr>
          <p:cNvPr id="3" name="Rectangle 2"/>
          <p:cNvSpPr/>
          <p:nvPr/>
        </p:nvSpPr>
        <p:spPr>
          <a:xfrm>
            <a:off x="266700" y="3048000"/>
            <a:ext cx="8610600"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o-RO" sz="1400" kern="0" dirty="0">
                <a:latin typeface="Trebuchet MS" panose="020B0603020202020204" pitchFamily="34" charset="0"/>
                <a:ea typeface="Times New Roman" panose="02020603050405020304" pitchFamily="18" charset="0"/>
                <a:cs typeface="Arial" panose="020B0604020202020204" pitchFamily="34" charset="0"/>
              </a:rPr>
              <a:t>Tratamentele fitosanitare au fost realizate la fel, în întreg câmpul experimental. </a:t>
            </a:r>
          </a:p>
          <a:p>
            <a:pPr algn="just"/>
            <a:endParaRPr lang="ro-RO" sz="1400" kern="0" dirty="0">
              <a:latin typeface="Trebuchet MS" panose="020B0603020202020204" pitchFamily="34" charset="0"/>
              <a:ea typeface="Times New Roman" panose="02020603050405020304" pitchFamily="18" charset="0"/>
              <a:cs typeface="Arial" panose="020B0604020202020204" pitchFamily="34" charset="0"/>
            </a:endParaRPr>
          </a:p>
          <a:p>
            <a:pPr algn="just"/>
            <a:r>
              <a:rPr lang="ro-RO" sz="1400" kern="0" dirty="0">
                <a:latin typeface="Trebuchet MS" panose="020B0603020202020204" pitchFamily="34" charset="0"/>
                <a:ea typeface="Times New Roman" panose="02020603050405020304" pitchFamily="18" charset="0"/>
                <a:cs typeface="Arial" panose="020B0604020202020204" pitchFamily="34" charset="0"/>
              </a:rPr>
              <a:t>La tomate au fost realizate tratamente fitosanitare pentru controlul afidelor și păduchelui verde cu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Jackpot</a:t>
            </a:r>
            <a:r>
              <a:rPr lang="ro-RO" sz="1400" kern="0" dirty="0">
                <a:latin typeface="Trebuchet MS" panose="020B0603020202020204" pitchFamily="34" charset="0"/>
                <a:ea typeface="Times New Roman" panose="02020603050405020304" pitchFamily="18" charset="0"/>
                <a:cs typeface="Arial" panose="020B0604020202020204" pitchFamily="34" charset="0"/>
              </a:rPr>
              <a:t> 2,5 EC. Pentru combaterea omizii fructelor (</a:t>
            </a:r>
            <a:r>
              <a:rPr lang="ro-RO" sz="1400" i="1" kern="0" dirty="0" err="1">
                <a:latin typeface="Trebuchet MS" panose="020B0603020202020204" pitchFamily="34" charset="0"/>
                <a:ea typeface="Times New Roman" panose="02020603050405020304" pitchFamily="18" charset="0"/>
                <a:cs typeface="Arial" panose="020B0604020202020204" pitchFamily="34" charset="0"/>
              </a:rPr>
              <a:t>Helicoverpa</a:t>
            </a:r>
            <a:r>
              <a:rPr lang="ro-RO" sz="1400" i="1" kern="0" dirty="0">
                <a:latin typeface="Trebuchet MS" panose="020B0603020202020204" pitchFamily="34" charset="0"/>
                <a:ea typeface="Times New Roman" panose="02020603050405020304" pitchFamily="18" charset="0"/>
                <a:cs typeface="Arial" panose="020B0604020202020204" pitchFamily="34" charset="0"/>
              </a:rPr>
              <a:t> </a:t>
            </a:r>
            <a:r>
              <a:rPr lang="ro-RO" sz="1400" i="1" kern="0" dirty="0" err="1">
                <a:latin typeface="Trebuchet MS" panose="020B0603020202020204" pitchFamily="34" charset="0"/>
                <a:ea typeface="Times New Roman" panose="02020603050405020304" pitchFamily="18" charset="0"/>
                <a:cs typeface="Arial" panose="020B0604020202020204" pitchFamily="34" charset="0"/>
              </a:rPr>
              <a:t>armigera</a:t>
            </a:r>
            <a:r>
              <a:rPr lang="ro-RO" sz="1400" kern="0" dirty="0">
                <a:latin typeface="Trebuchet MS" panose="020B0603020202020204" pitchFamily="34" charset="0"/>
                <a:ea typeface="Times New Roman" panose="02020603050405020304" pitchFamily="18" charset="0"/>
                <a:cs typeface="Arial" panose="020B0604020202020204" pitchFamily="34" charset="0"/>
              </a:rPr>
              <a:t>) și a moliei miniere (</a:t>
            </a:r>
            <a:r>
              <a:rPr lang="ro-RO" sz="1400" i="1" kern="0" dirty="0">
                <a:latin typeface="Trebuchet MS" panose="020B0603020202020204" pitchFamily="34" charset="0"/>
                <a:ea typeface="Times New Roman" panose="02020603050405020304" pitchFamily="18" charset="0"/>
                <a:cs typeface="Arial" panose="020B0604020202020204" pitchFamily="34" charset="0"/>
              </a:rPr>
              <a:t>Tuta absoluta</a:t>
            </a:r>
            <a:r>
              <a:rPr lang="ro-RO" sz="1400" kern="0" dirty="0">
                <a:latin typeface="Trebuchet MS" panose="020B0603020202020204" pitchFamily="34" charset="0"/>
                <a:ea typeface="Times New Roman" panose="02020603050405020304" pitchFamily="18" charset="0"/>
                <a:cs typeface="Arial" panose="020B0604020202020204" pitchFamily="34" charset="0"/>
              </a:rPr>
              <a:t>) la tomate și pătlăgele vinete au fost efectuate tratamente cu produsul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Coragen</a:t>
            </a:r>
            <a:r>
              <a:rPr lang="ro-RO" sz="1400" kern="0" dirty="0">
                <a:latin typeface="Trebuchet MS" panose="020B0603020202020204" pitchFamily="34" charset="0"/>
                <a:ea typeface="Times New Roman" panose="02020603050405020304" pitchFamily="18" charset="0"/>
                <a:cs typeface="Arial" panose="020B0604020202020204" pitchFamily="34" charset="0"/>
              </a:rPr>
              <a:t>. Pentru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alternarioză</a:t>
            </a:r>
            <a:r>
              <a:rPr lang="ro-RO" sz="1400" kern="0" dirty="0">
                <a:latin typeface="Trebuchet MS" panose="020B0603020202020204" pitchFamily="34" charset="0"/>
                <a:ea typeface="Times New Roman" panose="02020603050405020304" pitchFamily="18" charset="0"/>
                <a:cs typeface="Arial" panose="020B0604020202020204" pitchFamily="34" charset="0"/>
              </a:rPr>
              <a:t> (</a:t>
            </a:r>
            <a:r>
              <a:rPr lang="ro-RO" sz="1400" i="1" kern="0" dirty="0" err="1">
                <a:latin typeface="Trebuchet MS" panose="020B0603020202020204" pitchFamily="34" charset="0"/>
                <a:ea typeface="Times New Roman" panose="02020603050405020304" pitchFamily="18" charset="0"/>
                <a:cs typeface="Arial" panose="020B0604020202020204" pitchFamily="34" charset="0"/>
              </a:rPr>
              <a:t>Alternaria</a:t>
            </a:r>
            <a:r>
              <a:rPr lang="ro-RO" sz="1400" i="1" kern="0" dirty="0">
                <a:latin typeface="Trebuchet MS" panose="020B0603020202020204" pitchFamily="34" charset="0"/>
                <a:ea typeface="Times New Roman" panose="02020603050405020304" pitchFamily="18" charset="0"/>
                <a:cs typeface="Arial" panose="020B0604020202020204" pitchFamily="34" charset="0"/>
              </a:rPr>
              <a:t> </a:t>
            </a:r>
            <a:r>
              <a:rPr lang="ro-RO" sz="1400" i="1" kern="0" dirty="0" err="1">
                <a:latin typeface="Trebuchet MS" panose="020B0603020202020204" pitchFamily="34" charset="0"/>
                <a:ea typeface="Times New Roman" panose="02020603050405020304" pitchFamily="18" charset="0"/>
                <a:cs typeface="Arial" panose="020B0604020202020204" pitchFamily="34" charset="0"/>
              </a:rPr>
              <a:t>solani</a:t>
            </a:r>
            <a:r>
              <a:rPr lang="ro-RO" sz="1400" kern="0" dirty="0">
                <a:latin typeface="Trebuchet MS" panose="020B0603020202020204" pitchFamily="34" charset="0"/>
                <a:ea typeface="Times New Roman" panose="02020603050405020304" pitchFamily="18" charset="0"/>
                <a:cs typeface="Arial" panose="020B0604020202020204" pitchFamily="34" charset="0"/>
              </a:rPr>
              <a:t>) și făinare (</a:t>
            </a:r>
            <a:r>
              <a:rPr lang="ro-RO" sz="1400" i="1" kern="0" dirty="0" err="1">
                <a:latin typeface="Trebuchet MS" panose="020B0603020202020204" pitchFamily="34" charset="0"/>
                <a:ea typeface="Times New Roman" panose="02020603050405020304" pitchFamily="18" charset="0"/>
                <a:cs typeface="Arial" panose="020B0604020202020204" pitchFamily="34" charset="0"/>
              </a:rPr>
              <a:t>Leveillula</a:t>
            </a:r>
            <a:r>
              <a:rPr lang="ro-RO" sz="1400" i="1" kern="0" dirty="0">
                <a:latin typeface="Trebuchet MS" panose="020B0603020202020204" pitchFamily="34" charset="0"/>
                <a:ea typeface="Times New Roman" panose="02020603050405020304" pitchFamily="18" charset="0"/>
                <a:cs typeface="Arial" panose="020B0604020202020204" pitchFamily="34" charset="0"/>
              </a:rPr>
              <a:t> </a:t>
            </a:r>
            <a:r>
              <a:rPr lang="ro-RO" sz="1400" i="1" kern="0" dirty="0" err="1">
                <a:latin typeface="Trebuchet MS" panose="020B0603020202020204" pitchFamily="34" charset="0"/>
                <a:ea typeface="Times New Roman" panose="02020603050405020304" pitchFamily="18" charset="0"/>
                <a:cs typeface="Arial" panose="020B0604020202020204" pitchFamily="34" charset="0"/>
              </a:rPr>
              <a:t>taurica</a:t>
            </a:r>
            <a:r>
              <a:rPr lang="ro-RO" sz="1400" kern="0" dirty="0">
                <a:latin typeface="Trebuchet MS" panose="020B0603020202020204" pitchFamily="34" charset="0"/>
                <a:ea typeface="Times New Roman" panose="02020603050405020304" pitchFamily="18" charset="0"/>
                <a:cs typeface="Arial" panose="020B0604020202020204" pitchFamily="34" charset="0"/>
              </a:rPr>
              <a:t>) la tomate, ardei și pătlăgele vinete a fost utilizat produsul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Cidely</a:t>
            </a:r>
            <a:r>
              <a:rPr lang="ro-RO" sz="1400" kern="0" dirty="0">
                <a:latin typeface="Trebuchet MS" panose="020B0603020202020204" pitchFamily="34" charset="0"/>
                <a:ea typeface="Times New Roman" panose="02020603050405020304" pitchFamily="18" charset="0"/>
                <a:cs typeface="Arial" panose="020B0604020202020204" pitchFamily="34" charset="0"/>
              </a:rPr>
              <a:t> Top. Pentru combaterea păianjenului roșu (</a:t>
            </a:r>
            <a:r>
              <a:rPr lang="ro-RO" sz="1400" i="1" kern="0" dirty="0" err="1">
                <a:latin typeface="Trebuchet MS" panose="020B0603020202020204" pitchFamily="34" charset="0"/>
                <a:ea typeface="Times New Roman" panose="02020603050405020304" pitchFamily="18" charset="0"/>
                <a:cs typeface="Arial" panose="020B0604020202020204" pitchFamily="34" charset="0"/>
              </a:rPr>
              <a:t>Tetranychus</a:t>
            </a:r>
            <a:r>
              <a:rPr lang="ro-RO" sz="1400" i="1" kern="0" dirty="0">
                <a:latin typeface="Trebuchet MS" panose="020B0603020202020204" pitchFamily="34" charset="0"/>
                <a:ea typeface="Times New Roman" panose="02020603050405020304" pitchFamily="18" charset="0"/>
                <a:cs typeface="Arial" panose="020B0604020202020204" pitchFamily="34" charset="0"/>
              </a:rPr>
              <a:t> </a:t>
            </a:r>
            <a:r>
              <a:rPr lang="ro-RO" sz="1400" i="1" kern="0" dirty="0" err="1">
                <a:latin typeface="Trebuchet MS" panose="020B0603020202020204" pitchFamily="34" charset="0"/>
                <a:ea typeface="Times New Roman" panose="02020603050405020304" pitchFamily="18" charset="0"/>
                <a:cs typeface="Arial" panose="020B0604020202020204" pitchFamily="34" charset="0"/>
              </a:rPr>
              <a:t>urticae</a:t>
            </a:r>
            <a:r>
              <a:rPr lang="ro-RO" sz="1400" kern="0" dirty="0">
                <a:latin typeface="Trebuchet MS" panose="020B0603020202020204" pitchFamily="34" charset="0"/>
                <a:ea typeface="Times New Roman" panose="02020603050405020304" pitchFamily="18" charset="0"/>
                <a:cs typeface="Arial" panose="020B0604020202020204" pitchFamily="34" charset="0"/>
              </a:rPr>
              <a:t>) la cultura de pătlăgele vinete, a fost utilizat produsul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Nissorun</a:t>
            </a:r>
            <a:r>
              <a:rPr lang="ro-RO" sz="1400" kern="0" dirty="0">
                <a:latin typeface="Trebuchet MS" panose="020B0603020202020204" pitchFamily="34" charset="0"/>
                <a:ea typeface="Times New Roman" panose="02020603050405020304" pitchFamily="18" charset="0"/>
                <a:cs typeface="Arial" panose="020B0604020202020204" pitchFamily="34" charset="0"/>
              </a:rPr>
              <a:t> 10 WP. La ardei gogoșar s-au mai realizat tratamente cu Poleci, pentru combaterea </a:t>
            </a:r>
            <a:r>
              <a:rPr lang="ro-RO" sz="1400" kern="0" dirty="0" err="1">
                <a:latin typeface="Trebuchet MS" panose="020B0603020202020204" pitchFamily="34" charset="0"/>
                <a:ea typeface="Times New Roman" panose="02020603050405020304" pitchFamily="18" charset="0"/>
                <a:cs typeface="Arial" panose="020B0604020202020204" pitchFamily="34" charset="0"/>
              </a:rPr>
              <a:t>tripșilor</a:t>
            </a:r>
            <a:r>
              <a:rPr lang="ro-RO" sz="1400" kern="0" dirty="0">
                <a:latin typeface="Trebuchet MS" panose="020B0603020202020204" pitchFamily="34" charset="0"/>
                <a:ea typeface="Times New Roman" panose="02020603050405020304" pitchFamily="18" charset="0"/>
                <a:cs typeface="Arial" panose="020B0604020202020204" pitchFamily="34" charset="0"/>
              </a:rPr>
              <a:t>.</a:t>
            </a:r>
          </a:p>
          <a:p>
            <a:pPr algn="just"/>
            <a:endParaRPr lang="ro-RO" sz="1400" dirty="0"/>
          </a:p>
        </p:txBody>
      </p:sp>
    </p:spTree>
    <p:extLst>
      <p:ext uri="{BB962C8B-B14F-4D97-AF65-F5344CB8AC3E}">
        <p14:creationId xmlns:p14="http://schemas.microsoft.com/office/powerpoint/2010/main" val="3842682819"/>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743</TotalTime>
  <Words>3814</Words>
  <Application>Microsoft Office PowerPoint</Application>
  <PresentationFormat>Expunere pe ecran (4:3)</PresentationFormat>
  <Paragraphs>226</Paragraphs>
  <Slides>28</Slides>
  <Notes>8</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28</vt:i4>
      </vt:variant>
    </vt:vector>
  </HeadingPairs>
  <TitlesOfParts>
    <vt:vector size="38" baseType="lpstr">
      <vt:lpstr>Calibri</vt:lpstr>
      <vt:lpstr>Corbel</vt:lpstr>
      <vt:lpstr>Gill Sans MT</vt:lpstr>
      <vt:lpstr>Lucida Sans Unicode</vt:lpstr>
      <vt:lpstr>Tahoma</vt:lpstr>
      <vt:lpstr>Times New Roman</vt:lpstr>
      <vt:lpstr>Trebuchet MS</vt:lpstr>
      <vt:lpstr>Verdana</vt:lpstr>
      <vt:lpstr>Wingdings 2</vt:lpstr>
      <vt:lpstr>Solstice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&amp; Octavian</dc:creator>
  <cp:lastModifiedBy>ion scurtu</cp:lastModifiedBy>
  <cp:revision>42</cp:revision>
  <dcterms:created xsi:type="dcterms:W3CDTF">2006-08-16T00:00:00Z</dcterms:created>
  <dcterms:modified xsi:type="dcterms:W3CDTF">2025-10-20T10:52:16Z</dcterms:modified>
</cp:coreProperties>
</file>